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7" r:id="rId1"/>
  </p:sldMasterIdLst>
  <p:notesMasterIdLst>
    <p:notesMasterId r:id="rId12"/>
  </p:notesMasterIdLst>
  <p:handoutMasterIdLst>
    <p:handoutMasterId r:id="rId13"/>
  </p:handoutMasterIdLst>
  <p:sldIdLst>
    <p:sldId id="356" r:id="rId2"/>
    <p:sldId id="363" r:id="rId3"/>
    <p:sldId id="364" r:id="rId4"/>
    <p:sldId id="361" r:id="rId5"/>
    <p:sldId id="338" r:id="rId6"/>
    <p:sldId id="347" r:id="rId7"/>
    <p:sldId id="362" r:id="rId8"/>
    <p:sldId id="374" r:id="rId9"/>
    <p:sldId id="350" r:id="rId10"/>
    <p:sldId id="369" r:id="rId11"/>
  </p:sldIdLst>
  <p:sldSz cx="9144000" cy="6858000" type="screen4x3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oward, Lori" initials="HL" lastIdx="6" clrIdx="0">
    <p:extLst>
      <p:ext uri="{19B8F6BF-5375-455C-9EA6-DF929625EA0E}">
        <p15:presenceInfo xmlns:p15="http://schemas.microsoft.com/office/powerpoint/2012/main" userId="S-1-5-21-2017986614-23424109-2091147243-6983" providerId="AD"/>
      </p:ext>
    </p:extLst>
  </p:cmAuthor>
  <p:cmAuthor id="2" name="Steele Dadzie, Timothy" initials="SDT" lastIdx="2" clrIdx="1">
    <p:extLst>
      <p:ext uri="{19B8F6BF-5375-455C-9EA6-DF929625EA0E}">
        <p15:presenceInfo xmlns:p15="http://schemas.microsoft.com/office/powerpoint/2012/main" userId="S-1-5-21-2017986614-23424109-2091147243-3498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  <a:srgbClr val="666699"/>
    <a:srgbClr val="003366"/>
    <a:srgbClr val="E9EDF4"/>
    <a:srgbClr val="00B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79" autoAdjust="0"/>
    <p:restoredTop sz="96405" autoAdjust="0"/>
  </p:normalViewPr>
  <p:slideViewPr>
    <p:cSldViewPr snapToGrid="0" snapToObjects="1">
      <p:cViewPr varScale="1">
        <p:scale>
          <a:sx n="126" d="100"/>
          <a:sy n="126" d="100"/>
        </p:scale>
        <p:origin x="1680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34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723"/>
    </p:cViewPr>
  </p:sorterViewPr>
  <p:notesViewPr>
    <p:cSldViewPr snapToGrid="0" snapToObjects="1">
      <p:cViewPr varScale="1">
        <p:scale>
          <a:sx n="85" d="100"/>
          <a:sy n="85" d="100"/>
        </p:scale>
        <p:origin x="298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r">
              <a:defRPr sz="1200"/>
            </a:lvl1pPr>
          </a:lstStyle>
          <a:p>
            <a:fld id="{F3CF415F-F197-4378-B38B-0D5EED38834E}" type="datetimeFigureOut">
              <a:rPr lang="en-US" smtClean="0"/>
              <a:pPr/>
              <a:t>9/19/18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r">
              <a:defRPr sz="1200"/>
            </a:lvl1pPr>
          </a:lstStyle>
          <a:p>
            <a:fld id="{7D552FA9-BB0A-43C1-A554-DC478C1D01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0474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43343" cy="465455"/>
          </a:xfrm>
          <a:prstGeom prst="rect">
            <a:avLst/>
          </a:prstGeom>
        </p:spPr>
        <p:txBody>
          <a:bodyPr vert="horz" lIns="93296" tIns="46649" rIns="93296" bIns="4664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3" y="1"/>
            <a:ext cx="3043343" cy="465455"/>
          </a:xfrm>
          <a:prstGeom prst="rect">
            <a:avLst/>
          </a:prstGeom>
        </p:spPr>
        <p:txBody>
          <a:bodyPr vert="horz" lIns="93296" tIns="46649" rIns="93296" bIns="46649" rtlCol="0"/>
          <a:lstStyle>
            <a:lvl1pPr algn="r">
              <a:defRPr sz="1200"/>
            </a:lvl1pPr>
          </a:lstStyle>
          <a:p>
            <a:fld id="{9F34B82D-F548-224C-9B3B-7DE2392B53C3}" type="datetimeFigureOut">
              <a:rPr lang="en-US" smtClean="0"/>
              <a:pPr/>
              <a:t>9/19/18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96" tIns="46649" rIns="93296" bIns="4664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4"/>
            <a:ext cx="5618480" cy="4189095"/>
          </a:xfrm>
          <a:prstGeom prst="rect">
            <a:avLst/>
          </a:prstGeom>
        </p:spPr>
        <p:txBody>
          <a:bodyPr vert="horz" lIns="93296" tIns="46649" rIns="93296" bIns="4664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1"/>
            <a:ext cx="3043343" cy="465455"/>
          </a:xfrm>
          <a:prstGeom prst="rect">
            <a:avLst/>
          </a:prstGeom>
        </p:spPr>
        <p:txBody>
          <a:bodyPr vert="horz" lIns="93296" tIns="46649" rIns="93296" bIns="4664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3" y="8842031"/>
            <a:ext cx="3043343" cy="465455"/>
          </a:xfrm>
          <a:prstGeom prst="rect">
            <a:avLst/>
          </a:prstGeom>
        </p:spPr>
        <p:txBody>
          <a:bodyPr vert="horz" lIns="93296" tIns="46649" rIns="93296" bIns="46649" rtlCol="0" anchor="b"/>
          <a:lstStyle>
            <a:lvl1pPr algn="r">
              <a:defRPr sz="1200"/>
            </a:lvl1pPr>
          </a:lstStyle>
          <a:p>
            <a:fld id="{C0AF1796-EA5C-BE43-A2FE-6223D651C90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603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F1796-EA5C-BE43-A2FE-6223D651C90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568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4275" y="314325"/>
            <a:ext cx="4654550" cy="3490913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F1796-EA5C-BE43-A2FE-6223D651C908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>
          <a:xfrm>
            <a:off x="702310" y="3918241"/>
            <a:ext cx="5618480" cy="4189095"/>
          </a:xfrm>
        </p:spPr>
        <p:txBody>
          <a:bodyPr/>
          <a:lstStyle/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647627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F1796-EA5C-BE43-A2FE-6223D651C908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732787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F1796-EA5C-BE43-A2FE-6223D651C90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0377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F1796-EA5C-BE43-A2FE-6223D651C90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7425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F1796-EA5C-BE43-A2FE-6223D651C908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5538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F1796-EA5C-BE43-A2FE-6223D651C908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0255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F1796-EA5C-BE43-A2FE-6223D651C90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6059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F1796-EA5C-BE43-A2FE-6223D651C908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9367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F1796-EA5C-BE43-A2FE-6223D651C908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25384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20F8A9D-5269-4CCB-9BE4-4721BE6CB8E4}" type="datetime1">
              <a:rPr lang="en-US" smtClean="0"/>
              <a:pPr/>
              <a:t>9/19/18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7048D-7C2A-48EF-916B-71C6D2E70E12}" type="datetime1">
              <a:rPr lang="en-US" smtClean="0"/>
              <a:pPr/>
              <a:t>9/19/18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17F17B5-BA4E-4316-8AED-A7A744538782}" type="datetime1">
              <a:rPr lang="en-US" smtClean="0"/>
              <a:pPr/>
              <a:t>9/19/18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56A72F1-C897-1647-9CE8-BFFB1941801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D2101-1F6B-4EA2-AAB3-8378B4BB1EC1}" type="datetime1">
              <a:rPr lang="en-US" smtClean="0"/>
              <a:pPr/>
              <a:t>9/19/18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6640-AE2A-436F-879D-BDDC1D40AB31}" type="datetime1">
              <a:rPr lang="en-US" smtClean="0"/>
              <a:pPr/>
              <a:t>9/19/18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47FE2-3719-4F83-9290-B19FA54C1EFF}" type="datetime1">
              <a:rPr lang="en-US" smtClean="0"/>
              <a:pPr/>
              <a:t>9/19/18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C97C5-2F6B-4A8F-957B-3AD8D985A564}" type="datetime1">
              <a:rPr lang="en-US" smtClean="0"/>
              <a:pPr/>
              <a:t>9/19/18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B9DA3-3443-4DA6-BE71-C1C4ACDE0BA9}" type="datetime1">
              <a:rPr lang="en-US" smtClean="0"/>
              <a:pPr/>
              <a:t>9/19/18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B49C2-3F9A-47C8-8B88-30914B3E0B3F}" type="datetime1">
              <a:rPr lang="en-US" smtClean="0"/>
              <a:pPr/>
              <a:t>9/19/18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7D2C1-B42F-41B6-9576-1DD3D181C60D}" type="datetime1">
              <a:rPr lang="en-US" smtClean="0"/>
              <a:pPr/>
              <a:t>9/19/18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2C220-7E8E-4C14-8EFD-F00007C3A0F7}" type="datetime1">
              <a:rPr lang="en-US" smtClean="0"/>
              <a:pPr/>
              <a:t>9/19/18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56A72F1-C897-1647-9CE8-BFFB194180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68" y="1"/>
            <a:ext cx="2571751" cy="6857999"/>
          </a:xfrm>
          <a:prstGeom prst="rect">
            <a:avLst/>
          </a:prstGeom>
        </p:spPr>
        <p:txBody>
          <a:bodyPr anchor="ctr"/>
          <a:lstStyle>
            <a:lvl1pPr>
              <a:defRPr sz="36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93207" y="57150"/>
            <a:ext cx="6279356" cy="6743700"/>
          </a:xfrm>
          <a:prstGeom prst="rect">
            <a:avLst/>
          </a:prstGeom>
        </p:spPr>
        <p:txBody>
          <a:bodyPr anchor="ctr"/>
          <a:lstStyle>
            <a:lvl1pPr>
              <a:defRPr sz="44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5163" y="642166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8F0EC-FC9C-4238-896F-44ACA83D863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1608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443662" y="1"/>
            <a:ext cx="2571751" cy="6857999"/>
          </a:xfrm>
          <a:prstGeom prst="rect">
            <a:avLst/>
          </a:prstGeom>
        </p:spPr>
        <p:txBody>
          <a:bodyPr anchor="ctr"/>
          <a:lstStyle>
            <a:lvl1pPr>
              <a:defRPr sz="36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-7144" y="57150"/>
            <a:ext cx="6329363" cy="6743700"/>
          </a:xfrm>
          <a:prstGeom prst="rect">
            <a:avLst/>
          </a:prstGeom>
        </p:spPr>
        <p:txBody>
          <a:bodyPr anchor="ctr"/>
          <a:lstStyle>
            <a:lvl1pPr>
              <a:defRPr sz="44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5163" y="642166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8F0EC-FC9C-4238-896F-44ACA83D863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430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DE3078E3-BBF3-4149-A2E3-F3F22E874E47}" type="datetime1">
              <a:rPr lang="en-US" smtClean="0"/>
              <a:pPr/>
              <a:t>9/19/18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356A72F1-C897-1647-9CE8-BFFB194180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understandthescore.org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65760" y="2878265"/>
            <a:ext cx="6278880" cy="1828800"/>
          </a:xfrm>
        </p:spPr>
        <p:txBody>
          <a:bodyPr/>
          <a:lstStyle/>
          <a:p>
            <a:pPr algn="ctr"/>
            <a:r>
              <a:rPr lang="en-US" sz="4400" cap="none" dirty="0">
                <a:latin typeface="Calibri" panose="020F0502020204030204" pitchFamily="34" charset="0"/>
                <a:cs typeface="Calibri" panose="020F0502020204030204" pitchFamily="34" charset="0"/>
              </a:rPr>
              <a:t>PARCC Results:</a:t>
            </a:r>
            <a:br>
              <a:rPr lang="en-US" sz="4400" cap="none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400" cap="none" dirty="0">
                <a:latin typeface="Calibri" panose="020F0502020204030204" pitchFamily="34" charset="0"/>
                <a:cs typeface="Calibri" panose="020F0502020204030204" pitchFamily="34" charset="0"/>
              </a:rPr>
              <a:t>Spring 2018 Administrations</a:t>
            </a:r>
            <a:br>
              <a:rPr lang="en-US" sz="4400" cap="none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400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 sz="4400" cap="none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BLOOMFIELD TOWNSHIP</a:t>
            </a:r>
            <a:br>
              <a:rPr lang="en-US" sz="3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3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SCHOOL DISTRICT</a:t>
            </a:r>
            <a:br>
              <a:rPr lang="en-US" sz="4000" cap="none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4000" cap="none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b="1" cap="none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BOE Presentation</a:t>
            </a:r>
            <a:br>
              <a:rPr lang="en-US" sz="2800" b="1" cap="none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b="1" cap="none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September 25, 2018</a:t>
            </a:r>
            <a:br>
              <a:rPr lang="en-US" sz="4400" cap="none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cap="none" dirty="0"/>
          </a:p>
        </p:txBody>
      </p:sp>
      <p:sp>
        <p:nvSpPr>
          <p:cNvPr id="2" name="Content Placeholder 1"/>
          <p:cNvSpPr>
            <a:spLocks noGrp="1"/>
          </p:cNvSpPr>
          <p:nvPr>
            <p:ph type="subTitle" idx="1"/>
          </p:nvPr>
        </p:nvSpPr>
        <p:spPr>
          <a:xfrm>
            <a:off x="7010400" y="579120"/>
            <a:ext cx="1981200" cy="5547360"/>
          </a:xfrm>
        </p:spPr>
        <p:txBody>
          <a:bodyPr>
            <a:normAutofit/>
          </a:bodyPr>
          <a:lstStyle/>
          <a:p>
            <a:r>
              <a:rPr lang="en-US" sz="2000" b="1" dirty="0"/>
              <a:t>Measuring College and Career Readiness</a:t>
            </a:r>
          </a:p>
          <a:p>
            <a:endParaRPr lang="en-US" sz="2000" b="1" dirty="0"/>
          </a:p>
          <a:p>
            <a:pPr>
              <a:spcBef>
                <a:spcPts val="0"/>
              </a:spcBef>
            </a:pPr>
            <a:r>
              <a:rPr lang="en-US" sz="1800" dirty="0"/>
              <a:t>Prepared by:</a:t>
            </a:r>
          </a:p>
          <a:p>
            <a:pPr>
              <a:spcBef>
                <a:spcPts val="0"/>
              </a:spcBef>
            </a:pPr>
            <a:r>
              <a:rPr lang="en-US" sz="1800" dirty="0"/>
              <a:t>Joanne Decker</a:t>
            </a:r>
          </a:p>
          <a:p>
            <a:pPr>
              <a:spcBef>
                <a:spcPts val="0"/>
              </a:spcBef>
            </a:pPr>
            <a:r>
              <a:rPr lang="en-US" sz="1800" dirty="0"/>
              <a:t>Director of</a:t>
            </a:r>
          </a:p>
          <a:p>
            <a:pPr>
              <a:spcBef>
                <a:spcPts val="0"/>
              </a:spcBef>
            </a:pPr>
            <a:r>
              <a:rPr lang="en-US" sz="1800" dirty="0"/>
              <a:t>Student Achievement</a:t>
            </a:r>
          </a:p>
          <a:p>
            <a:endParaRPr lang="en-US" sz="2000" dirty="0"/>
          </a:p>
          <a:p>
            <a:r>
              <a:rPr lang="en-US" sz="2000" dirty="0"/>
              <a:t>Board Meeting of 9/25/18</a:t>
            </a:r>
          </a:p>
          <a:p>
            <a:endParaRPr lang="en-US" sz="2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191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0999" y="1719071"/>
            <a:ext cx="8407893" cy="4431006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2018 marks the 4th administration of the Partnership for Assessment of Readiness for College and Careers (PARCC).</a:t>
            </a:r>
            <a:br>
              <a:rPr lang="en-US" dirty="0"/>
            </a:br>
            <a:endParaRPr lang="en-US" dirty="0"/>
          </a:p>
          <a:p>
            <a:r>
              <a:rPr lang="en-US" dirty="0"/>
              <a:t>Students took PARCC English Language Arts and Literacy Assessments (ELA/L) in grades 3 – 11.</a:t>
            </a:r>
          </a:p>
          <a:p>
            <a:pPr marL="45720" indent="0">
              <a:buNone/>
            </a:pPr>
            <a:endParaRPr lang="en-US" dirty="0"/>
          </a:p>
          <a:p>
            <a:r>
              <a:rPr lang="en-US" dirty="0"/>
              <a:t>Students took PARCC Mathematics Assessments in grades 3 – 8 and End of Course Assessments in Algebra I, Geometry, and Algebra II.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jersey’s statewide </a:t>
            </a:r>
            <a:br>
              <a:rPr lang="en-US" dirty="0"/>
            </a:br>
            <a:r>
              <a:rPr lang="en-US" dirty="0"/>
              <a:t>assessment program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851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Level 1: Not yet meeting grade-level expectations</a:t>
            </a:r>
          </a:p>
          <a:p>
            <a:pPr>
              <a:buNone/>
            </a:pPr>
            <a:endParaRPr lang="en-US" sz="2400" dirty="0"/>
          </a:p>
          <a:p>
            <a:r>
              <a:rPr lang="en-US" sz="2400" dirty="0"/>
              <a:t>Level 2: Partially meeting grade-level expectations</a:t>
            </a:r>
          </a:p>
          <a:p>
            <a:pPr>
              <a:buNone/>
            </a:pPr>
            <a:endParaRPr lang="en-US" sz="2400" dirty="0"/>
          </a:p>
          <a:p>
            <a:r>
              <a:rPr lang="en-US" sz="2400" dirty="0"/>
              <a:t>Level 3: Approaching grade-level expectations</a:t>
            </a:r>
          </a:p>
          <a:p>
            <a:pPr>
              <a:buNone/>
            </a:pPr>
            <a:endParaRPr lang="en-US" sz="2400" dirty="0"/>
          </a:p>
          <a:p>
            <a:r>
              <a:rPr lang="en-US" sz="2400" dirty="0"/>
              <a:t>Level 4: Meeting grade-level expectations</a:t>
            </a:r>
          </a:p>
          <a:p>
            <a:endParaRPr lang="en-US" sz="2400" dirty="0"/>
          </a:p>
          <a:p>
            <a:r>
              <a:rPr lang="en-US" sz="2400" dirty="0"/>
              <a:t>Level 5: Exceeding grade-level expectations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PARCC Performance levels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210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cap="none" dirty="0"/>
              <a:t>Comparison of </a:t>
            </a:r>
            <a:r>
              <a:rPr lang="en-US" sz="24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BLOOMFIELD SCHOOL DISTRICT </a:t>
            </a:r>
            <a:br>
              <a:rPr lang="en-US" sz="2000" cap="none" dirty="0"/>
            </a:br>
            <a:r>
              <a:rPr lang="en-US" sz="2000" cap="none" dirty="0"/>
              <a:t>Number of Students Tested </a:t>
            </a:r>
            <a:br>
              <a:rPr lang="en-US" sz="2000" cap="none" dirty="0"/>
            </a:br>
            <a:r>
              <a:rPr lang="en-US" sz="2000" cap="none" dirty="0"/>
              <a:t>Spring 2017 &amp; Spring 2018 PARCC Administrations</a:t>
            </a:r>
            <a:br>
              <a:rPr lang="en-US" sz="2000" b="1" cap="none" dirty="0"/>
            </a:br>
            <a:r>
              <a:rPr lang="en-US" sz="2000" b="1" cap="none" dirty="0"/>
              <a:t>English Language Arts/Literacy</a:t>
            </a:r>
          </a:p>
        </p:txBody>
      </p:sp>
      <p:graphicFrame>
        <p:nvGraphicFramePr>
          <p:cNvPr id="5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3877962"/>
              </p:ext>
            </p:extLst>
          </p:nvPr>
        </p:nvGraphicFramePr>
        <p:xfrm>
          <a:off x="527168" y="2012993"/>
          <a:ext cx="8088924" cy="33147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21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09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09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85300">
                  <a:extLst>
                    <a:ext uri="{9D8B030D-6E8A-4147-A177-3AD203B41FA5}">
                      <a16:colId xmlns:a16="http://schemas.microsoft.com/office/drawing/2014/main" val="138001049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Grade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Students Tested 2018</a:t>
                      </a:r>
                    </a:p>
                  </a:txBody>
                  <a:tcPr marL="98268" marR="98268" marT="34290" marB="3429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Students Tested 2017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Difference between number of students tested in 2017 and 2018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441</a:t>
                      </a:r>
                    </a:p>
                  </a:txBody>
                  <a:tcPr marL="98268" marR="98268" marT="34290" marB="3429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478</a:t>
                      </a:r>
                    </a:p>
                  </a:txBody>
                  <a:tcPr marL="98268" marR="98268" marT="34290" marB="34290"/>
                </a:tc>
                <a:tc rowSpan="9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8268" marR="98268" marT="34290" marB="34290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479</a:t>
                      </a:r>
                    </a:p>
                  </a:txBody>
                  <a:tcPr marL="98268" marR="98268" marT="34290" marB="3429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481</a:t>
                      </a:r>
                    </a:p>
                  </a:txBody>
                  <a:tcPr marL="98268" marR="98268" marT="34290" marB="34290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8268" marR="98268" marT="34290" marB="34290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477</a:t>
                      </a:r>
                    </a:p>
                  </a:txBody>
                  <a:tcPr marL="98268" marR="98268" marT="34290" marB="3429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443</a:t>
                      </a:r>
                    </a:p>
                  </a:txBody>
                  <a:tcPr marL="98268" marR="98268" marT="34290" marB="34290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8268" marR="98268" marT="34290" marB="34290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459</a:t>
                      </a:r>
                    </a:p>
                  </a:txBody>
                  <a:tcPr marL="98268" marR="98268" marT="34290" marB="3429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448</a:t>
                      </a:r>
                    </a:p>
                  </a:txBody>
                  <a:tcPr marL="98268" marR="98268" marT="34290" marB="34290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8268" marR="98268" marT="34290" marB="34290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457</a:t>
                      </a:r>
                    </a:p>
                  </a:txBody>
                  <a:tcPr marL="98268" marR="98268" marT="34290" marB="3429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459</a:t>
                      </a:r>
                    </a:p>
                  </a:txBody>
                  <a:tcPr marL="98268" marR="98268" marT="34290" marB="34290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8268" marR="98268" marT="34290" marB="34290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466</a:t>
                      </a:r>
                    </a:p>
                  </a:txBody>
                  <a:tcPr marL="98268" marR="98268" marT="34290" marB="3429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435</a:t>
                      </a:r>
                    </a:p>
                  </a:txBody>
                  <a:tcPr marL="98268" marR="98268" marT="34290" marB="34290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8268" marR="98268" marT="34290" marB="34290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457</a:t>
                      </a:r>
                    </a:p>
                  </a:txBody>
                  <a:tcPr marL="98268" marR="98268" marT="34290" marB="3429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445</a:t>
                      </a:r>
                    </a:p>
                  </a:txBody>
                  <a:tcPr marL="98268" marR="98268" marT="34290" marB="34290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8268" marR="98268" marT="34290" marB="34290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452</a:t>
                      </a:r>
                    </a:p>
                  </a:txBody>
                  <a:tcPr marL="98268" marR="98268" marT="34290" marB="3429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453</a:t>
                      </a:r>
                    </a:p>
                  </a:txBody>
                  <a:tcPr marL="98268" marR="98268" marT="34290" marB="34290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8268" marR="98268" marT="34290" marB="34290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11*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217</a:t>
                      </a:r>
                    </a:p>
                  </a:txBody>
                  <a:tcPr marL="98268" marR="98268" marT="34290" marB="3429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283</a:t>
                      </a:r>
                    </a:p>
                  </a:txBody>
                  <a:tcPr marL="98268" marR="98268" marT="34290" marB="34290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8268" marR="98268" marT="34290" marB="34290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3905</a:t>
                      </a:r>
                    </a:p>
                  </a:txBody>
                  <a:tcPr marL="98268" marR="98268" marT="34290" marB="3429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3925</a:t>
                      </a:r>
                    </a:p>
                  </a:txBody>
                  <a:tcPr marL="98268" marR="98268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(20)</a:t>
                      </a:r>
                    </a:p>
                  </a:txBody>
                  <a:tcPr marL="98268" marR="98268" marT="34290" marB="3429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27168" y="5930445"/>
            <a:ext cx="5988143" cy="369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C00000"/>
                </a:solidFill>
              </a:rPr>
              <a:t>*Grade 11 does not include students who took an AP/IB test.</a:t>
            </a:r>
          </a:p>
          <a:p>
            <a:r>
              <a:rPr lang="en-US" sz="900" dirty="0"/>
              <a:t>Note: “Students Tested” represents individual valid test scores for English Language Arts/Literacy.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035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cap="none" dirty="0">
                <a:solidFill>
                  <a:prstClr val="white"/>
                </a:solidFill>
              </a:rPr>
              <a:t>Comparison of </a:t>
            </a:r>
            <a:r>
              <a:rPr lang="en-US" sz="24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BLOOMFIELD SCHOOL DISTRICT</a:t>
            </a:r>
            <a:br>
              <a:rPr lang="en-US" sz="24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000" cap="none" dirty="0">
                <a:solidFill>
                  <a:prstClr val="white"/>
                </a:solidFill>
              </a:rPr>
              <a:t>Spring 2016, Spring 2017 &amp; Spring 2018</a:t>
            </a:r>
            <a:br>
              <a:rPr lang="en-US" sz="2000" cap="none" dirty="0">
                <a:solidFill>
                  <a:prstClr val="white"/>
                </a:solidFill>
              </a:rPr>
            </a:br>
            <a:r>
              <a:rPr lang="en-US" sz="2000" cap="none" dirty="0">
                <a:solidFill>
                  <a:prstClr val="white"/>
                </a:solidFill>
              </a:rPr>
              <a:t>PARCC Administrations</a:t>
            </a:r>
            <a:br>
              <a:rPr lang="en-US" sz="2000" cap="none" dirty="0">
                <a:solidFill>
                  <a:prstClr val="white"/>
                </a:solidFill>
              </a:rPr>
            </a:br>
            <a:r>
              <a:rPr lang="en-US" sz="2000" b="1" cap="none" dirty="0"/>
              <a:t>English Language Arts/Literacy - Percentages</a:t>
            </a:r>
          </a:p>
        </p:txBody>
      </p:sp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661582"/>
              </p:ext>
            </p:extLst>
          </p:nvPr>
        </p:nvGraphicFramePr>
        <p:xfrm>
          <a:off x="132590" y="1599332"/>
          <a:ext cx="8846306" cy="44255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7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78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78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78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78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78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789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78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789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789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5789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5789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5789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5789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5789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5789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7141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Grade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Level 1 2016</a:t>
                      </a:r>
                      <a:endParaRPr lang="en-US" sz="1100" b="1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47832" marR="47832" marT="23916" marB="2391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Level 1 2017</a:t>
                      </a:r>
                      <a:endParaRPr lang="en-US" sz="1100" b="1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47832" marR="47832" marT="23916" marB="2391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Level 1 2018 </a:t>
                      </a:r>
                      <a:endParaRPr lang="en-US" sz="1100" b="1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7321" marR="7321" marT="7321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Level 2 2016</a:t>
                      </a:r>
                      <a:endParaRPr lang="en-US" sz="1100" b="1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47832" marR="47832" marT="23916" marB="2391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Level 2 2017</a:t>
                      </a:r>
                      <a:endParaRPr lang="en-US" sz="1100" b="1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47832" marR="47832" marT="23916" marB="2391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Level 2 2018 </a:t>
                      </a:r>
                      <a:endParaRPr lang="en-US" sz="1100" b="1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7321" marR="7321" marT="7321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Level 3 2016</a:t>
                      </a:r>
                      <a:endParaRPr lang="en-US" sz="1100" b="1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47832" marR="47832" marT="23916" marB="2391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Level 3 2017</a:t>
                      </a:r>
                      <a:endParaRPr lang="en-US" sz="1100" b="1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47832" marR="47832" marT="23916" marB="2391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Level 3 2018 </a:t>
                      </a:r>
                      <a:endParaRPr lang="en-US" sz="1100" b="1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7321" marR="7321" marT="7321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Level 4 2016</a:t>
                      </a:r>
                      <a:endParaRPr lang="en-US" sz="1100" b="1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47832" marR="47832" marT="23916" marB="2391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Level 4 2017</a:t>
                      </a:r>
                      <a:endParaRPr lang="en-US" sz="1100" b="1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47832" marR="47832" marT="23916" marB="2391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Level 4 2018 </a:t>
                      </a:r>
                      <a:endParaRPr lang="en-US" sz="1100" b="1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7321" marR="7321" marT="7321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Level 5 2016</a:t>
                      </a:r>
                      <a:endParaRPr lang="en-US" sz="1100" b="1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47832" marR="47832" marT="23916" marB="2391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Level 5 2017</a:t>
                      </a:r>
                      <a:endParaRPr lang="en-US" sz="1100" b="1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47832" marR="47832" marT="23916" marB="2391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Level 5 2018 </a:t>
                      </a:r>
                      <a:endParaRPr lang="en-US" sz="1100" b="1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7321" marR="7321" marT="7321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4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3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10%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8.4%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9.1%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13%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13.4%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15.0%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23%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20.9%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24.3%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48%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47.7%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44.9%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6%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9.6%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6.8%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1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4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4%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4.2%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7.1%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10%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11.0%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10.2%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27%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23.3%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21.3%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46%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43.2%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40.7%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13%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18.3%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20.7%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6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5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6%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4.1%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6.7%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9%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8.6%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12.6%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27%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18.3%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21.6%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51%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55.3%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46.3%</a:t>
                      </a:r>
                      <a:endParaRPr lang="en-US" sz="1100" b="1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6%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13.8%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12.8%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01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6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5%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4.7%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4.6%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14%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10.9%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12.4%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27%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32.1%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25.3%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43%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41.7%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45.1%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11%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10.5%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12.6%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01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7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5%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5.9%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3.1%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13%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9.8%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9.8%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22%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21.1%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19.7%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38%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41.2%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40.3%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21%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22.0%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27.1%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01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8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6%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6.4%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9.7%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11%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15.2%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11.4%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21%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24.8%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24.2%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43%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40.0%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41.2%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19%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13.6%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13.5%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64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9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9%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13.3%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14.4%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15%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16.0%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16.6%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30%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23.8%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25.6%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37%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33.9%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31.9%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10%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13.0%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11.4%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01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10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20%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22.7%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15.9%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18%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18.5%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14.8%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22%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24.7%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21.7%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28%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29.1%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31.9%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12%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4.9%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15.7%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22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11*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21%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24.0%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19.4%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19%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25.8%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17.1%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29%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23.0%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29.5%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30%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24.0%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32.3%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1%**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Arial Narrow" charset="0"/>
                          <a:cs typeface="Arial Narrow" panose="020B0604020202020204" pitchFamily="34" charset="0"/>
                        </a:rPr>
                        <a:t>3.2%</a:t>
                      </a: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1.8%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96979" y="6355080"/>
            <a:ext cx="8881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900" dirty="0">
                <a:solidFill>
                  <a:srgbClr val="C00000"/>
                </a:solidFill>
              </a:rPr>
              <a:t>*Grade 11 does not include students who took an AP/IB test. **Level 4 and Level 5 is an indication a student is on pace to be college and career ready</a:t>
            </a:r>
            <a:r>
              <a:rPr lang="en-US" sz="900" dirty="0">
                <a:solidFill>
                  <a:srgbClr val="FF0000"/>
                </a:solidFill>
              </a:rPr>
              <a:t>. </a:t>
            </a:r>
          </a:p>
          <a:p>
            <a:r>
              <a:rPr lang="en-US" sz="900" dirty="0"/>
              <a:t>Notes: Data shown is preliminary.  Percentages may not total 100 due to rounding.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545626" y="6425243"/>
            <a:ext cx="433267" cy="274320"/>
          </a:xfrm>
        </p:spPr>
        <p:txBody>
          <a:bodyPr/>
          <a:lstStyle/>
          <a:p>
            <a:fld id="{356A72F1-C897-1647-9CE8-BFFB1941801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679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97840" y="304800"/>
            <a:ext cx="8077200" cy="1002267"/>
          </a:xfrm>
        </p:spPr>
        <p:txBody>
          <a:bodyPr/>
          <a:lstStyle/>
          <a:p>
            <a:r>
              <a:rPr lang="en-US" sz="2000" cap="none" dirty="0">
                <a:solidFill>
                  <a:prstClr val="white"/>
                </a:solidFill>
              </a:rPr>
              <a:t>Comparison of </a:t>
            </a:r>
            <a:r>
              <a:rPr lang="en-US" sz="24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BLOOMFIELD SCHOOL DISTRICT </a:t>
            </a:r>
            <a:br>
              <a:rPr lang="en-US" sz="2000" cap="none" dirty="0"/>
            </a:br>
            <a:r>
              <a:rPr lang="en-US" sz="1800" cap="none" dirty="0">
                <a:solidFill>
                  <a:prstClr val="white"/>
                </a:solidFill>
              </a:rPr>
              <a:t>Spring 2018 PARCC Administrations</a:t>
            </a:r>
            <a:br>
              <a:rPr lang="en-US" sz="1800" b="1" cap="none" dirty="0">
                <a:solidFill>
                  <a:prstClr val="white"/>
                </a:solidFill>
              </a:rPr>
            </a:br>
            <a:r>
              <a:rPr lang="en-US" sz="1800" b="1" cap="none" dirty="0">
                <a:solidFill>
                  <a:prstClr val="white"/>
                </a:solidFill>
              </a:rPr>
              <a:t>English Language Arts/Literacy to New Jersey</a:t>
            </a:r>
            <a:br>
              <a:rPr lang="en-US" sz="1800" b="1" cap="none" dirty="0">
                <a:solidFill>
                  <a:prstClr val="white"/>
                </a:solidFill>
              </a:rPr>
            </a:br>
            <a:r>
              <a:rPr lang="en-US" sz="1800" b="1" cap="none" dirty="0">
                <a:solidFill>
                  <a:prstClr val="white"/>
                </a:solidFill>
              </a:rPr>
              <a:t>Percentages for 2018</a:t>
            </a:r>
            <a:endParaRPr lang="en-US" sz="1800" b="1" cap="none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5716346"/>
              </p:ext>
            </p:extLst>
          </p:nvPr>
        </p:nvGraphicFramePr>
        <p:xfrm>
          <a:off x="211015" y="1783024"/>
          <a:ext cx="8721970" cy="3276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5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46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46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46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46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46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46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467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0467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0467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0467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09026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Grade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</a:rPr>
                        <a:t>Level 1, District</a:t>
                      </a:r>
                    </a:p>
                  </a:txBody>
                  <a:tcPr marL="68580" marR="68580" marT="34290" marB="3429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j-lt"/>
                        </a:rPr>
                        <a:t>Level 1, State</a:t>
                      </a:r>
                    </a:p>
                  </a:txBody>
                  <a:tcPr marL="68580" marR="68580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</a:rPr>
                        <a:t>Level 2, District</a:t>
                      </a:r>
                    </a:p>
                  </a:txBody>
                  <a:tcPr marL="68580" marR="68580" marT="34290" marB="3429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j-lt"/>
                        </a:rPr>
                        <a:t>Level 2, State</a:t>
                      </a:r>
                    </a:p>
                  </a:txBody>
                  <a:tcPr marL="68580" marR="68580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</a:rPr>
                        <a:t>Level 3, District</a:t>
                      </a:r>
                    </a:p>
                  </a:txBody>
                  <a:tcPr marL="68580" marR="68580" marT="34290" marB="3429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j-lt"/>
                        </a:rPr>
                        <a:t>Level 3, State</a:t>
                      </a:r>
                    </a:p>
                  </a:txBody>
                  <a:tcPr marL="68580" marR="68580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</a:rPr>
                        <a:t>Level 4, District</a:t>
                      </a:r>
                    </a:p>
                  </a:txBody>
                  <a:tcPr marL="68580" marR="68580" marT="34290" marB="3429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</a:rPr>
                        <a:t>Level 4, State</a:t>
                      </a:r>
                    </a:p>
                  </a:txBody>
                  <a:tcPr marL="68580" marR="68580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</a:rPr>
                        <a:t>Level 5, District</a:t>
                      </a: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j-lt"/>
                        </a:rPr>
                        <a:t>Level 5, State</a:t>
                      </a:r>
                    </a:p>
                  </a:txBody>
                  <a:tcPr marL="68580" marR="68580" marT="34290" marB="3429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2083659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9.1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13.5</a:t>
                      </a:r>
                    </a:p>
                  </a:txBody>
                  <a:tcPr marL="68580" marR="68580" marT="34290" marB="342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15.0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13.5</a:t>
                      </a:r>
                    </a:p>
                  </a:txBody>
                  <a:tcPr marL="68580" marR="68580" marT="34290" marB="342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24.3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21.4</a:t>
                      </a:r>
                    </a:p>
                  </a:txBody>
                  <a:tcPr marL="68580" marR="68580" marT="34290" marB="342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44.9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43.5</a:t>
                      </a:r>
                    </a:p>
                  </a:txBody>
                  <a:tcPr marL="68580" marR="68580" marT="34290" marB="342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6.8</a:t>
                      </a:r>
                    </a:p>
                  </a:txBody>
                  <a:tcPr marL="7321" marR="7321" marT="7321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8.1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7.1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7.6</a:t>
                      </a:r>
                    </a:p>
                  </a:txBody>
                  <a:tcPr marL="68580" marR="68580" marT="34290" marB="342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10.2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12.3</a:t>
                      </a:r>
                    </a:p>
                  </a:txBody>
                  <a:tcPr marL="68580" marR="68580" marT="34290" marB="342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21.3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22.1</a:t>
                      </a:r>
                    </a:p>
                  </a:txBody>
                  <a:tcPr marL="68580" marR="68580" marT="34290" marB="342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40.7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39.1</a:t>
                      </a:r>
                    </a:p>
                  </a:txBody>
                  <a:tcPr marL="68580" marR="68580" marT="34290" marB="342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20.7</a:t>
                      </a:r>
                    </a:p>
                  </a:txBody>
                  <a:tcPr marL="7321" marR="7321" marT="7321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18.9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6.7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6.9</a:t>
                      </a:r>
                    </a:p>
                  </a:txBody>
                  <a:tcPr marL="68580" marR="68580" marT="34290" marB="342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12.6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12.6</a:t>
                      </a:r>
                    </a:p>
                  </a:txBody>
                  <a:tcPr marL="68580" marR="68580" marT="34290" marB="342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21.6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22.4</a:t>
                      </a:r>
                    </a:p>
                  </a:txBody>
                  <a:tcPr marL="68580" marR="68580" marT="34290" marB="342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46.3</a:t>
                      </a:r>
                      <a:endParaRPr lang="en-US" sz="1100" b="1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7321" marR="7321" marT="73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47.2</a:t>
                      </a:r>
                    </a:p>
                  </a:txBody>
                  <a:tcPr marL="68580" marR="68580" marT="34290" marB="342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12.8</a:t>
                      </a:r>
                    </a:p>
                  </a:txBody>
                  <a:tcPr marL="7321" marR="7321" marT="7321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10.8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4.6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6.2</a:t>
                      </a:r>
                    </a:p>
                  </a:txBody>
                  <a:tcPr marL="68580" marR="68580" marT="34290" marB="342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12.4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13.6</a:t>
                      </a:r>
                    </a:p>
                  </a:txBody>
                  <a:tcPr marL="68580" marR="68580" marT="34290" marB="342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25.3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24.0</a:t>
                      </a:r>
                    </a:p>
                  </a:txBody>
                  <a:tcPr marL="68580" marR="68580" marT="34290" marB="342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45.1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41.3</a:t>
                      </a:r>
                    </a:p>
                  </a:txBody>
                  <a:tcPr marL="68580" marR="68580" marT="34290" marB="342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12.6</a:t>
                      </a:r>
                    </a:p>
                  </a:txBody>
                  <a:tcPr marL="7321" marR="7321" marT="7321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14.9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3.1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8.6</a:t>
                      </a:r>
                    </a:p>
                  </a:txBody>
                  <a:tcPr marL="68580" marR="68580" marT="34290" marB="342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9.8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10.2</a:t>
                      </a:r>
                    </a:p>
                  </a:txBody>
                  <a:tcPr marL="68580" marR="68580" marT="34290" marB="342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19.7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18.5</a:t>
                      </a:r>
                    </a:p>
                  </a:txBody>
                  <a:tcPr marL="68580" marR="68580" marT="34290" marB="342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40.3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34.1</a:t>
                      </a:r>
                    </a:p>
                  </a:txBody>
                  <a:tcPr marL="68580" marR="68580" marT="34290" marB="342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27.1</a:t>
                      </a:r>
                    </a:p>
                  </a:txBody>
                  <a:tcPr marL="7321" marR="7321" marT="7321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28.6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9.7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8.7</a:t>
                      </a:r>
                    </a:p>
                  </a:txBody>
                  <a:tcPr marL="68580" marR="68580" marT="34290" marB="342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11.4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11.1</a:t>
                      </a:r>
                    </a:p>
                  </a:txBody>
                  <a:tcPr marL="68580" marR="68580" marT="34290" marB="342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24.2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19.8</a:t>
                      </a:r>
                    </a:p>
                  </a:txBody>
                  <a:tcPr marL="68580" marR="68580" marT="34290" marB="342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41.2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39.9</a:t>
                      </a:r>
                    </a:p>
                  </a:txBody>
                  <a:tcPr marL="68580" marR="68580" marT="34290" marB="342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13.5</a:t>
                      </a:r>
                    </a:p>
                  </a:txBody>
                  <a:tcPr marL="7321" marR="7321" marT="7321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20.4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14.4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11.7</a:t>
                      </a:r>
                    </a:p>
                  </a:txBody>
                  <a:tcPr marL="68580" marR="68580" marT="34290" marB="342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16.6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12.4</a:t>
                      </a:r>
                    </a:p>
                  </a:txBody>
                  <a:tcPr marL="68580" marR="68580" marT="34290" marB="342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25.6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21.2</a:t>
                      </a:r>
                    </a:p>
                  </a:txBody>
                  <a:tcPr marL="68580" marR="68580" marT="34290" marB="342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31.9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38.4</a:t>
                      </a:r>
                    </a:p>
                  </a:txBody>
                  <a:tcPr marL="68580" marR="68580" marT="34290" marB="342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11.4</a:t>
                      </a:r>
                    </a:p>
                  </a:txBody>
                  <a:tcPr marL="7321" marR="7321" marT="7321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16.3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15.9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17.2</a:t>
                      </a:r>
                    </a:p>
                  </a:txBody>
                  <a:tcPr marL="68580" marR="68580" marT="34290" marB="342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14.8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12.6</a:t>
                      </a:r>
                    </a:p>
                  </a:txBody>
                  <a:tcPr marL="68580" marR="68580" marT="34290" marB="342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21.7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19.2</a:t>
                      </a:r>
                    </a:p>
                  </a:txBody>
                  <a:tcPr marL="68580" marR="68580" marT="34290" marB="342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31.9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32.5</a:t>
                      </a:r>
                    </a:p>
                  </a:txBody>
                  <a:tcPr marL="68580" marR="68580" marT="34290" marB="342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15.7</a:t>
                      </a:r>
                    </a:p>
                  </a:txBody>
                  <a:tcPr marL="7321" marR="7321" marT="7321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18.5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11*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19.4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22.2</a:t>
                      </a:r>
                    </a:p>
                  </a:txBody>
                  <a:tcPr marL="68580" marR="68580" marT="34290" marB="342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17.1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16.5</a:t>
                      </a:r>
                    </a:p>
                  </a:txBody>
                  <a:tcPr marL="68580" marR="68580" marT="34290" marB="342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29.5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22.4</a:t>
                      </a:r>
                    </a:p>
                  </a:txBody>
                  <a:tcPr marL="68580" marR="68580" marT="34290" marB="342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32.3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29.7</a:t>
                      </a:r>
                    </a:p>
                  </a:txBody>
                  <a:tcPr marL="68580" marR="68580" marT="34290" marB="342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1.8</a:t>
                      </a:r>
                    </a:p>
                  </a:txBody>
                  <a:tcPr marL="7321" marR="7321" marT="7321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9.2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63415" y="6003558"/>
            <a:ext cx="633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C00000"/>
                </a:solidFill>
              </a:rPr>
              <a:t>*Grade 11 does not include students who took an AP/IB test</a:t>
            </a:r>
            <a:r>
              <a:rPr lang="en-US" sz="900" dirty="0">
                <a:solidFill>
                  <a:srgbClr val="FF0000"/>
                </a:solidFill>
              </a:rPr>
              <a:t>.</a:t>
            </a:r>
          </a:p>
          <a:p>
            <a:r>
              <a:rPr lang="en-US" sz="900" dirty="0"/>
              <a:t>Notes: Percentages may not total 100 due to rounding.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965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cap="none" dirty="0">
                <a:latin typeface="Calibri" panose="020F0502020204030204" pitchFamily="34" charset="0"/>
                <a:cs typeface="Calibri" panose="020F0502020204030204" pitchFamily="34" charset="0"/>
              </a:rPr>
              <a:t>Comparison of </a:t>
            </a:r>
            <a:r>
              <a:rPr lang="en-US" sz="24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BLOOMFIELD SCHOOL DISTRICT </a:t>
            </a:r>
            <a:br>
              <a:rPr lang="en-US" sz="2000" cap="none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cap="none" dirty="0">
                <a:latin typeface="Calibri" panose="020F0502020204030204" pitchFamily="34" charset="0"/>
                <a:cs typeface="Calibri" panose="020F0502020204030204" pitchFamily="34" charset="0"/>
              </a:rPr>
              <a:t>Number of Students Tested</a:t>
            </a:r>
            <a:br>
              <a:rPr lang="en-US" sz="2000" cap="none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cap="none" dirty="0">
                <a:latin typeface="Calibri" panose="020F0502020204030204" pitchFamily="34" charset="0"/>
                <a:cs typeface="Calibri" panose="020F0502020204030204" pitchFamily="34" charset="0"/>
              </a:rPr>
              <a:t>Spring 2017 &amp; Spring 2018 PARCC Administrations</a:t>
            </a:r>
            <a:br>
              <a:rPr lang="en-US" sz="1800" b="1" cap="none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Mathematics</a:t>
            </a:r>
          </a:p>
        </p:txBody>
      </p:sp>
      <p:graphicFrame>
        <p:nvGraphicFramePr>
          <p:cNvPr id="5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5883287"/>
              </p:ext>
            </p:extLst>
          </p:nvPr>
        </p:nvGraphicFramePr>
        <p:xfrm>
          <a:off x="506066" y="2008357"/>
          <a:ext cx="8131127" cy="33147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2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67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38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27607">
                  <a:extLst>
                    <a:ext uri="{9D8B030D-6E8A-4147-A177-3AD203B41FA5}">
                      <a16:colId xmlns:a16="http://schemas.microsoft.com/office/drawing/2014/main" val="1986321191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Grade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Students Tested 2018</a:t>
                      </a:r>
                    </a:p>
                  </a:txBody>
                  <a:tcPr marL="98268" marR="98268" marT="34290" marB="3429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Students Tested 2017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Difference between number of students tested in 2017 and 2018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6491023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444</a:t>
                      </a:r>
                    </a:p>
                  </a:txBody>
                  <a:tcPr marL="98268" marR="98268" marT="34290" marB="3429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482</a:t>
                      </a:r>
                    </a:p>
                  </a:txBody>
                  <a:tcPr marL="98268" marR="98268" marT="34290" marB="34290" anchor="ctr"/>
                </a:tc>
                <a:tc rowSpan="9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8268" marR="98268" marT="34290" marB="34290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481</a:t>
                      </a:r>
                    </a:p>
                  </a:txBody>
                  <a:tcPr marL="98268" marR="98268" marT="34290" marB="3429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489</a:t>
                      </a:r>
                    </a:p>
                  </a:txBody>
                  <a:tcPr marL="98268" marR="98268" marT="34290" marB="34290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8268" marR="98268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480</a:t>
                      </a:r>
                    </a:p>
                  </a:txBody>
                  <a:tcPr marL="98268" marR="98268" marT="34290" marB="3429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444</a:t>
                      </a:r>
                    </a:p>
                  </a:txBody>
                  <a:tcPr marL="98268" marR="98268" marT="34290" marB="34290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8268" marR="98268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464</a:t>
                      </a:r>
                    </a:p>
                  </a:txBody>
                  <a:tcPr marL="98268" marR="98268" marT="34290" marB="3429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455</a:t>
                      </a:r>
                    </a:p>
                  </a:txBody>
                  <a:tcPr marL="98268" marR="98268" marT="34290" marB="34290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8268" marR="98268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457</a:t>
                      </a:r>
                    </a:p>
                  </a:txBody>
                  <a:tcPr marL="98268" marR="98268" marT="34290" marB="3429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458</a:t>
                      </a:r>
                    </a:p>
                  </a:txBody>
                  <a:tcPr marL="98268" marR="98268" marT="34290" marB="34290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8268" marR="98268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8*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371</a:t>
                      </a:r>
                    </a:p>
                  </a:txBody>
                  <a:tcPr marL="98268" marR="98268" marT="34290" marB="3429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328</a:t>
                      </a:r>
                    </a:p>
                  </a:txBody>
                  <a:tcPr marL="98268" marR="98268" marT="34290" marB="34290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8268" marR="98268" marT="34290" marB="3429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Algebra</a:t>
                      </a:r>
                      <a:r>
                        <a:rPr lang="en-US" sz="14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</a:t>
                      </a:r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487**</a:t>
                      </a:r>
                    </a:p>
                  </a:txBody>
                  <a:tcPr marL="98268" marR="98268" marT="34290" marB="3429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482**</a:t>
                      </a:r>
                    </a:p>
                  </a:txBody>
                  <a:tcPr marL="98268" marR="98268" marT="34290" marB="34290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8268" marR="98268" marT="34290" marB="3429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Algebra II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186</a:t>
                      </a:r>
                    </a:p>
                  </a:txBody>
                  <a:tcPr marL="98268" marR="98268" marT="34290" marB="3429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236</a:t>
                      </a:r>
                    </a:p>
                  </a:txBody>
                  <a:tcPr marL="98268" marR="98268" marT="34290" marB="34290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8268" marR="98268" marT="34290" marB="3429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Geometry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424</a:t>
                      </a:r>
                    </a:p>
                  </a:txBody>
                  <a:tcPr marL="98268" marR="98268" marT="34290" marB="3429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488</a:t>
                      </a:r>
                    </a:p>
                  </a:txBody>
                  <a:tcPr marL="98268" marR="98268" marT="34290" marB="34290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8268" marR="98268" marT="34290" marB="3429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3794</a:t>
                      </a:r>
                    </a:p>
                  </a:txBody>
                  <a:tcPr marL="98268" marR="98268" marT="34290" marB="3429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3862</a:t>
                      </a:r>
                    </a:p>
                  </a:txBody>
                  <a:tcPr marL="98268" marR="98268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(68)</a:t>
                      </a:r>
                    </a:p>
                  </a:txBody>
                  <a:tcPr marL="98268" marR="98268" marT="34290" marB="3429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06066" y="5667257"/>
            <a:ext cx="6768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C00000"/>
                </a:solidFill>
              </a:rPr>
              <a:t>*Some students in grade 8 participated in the PARCC Algebra I assessment in place of the 8</a:t>
            </a:r>
            <a:r>
              <a:rPr lang="en-US" sz="900" baseline="30000" dirty="0">
                <a:solidFill>
                  <a:srgbClr val="C00000"/>
                </a:solidFill>
              </a:rPr>
              <a:t>th</a:t>
            </a:r>
            <a:r>
              <a:rPr lang="en-US" sz="900" dirty="0">
                <a:solidFill>
                  <a:srgbClr val="C00000"/>
                </a:solidFill>
              </a:rPr>
              <a:t> grade Math assessment. Thus, PARCC Math 8 outcomes are not representative of grade 8 performance as a whole.</a:t>
            </a:r>
          </a:p>
          <a:p>
            <a:r>
              <a:rPr lang="en-US" sz="900" dirty="0"/>
              <a:t>**ALG I Breakout is 375 BHS and 107 BMS in 2017; 389 BHS and 98 BMS in 2018</a:t>
            </a:r>
            <a:endParaRPr lang="en-US" sz="900" dirty="0">
              <a:solidFill>
                <a:srgbClr val="C00000"/>
              </a:solidFill>
            </a:endParaRPr>
          </a:p>
          <a:p>
            <a:r>
              <a:rPr lang="en-US" sz="900" dirty="0"/>
              <a:t>Notes: “Students Tested” represents individual valid test scores for Mathematics.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543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cap="none" dirty="0">
                <a:solidFill>
                  <a:prstClr val="white"/>
                </a:solidFill>
              </a:rPr>
              <a:t>Comparison of </a:t>
            </a:r>
            <a:r>
              <a:rPr lang="en-US" sz="24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BLOOMFIELD SCHOOL DISTRICT</a:t>
            </a:r>
            <a:br>
              <a:rPr lang="en-US" sz="24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000" cap="none" dirty="0">
                <a:solidFill>
                  <a:prstClr val="white"/>
                </a:solidFill>
              </a:rPr>
              <a:t>Spring 2016, Spring 2017 &amp; Spring 2018</a:t>
            </a:r>
            <a:br>
              <a:rPr lang="en-US" sz="2000" cap="none" dirty="0">
                <a:solidFill>
                  <a:prstClr val="white"/>
                </a:solidFill>
              </a:rPr>
            </a:br>
            <a:r>
              <a:rPr lang="en-US" sz="2000" cap="none" dirty="0">
                <a:solidFill>
                  <a:prstClr val="white"/>
                </a:solidFill>
              </a:rPr>
              <a:t>PARCC Administrations</a:t>
            </a:r>
            <a:br>
              <a:rPr lang="en-US" sz="2000" cap="none" dirty="0">
                <a:solidFill>
                  <a:prstClr val="white"/>
                </a:solidFill>
              </a:rPr>
            </a:br>
            <a:r>
              <a:rPr lang="en-US" sz="2000" b="1" cap="none" dirty="0">
                <a:solidFill>
                  <a:prstClr val="white"/>
                </a:solidFill>
              </a:rPr>
              <a:t>Mathematics - Percentages</a:t>
            </a:r>
            <a:endParaRPr lang="en-US" sz="2000" b="1" cap="none" dirty="0"/>
          </a:p>
        </p:txBody>
      </p:sp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11223"/>
              </p:ext>
            </p:extLst>
          </p:nvPr>
        </p:nvGraphicFramePr>
        <p:xfrm>
          <a:off x="117791" y="1621728"/>
          <a:ext cx="8861100" cy="45482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86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8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88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88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88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88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88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882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88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882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5882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5882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5882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5882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5882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58829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7430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Grade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Level 1 2016</a:t>
                      </a:r>
                      <a:endParaRPr lang="en-US" sz="1100" b="1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47832" marR="47832" marT="23916" marB="2391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Level 1 2017</a:t>
                      </a:r>
                      <a:endParaRPr lang="en-US" sz="1100" b="1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47832" marR="47832" marT="23916" marB="2391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solidFill>
                            <a:schemeClr val="bg1"/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Level 1 2018 </a:t>
                      </a:r>
                      <a:endParaRPr lang="en-US" sz="1100" b="1" i="0" dirty="0">
                        <a:solidFill>
                          <a:schemeClr val="bg1"/>
                        </a:solidFill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7321" marR="7321" marT="7321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Level 2 2016</a:t>
                      </a:r>
                      <a:endParaRPr lang="en-US" sz="1100" b="1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47832" marR="47832" marT="23916" marB="2391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Level 2 2017</a:t>
                      </a:r>
                      <a:endParaRPr lang="en-US" sz="1100" b="1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47832" marR="47832" marT="23916" marB="2391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solidFill>
                            <a:schemeClr val="bg1"/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Level 2 2018 </a:t>
                      </a:r>
                      <a:endParaRPr lang="en-US" sz="1100" b="1" i="0" dirty="0">
                        <a:solidFill>
                          <a:schemeClr val="bg1"/>
                        </a:solidFill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7321" marR="7321" marT="7321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Level 3 2016</a:t>
                      </a:r>
                      <a:endParaRPr lang="en-US" sz="1100" b="1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47832" marR="47832" marT="23916" marB="2391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Level 3 2017</a:t>
                      </a:r>
                      <a:endParaRPr lang="en-US" sz="1100" b="1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47832" marR="47832" marT="23916" marB="2391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solidFill>
                            <a:schemeClr val="bg1"/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Level 3 2018 </a:t>
                      </a:r>
                      <a:endParaRPr lang="en-US" sz="1100" b="1" i="0" dirty="0">
                        <a:solidFill>
                          <a:schemeClr val="bg1"/>
                        </a:solidFill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7321" marR="7321" marT="7321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Level 4 2016</a:t>
                      </a:r>
                      <a:endParaRPr lang="en-US" sz="1100" b="1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47832" marR="47832" marT="23916" marB="2391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Level 4 2017</a:t>
                      </a:r>
                      <a:endParaRPr lang="en-US" sz="1100" b="1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47832" marR="47832" marT="23916" marB="2391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solidFill>
                            <a:schemeClr val="bg1"/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Level 4 2018 </a:t>
                      </a:r>
                      <a:endParaRPr lang="en-US" sz="1100" b="1" i="0" dirty="0">
                        <a:solidFill>
                          <a:schemeClr val="bg1"/>
                        </a:solidFill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7321" marR="7321" marT="7321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Level 5 2016</a:t>
                      </a:r>
                      <a:endParaRPr lang="en-US" sz="1100" b="1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47832" marR="47832" marT="23916" marB="2391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Level 5 2017</a:t>
                      </a:r>
                      <a:endParaRPr lang="en-US" sz="1100" b="1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47832" marR="47832" marT="23916" marB="2391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kern="1200" dirty="0">
                          <a:solidFill>
                            <a:schemeClr val="bg1"/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Level 5 2018 </a:t>
                      </a:r>
                      <a:endParaRPr lang="en-US" sz="1100" b="1" i="0" dirty="0">
                        <a:solidFill>
                          <a:schemeClr val="bg1"/>
                        </a:solidFill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7321" marR="7321" marT="7321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84900"/>
                  </a:ext>
                </a:extLst>
              </a:tr>
              <a:tr h="4300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950" kern="1200" dirty="0">
                          <a:effectLst/>
                        </a:rPr>
                        <a:t>3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6%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5.2%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7.2%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16%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16.2%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18.5%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24%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24.7%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23.2%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42%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40.9%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39.4%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13%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13.1%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11.7%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07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950" kern="1200" dirty="0">
                          <a:effectLst/>
                        </a:rPr>
                        <a:t>4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5%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6.5%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5.6%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15%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17.4%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17.0%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34%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30.7%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37.9%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44%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39.5%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40.5%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4%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5.9%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8.9%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30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950" kern="1200" dirty="0">
                          <a:effectLst/>
                        </a:rPr>
                        <a:t>5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4%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4.7%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7.1%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15%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17.1%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19.8%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30%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30.9%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29.0%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42%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40.5%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36.0%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9%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6.8%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8.1%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07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950" kern="1200" dirty="0">
                          <a:effectLst/>
                        </a:rPr>
                        <a:t>6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7%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7.3%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5.8%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18%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16.0%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16.2%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29%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30.8%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35.6%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41%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39.1%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37.3%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6%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6.8%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5.2%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07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950" kern="1200" dirty="0">
                          <a:effectLst/>
                        </a:rPr>
                        <a:t>7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7%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6.3%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4.4%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19%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14.0%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18.6%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34%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33.4%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32.4%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30%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36.9%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34.6%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10%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9.4%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10.1%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07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950" kern="1200" dirty="0">
                          <a:effectLst/>
                        </a:rPr>
                        <a:t>8*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10%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19.5%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11.6%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18%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20.1%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21.3%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27%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32.6%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31%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42%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27.7%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35.3%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3%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0%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.8%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66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950" kern="1200" dirty="0">
                          <a:effectLst/>
                        </a:rPr>
                        <a:t>ALG I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13%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11.6%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12.9%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28%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26.1%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28.5%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27%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22.2%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25.5%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19%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25.5%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21.4%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13% **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14.5%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6.5%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07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50" kern="1200" dirty="0">
                          <a:effectLst/>
                        </a:rPr>
                        <a:t>ALG II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39%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39.8%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32.8%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24%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26.7%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23.7%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19%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13.1%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13.4%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16%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17.8%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26.9%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1%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2.5%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3.2%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16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GEO</a:t>
                      </a:r>
                    </a:p>
                  </a:txBody>
                  <a:tcPr marL="48688" marR="48688" marT="24344" marB="24344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16%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9.8%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11.1%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42%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40.4%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41.0%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23%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28.5%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23.3%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15%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18.6%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21.2%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2%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2.7%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3.3%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C9F4436-F7F8-42A9-8D3A-2C7B4CC7DDC5}"/>
              </a:ext>
            </a:extLst>
          </p:cNvPr>
          <p:cNvSpPr txBox="1"/>
          <p:nvPr/>
        </p:nvSpPr>
        <p:spPr>
          <a:xfrm>
            <a:off x="117793" y="6211669"/>
            <a:ext cx="9026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*Approximately 30,000 New Jersey students in grade 8 participated in the PARCC Algebra I assessment. Thus, PARCC Math 8 outcomes are not representative of grade 8 performance as a whole. **Level 4 and Level 5 is an indication a student is on pace to be college and career ready.</a:t>
            </a:r>
          </a:p>
          <a:p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Notes: Data shown is preliminary.  Percentages may not total 100 due to rounding.</a:t>
            </a:r>
          </a:p>
          <a:p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ALG 1 Is Algebra 1; GEO is Geometry; ALG II is Algebra 2.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545626" y="6425243"/>
            <a:ext cx="433267" cy="274320"/>
          </a:xfrm>
        </p:spPr>
        <p:txBody>
          <a:bodyPr/>
          <a:lstStyle/>
          <a:p>
            <a:fld id="{356A72F1-C897-1647-9CE8-BFFB1941801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823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37591" y="486461"/>
            <a:ext cx="6800569" cy="826513"/>
          </a:xfrm>
        </p:spPr>
        <p:txBody>
          <a:bodyPr/>
          <a:lstStyle/>
          <a:p>
            <a:r>
              <a:rPr lang="en-US" sz="2000" cap="none" dirty="0">
                <a:solidFill>
                  <a:prstClr val="white"/>
                </a:solidFill>
              </a:rPr>
              <a:t>Comparison of </a:t>
            </a:r>
            <a:r>
              <a:rPr lang="en-US" sz="24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BLOOMFIELD SCHOOL DISTRICT </a:t>
            </a:r>
            <a:br>
              <a:rPr lang="en-US" sz="2000" cap="none" dirty="0"/>
            </a:br>
            <a:r>
              <a:rPr lang="en-US" sz="1800" cap="none" dirty="0">
                <a:solidFill>
                  <a:prstClr val="white"/>
                </a:solidFill>
              </a:rPr>
              <a:t>Spring 2018 PARCC Administrations</a:t>
            </a:r>
            <a:br>
              <a:rPr lang="en-US" sz="1800" b="1" cap="none" dirty="0">
                <a:solidFill>
                  <a:prstClr val="white"/>
                </a:solidFill>
              </a:rPr>
            </a:br>
            <a:r>
              <a:rPr lang="en-US" sz="1800" b="1" cap="none" dirty="0">
                <a:solidFill>
                  <a:prstClr val="white"/>
                </a:solidFill>
              </a:rPr>
              <a:t>Mathematics to New Jersey </a:t>
            </a:r>
            <a:br>
              <a:rPr lang="en-US" sz="1800" b="1" cap="none" dirty="0">
                <a:solidFill>
                  <a:prstClr val="white"/>
                </a:solidFill>
              </a:rPr>
            </a:br>
            <a:r>
              <a:rPr lang="en-US" sz="1800" b="1" cap="none" dirty="0">
                <a:solidFill>
                  <a:prstClr val="white"/>
                </a:solidFill>
              </a:rPr>
              <a:t> Percentages for 2018</a:t>
            </a:r>
            <a:endParaRPr lang="en-US" sz="1800" b="1" cap="none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3067488"/>
              </p:ext>
            </p:extLst>
          </p:nvPr>
        </p:nvGraphicFramePr>
        <p:xfrm>
          <a:off x="262467" y="1798821"/>
          <a:ext cx="8698653" cy="3201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4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63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63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6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63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63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63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63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86384">
                  <a:extLst>
                    <a:ext uri="{9D8B030D-6E8A-4147-A177-3AD203B41FA5}">
                      <a16:colId xmlns:a16="http://schemas.microsoft.com/office/drawing/2014/main" val="549490092"/>
                    </a:ext>
                  </a:extLst>
                </a:gridCol>
                <a:gridCol w="78638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8638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j-lt"/>
                        </a:rPr>
                        <a:t>Grade</a:t>
                      </a:r>
                    </a:p>
                  </a:txBody>
                  <a:tcPr marL="68580" marR="68580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</a:rPr>
                        <a:t>Level 1, District</a:t>
                      </a:r>
                    </a:p>
                  </a:txBody>
                  <a:tcPr marL="68580" marR="68580" marT="34290" marB="3429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j-lt"/>
                        </a:rPr>
                        <a:t>Level 1, State</a:t>
                      </a:r>
                    </a:p>
                  </a:txBody>
                  <a:tcPr marL="68580" marR="68580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</a:rPr>
                        <a:t>Level 2, District</a:t>
                      </a:r>
                    </a:p>
                  </a:txBody>
                  <a:tcPr marL="68580" marR="68580" marT="34290" marB="3429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j-lt"/>
                        </a:rPr>
                        <a:t>Level 2, State</a:t>
                      </a:r>
                    </a:p>
                  </a:txBody>
                  <a:tcPr marL="68580" marR="68580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</a:rPr>
                        <a:t>Level 3, District</a:t>
                      </a:r>
                    </a:p>
                  </a:txBody>
                  <a:tcPr marL="68580" marR="68580" marT="34290" marB="3429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j-lt"/>
                        </a:rPr>
                        <a:t>Level 3, State</a:t>
                      </a:r>
                    </a:p>
                  </a:txBody>
                  <a:tcPr marL="68580" marR="68580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</a:rPr>
                        <a:t>Level 4, District</a:t>
                      </a:r>
                    </a:p>
                  </a:txBody>
                  <a:tcPr marL="68580" marR="68580" marT="34290" marB="3429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</a:rPr>
                        <a:t>Level 4, State</a:t>
                      </a:r>
                    </a:p>
                  </a:txBody>
                  <a:tcPr marL="68580" marR="68580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</a:rPr>
                        <a:t>Level 5, District</a:t>
                      </a:r>
                    </a:p>
                  </a:txBody>
                  <a:tcPr marL="68580" marR="68580" marT="34290" marB="3429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j-lt"/>
                        </a:rPr>
                        <a:t>Level 5, State</a:t>
                      </a:r>
                    </a:p>
                  </a:txBody>
                  <a:tcPr marL="68580" marR="68580" marT="34290" marB="34290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831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7.2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8.0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18.5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15.3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23.2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23.7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39.4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37.8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11.7</a:t>
                      </a:r>
                    </a:p>
                  </a:txBody>
                  <a:tcPr marL="7321" marR="7321" marT="7321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15.2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831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5.6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7.5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17.0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16.8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37.9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26.3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40.5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41.8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8.9</a:t>
                      </a:r>
                    </a:p>
                  </a:txBody>
                  <a:tcPr marL="7321" marR="7321" marT="7321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7.6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831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7.1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7.5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19.8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17.0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29.0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26.7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36.0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38.5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8.1</a:t>
                      </a:r>
                    </a:p>
                  </a:txBody>
                  <a:tcPr marL="7321" marR="7321" marT="7321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10.4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6831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5.8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8.5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16.2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20.1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35.6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27.9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37.3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35.6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5.2</a:t>
                      </a:r>
                    </a:p>
                  </a:txBody>
                  <a:tcPr marL="7321" marR="7321" marT="7321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7.9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6831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4.4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7.7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18.6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20.4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32.4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28.6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34.6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36.0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10.1</a:t>
                      </a:r>
                    </a:p>
                  </a:txBody>
                  <a:tcPr marL="7321" marR="7321" marT="7321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7.4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831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8*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11.6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22.0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21.3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22.7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31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27.1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35.3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27.2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.8%</a:t>
                      </a:r>
                    </a:p>
                  </a:txBody>
                  <a:tcPr marL="7321" marR="7321" marT="7321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1.0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831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Algebra</a:t>
                      </a:r>
                      <a:r>
                        <a:rPr lang="en-US" sz="12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I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12.9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11.3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28.5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18.6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25.5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24.3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21.4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39.3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6.5</a:t>
                      </a:r>
                    </a:p>
                  </a:txBody>
                  <a:tcPr marL="7321" marR="7321" marT="7321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6.5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6831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Algebra II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32.8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31.0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23.7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22.4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13.4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18.0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26.9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24.6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3.2</a:t>
                      </a:r>
                    </a:p>
                  </a:txBody>
                  <a:tcPr marL="7321" marR="7321" marT="7321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4.0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Geometry</a:t>
                      </a:r>
                    </a:p>
                  </a:txBody>
                  <a:tcPr marL="98268" marR="98268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11.1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9.4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41.0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31.5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23.3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29.6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21.2</a:t>
                      </a:r>
                    </a:p>
                  </a:txBody>
                  <a:tcPr marL="7321" marR="7321" marT="73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24.6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3.3</a:t>
                      </a:r>
                    </a:p>
                  </a:txBody>
                  <a:tcPr marL="7321" marR="7321" marT="7321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4.9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19711" y="5984409"/>
            <a:ext cx="830645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C00000"/>
                </a:solidFill>
              </a:rPr>
              <a:t>*Some students in grade 8 participated in the PARCC Algebra I assessment in place of the 8</a:t>
            </a:r>
            <a:r>
              <a:rPr lang="en-US" sz="900" baseline="30000" dirty="0">
                <a:solidFill>
                  <a:srgbClr val="C00000"/>
                </a:solidFill>
              </a:rPr>
              <a:t>th</a:t>
            </a:r>
            <a:r>
              <a:rPr lang="en-US" sz="900" dirty="0">
                <a:solidFill>
                  <a:srgbClr val="C00000"/>
                </a:solidFill>
              </a:rPr>
              <a:t> grade Math assessment. Thus, PARCC Math 8 outcomes are not representative of grade 8 performance as a whole.</a:t>
            </a:r>
          </a:p>
          <a:p>
            <a:r>
              <a:rPr lang="en-US" sz="900" dirty="0"/>
              <a:t>Notes: Percentages may not total 100 due to rounding.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487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400" dirty="0"/>
              <a:t>Student ISRs are being prepared for mailing by schools. All reports for every school in the district will be sent home to parents on same day before September 28.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Parent letter with general score interpretation and mailing information was sent via digital backpack and posted on websites.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NJDOE site to help parents understand scores:</a:t>
            </a:r>
            <a:br>
              <a:rPr lang="en-US" sz="2400" dirty="0"/>
            </a:br>
            <a:r>
              <a:rPr lang="en-US" sz="2400" dirty="0"/>
              <a:t>		</a:t>
            </a:r>
            <a:r>
              <a:rPr lang="en-US" sz="2400" b="1" dirty="0">
                <a:hlinkClick r:id="rId3"/>
              </a:rPr>
              <a:t>understandthescore.org/</a:t>
            </a:r>
            <a:endParaRPr lang="en-US" sz="2400" dirty="0"/>
          </a:p>
          <a:p>
            <a:pPr>
              <a:buNone/>
            </a:pPr>
            <a:endParaRPr lang="en-US" sz="2400" dirty="0"/>
          </a:p>
          <a:p>
            <a:r>
              <a:rPr lang="en-US" sz="2400" dirty="0"/>
              <a:t>Information about PARCC testing and scores can be found on district website.</a:t>
            </a:r>
          </a:p>
          <a:p>
            <a:endParaRPr lang="en-US" sz="2400" dirty="0"/>
          </a:p>
          <a:p>
            <a:r>
              <a:rPr lang="en-US" sz="2400" dirty="0"/>
              <a:t>Questions ???</a:t>
            </a:r>
          </a:p>
          <a:p>
            <a:endParaRPr lang="en-US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INFORMATION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594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Custom 11">
      <a:dk1>
        <a:sysClr val="windowText" lastClr="000000"/>
      </a:dk1>
      <a:lt1>
        <a:sysClr val="window" lastClr="FFFFFF"/>
      </a:lt1>
      <a:dk2>
        <a:srgbClr val="1F497D"/>
      </a:dk2>
      <a:lt2>
        <a:srgbClr val="FFFFFF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6234</TotalTime>
  <Words>1534</Words>
  <Application>Microsoft Macintosh PowerPoint</Application>
  <PresentationFormat>On-screen Show (4:3)</PresentationFormat>
  <Paragraphs>683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 Narrow</vt:lpstr>
      <vt:lpstr>Calibri</vt:lpstr>
      <vt:lpstr>Times New Roman</vt:lpstr>
      <vt:lpstr>Wingdings</vt:lpstr>
      <vt:lpstr>Wingdings 2</vt:lpstr>
      <vt:lpstr>Grid</vt:lpstr>
      <vt:lpstr>PARCC Results: Spring 2018 Administrations   BLOOMFIELD TOWNSHIP SCHOOL DISTRICT  BOE Presentation September 25, 2018 </vt:lpstr>
      <vt:lpstr>New jersey’s statewide  assessment program</vt:lpstr>
      <vt:lpstr>PARCC Performance levels</vt:lpstr>
      <vt:lpstr>Comparison of BLOOMFIELD SCHOOL DISTRICT  Number of Students Tested  Spring 2017 &amp; Spring 2018 PARCC Administrations English Language Arts/Literacy</vt:lpstr>
      <vt:lpstr>Comparison of BLOOMFIELD SCHOOL DISTRICT Spring 2016, Spring 2017 &amp; Spring 2018 PARCC Administrations English Language Arts/Literacy - Percentages</vt:lpstr>
      <vt:lpstr>Comparison of BLOOMFIELD SCHOOL DISTRICT  Spring 2018 PARCC Administrations English Language Arts/Literacy to New Jersey Percentages for 2018</vt:lpstr>
      <vt:lpstr>Comparison of BLOOMFIELD SCHOOL DISTRICT  Number of Students Tested Spring 2017 &amp; Spring 2018 PARCC Administrations Mathematics</vt:lpstr>
      <vt:lpstr>Comparison of BLOOMFIELD SCHOOL DISTRICT Spring 2016, Spring 2017 &amp; Spring 2018 PARCC Administrations Mathematics - Percentages</vt:lpstr>
      <vt:lpstr>Comparison of BLOOMFIELD SCHOOL DISTRICT  Spring 2018 PARCC Administrations Mathematics to New Jersey   Percentages for 2018</vt:lpstr>
      <vt:lpstr>FINAL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Bari Erlichson</dc:creator>
  <cp:lastModifiedBy>Joanne Decker</cp:lastModifiedBy>
  <cp:revision>320</cp:revision>
  <cp:lastPrinted>2018-09-19T17:48:09Z</cp:lastPrinted>
  <dcterms:created xsi:type="dcterms:W3CDTF">2015-10-11T00:51:08Z</dcterms:created>
  <dcterms:modified xsi:type="dcterms:W3CDTF">2018-09-19T17:48:16Z</dcterms:modified>
</cp:coreProperties>
</file>