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0" r:id="rId1"/>
  </p:sldMasterIdLst>
  <p:notesMasterIdLst>
    <p:notesMasterId r:id="rId22"/>
  </p:notesMasterIdLst>
  <p:handoutMasterIdLst>
    <p:handoutMasterId r:id="rId23"/>
  </p:handoutMasterIdLst>
  <p:sldIdLst>
    <p:sldId id="256" r:id="rId2"/>
    <p:sldId id="308" r:id="rId3"/>
    <p:sldId id="274" r:id="rId4"/>
    <p:sldId id="292" r:id="rId5"/>
    <p:sldId id="307" r:id="rId6"/>
    <p:sldId id="267" r:id="rId7"/>
    <p:sldId id="291" r:id="rId8"/>
    <p:sldId id="290" r:id="rId9"/>
    <p:sldId id="268" r:id="rId10"/>
    <p:sldId id="279" r:id="rId11"/>
    <p:sldId id="280" r:id="rId12"/>
    <p:sldId id="281" r:id="rId13"/>
    <p:sldId id="303" r:id="rId14"/>
    <p:sldId id="301" r:id="rId15"/>
    <p:sldId id="283" r:id="rId16"/>
    <p:sldId id="304" r:id="rId17"/>
    <p:sldId id="296" r:id="rId18"/>
    <p:sldId id="297" r:id="rId19"/>
    <p:sldId id="298" r:id="rId20"/>
    <p:sldId id="305" r:id="rId21"/>
  </p:sldIdLst>
  <p:sldSz cx="9144000" cy="6858000" type="screen4x3"/>
  <p:notesSz cx="6858000" cy="9296400"/>
  <p:defaultTextStyle>
    <a:defPPr>
      <a:defRPr lang="en-US"/>
    </a:defPPr>
    <a:lvl1pPr algn="ctr" rtl="0" fontAlgn="base">
      <a:spcBef>
        <a:spcPct val="0"/>
      </a:spcBef>
      <a:spcAft>
        <a:spcPct val="0"/>
      </a:spcAft>
      <a:defRPr kern="1200">
        <a:solidFill>
          <a:schemeClr val="tx1"/>
        </a:solidFill>
        <a:latin typeface="Trebuchet MS" pitchFamily="34" charset="0"/>
        <a:ea typeface="+mn-ea"/>
        <a:cs typeface="+mn-cs"/>
      </a:defRPr>
    </a:lvl1pPr>
    <a:lvl2pPr marL="457200" algn="ctr" rtl="0" fontAlgn="base">
      <a:spcBef>
        <a:spcPct val="0"/>
      </a:spcBef>
      <a:spcAft>
        <a:spcPct val="0"/>
      </a:spcAft>
      <a:defRPr kern="1200">
        <a:solidFill>
          <a:schemeClr val="tx1"/>
        </a:solidFill>
        <a:latin typeface="Trebuchet MS" pitchFamily="34" charset="0"/>
        <a:ea typeface="+mn-ea"/>
        <a:cs typeface="+mn-cs"/>
      </a:defRPr>
    </a:lvl2pPr>
    <a:lvl3pPr marL="914400" algn="ctr" rtl="0" fontAlgn="base">
      <a:spcBef>
        <a:spcPct val="0"/>
      </a:spcBef>
      <a:spcAft>
        <a:spcPct val="0"/>
      </a:spcAft>
      <a:defRPr kern="1200">
        <a:solidFill>
          <a:schemeClr val="tx1"/>
        </a:solidFill>
        <a:latin typeface="Trebuchet MS" pitchFamily="34" charset="0"/>
        <a:ea typeface="+mn-ea"/>
        <a:cs typeface="+mn-cs"/>
      </a:defRPr>
    </a:lvl3pPr>
    <a:lvl4pPr marL="1371600" algn="ctr" rtl="0" fontAlgn="base">
      <a:spcBef>
        <a:spcPct val="0"/>
      </a:spcBef>
      <a:spcAft>
        <a:spcPct val="0"/>
      </a:spcAft>
      <a:defRPr kern="1200">
        <a:solidFill>
          <a:schemeClr val="tx1"/>
        </a:solidFill>
        <a:latin typeface="Trebuchet MS" pitchFamily="34" charset="0"/>
        <a:ea typeface="+mn-ea"/>
        <a:cs typeface="+mn-cs"/>
      </a:defRPr>
    </a:lvl4pPr>
    <a:lvl5pPr marL="1828800" algn="ctr" rtl="0" fontAlgn="base">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6699"/>
    <a:srgbClr val="008080"/>
    <a:srgbClr val="0099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94660" autoAdjust="0"/>
  </p:normalViewPr>
  <p:slideViewPr>
    <p:cSldViewPr>
      <p:cViewPr varScale="1">
        <p:scale>
          <a:sx n="115" d="100"/>
          <a:sy n="115" d="100"/>
        </p:scale>
        <p:origin x="-336"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846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8" charset="0"/>
              </a:defRPr>
            </a:lvl1pPr>
          </a:lstStyle>
          <a:p>
            <a:endParaRPr lang="en-US"/>
          </a:p>
        </p:txBody>
      </p:sp>
      <p:sp>
        <p:nvSpPr>
          <p:cNvPr id="17411"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17412"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8" charset="0"/>
              </a:defRPr>
            </a:lvl1pPr>
          </a:lstStyle>
          <a:p>
            <a:endParaRPr lang="en-US"/>
          </a:p>
        </p:txBody>
      </p:sp>
      <p:sp>
        <p:nvSpPr>
          <p:cNvPr id="17413"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0B1B095F-915B-4D7A-AC75-A20ED2A2E10F}" type="slidenum">
              <a:rPr lang="en-US"/>
              <a:pPr/>
              <a:t>‹#›</a:t>
            </a:fld>
            <a:endParaRPr lang="en-US"/>
          </a:p>
        </p:txBody>
      </p:sp>
    </p:spTree>
    <p:extLst>
      <p:ext uri="{BB962C8B-B14F-4D97-AF65-F5344CB8AC3E}">
        <p14:creationId xmlns:p14="http://schemas.microsoft.com/office/powerpoint/2010/main" val="581345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8" charset="0"/>
              </a:defRPr>
            </a:lvl1pPr>
          </a:lstStyle>
          <a:p>
            <a:endParaRPr lang="en-US"/>
          </a:p>
        </p:txBody>
      </p:sp>
      <p:sp>
        <p:nvSpPr>
          <p:cNvPr id="15363"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31748"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8" charset="0"/>
              </a:defRPr>
            </a:lvl1pPr>
          </a:lstStyle>
          <a:p>
            <a:endParaRPr lang="en-US"/>
          </a:p>
        </p:txBody>
      </p:sp>
      <p:sp>
        <p:nvSpPr>
          <p:cNvPr id="15367"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0D6A60CD-AFF6-4F71-A53B-F5CD17146A8E}" type="slidenum">
              <a:rPr lang="en-US"/>
              <a:pPr/>
              <a:t>‹#›</a:t>
            </a:fld>
            <a:endParaRPr lang="en-US"/>
          </a:p>
        </p:txBody>
      </p:sp>
    </p:spTree>
    <p:extLst>
      <p:ext uri="{BB962C8B-B14F-4D97-AF65-F5344CB8AC3E}">
        <p14:creationId xmlns:p14="http://schemas.microsoft.com/office/powerpoint/2010/main" val="3278817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rebuchet MS"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rebuchet MS"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rebuchet MS"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rebuchet MS"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9CDE43D-C92F-407C-B152-3E281C58D4C4}" type="slidenum">
              <a:rPr lang="en-US"/>
              <a:pPr/>
              <a:t>1</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7E1194D-7D27-4329-829C-5A83D2A3FB6F}" type="slidenum">
              <a:rPr lang="en-US"/>
              <a:pPr/>
              <a:t>3</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AF4CB44-7C2F-49B8-A518-8E16594A5563}" type="slidenum">
              <a:rPr lang="en-US"/>
              <a:pPr/>
              <a:t>4</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1EBBAA93-539B-4AB3-A207-EEF4539C5CB6}" type="slidenum">
              <a:rPr lang="en-US"/>
              <a:pPr/>
              <a:t>6</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4AB892BC-65DC-4E55-9C52-87FEE2FD9566}" type="slidenum">
              <a:rPr lang="en-US"/>
              <a:pPr/>
              <a:t>7</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F22F56F6-BFEA-460B-A777-634DACA27FA1}" type="slidenum">
              <a:rPr lang="en-US"/>
              <a:pPr/>
              <a:t>8</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962DE89-B771-471D-B504-672A342CCA63}" type="slidenum">
              <a:rPr lang="en-US"/>
              <a:pPr/>
              <a:t>9</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1DF6CEE6-2507-4D65-9B1C-5CB55F62B44B}" type="slidenum">
              <a:rPr lang="en-US"/>
              <a:pPr/>
              <a:t>10</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46CE235-8C3E-483A-92DE-A6B6E2F80908}" type="slidenum">
              <a:rPr lang="en-US"/>
              <a:pPr/>
              <a:t>11</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39388A2-FC8F-4210-B31B-39B72E195429}" type="slidenum">
              <a:rPr lang="en-US"/>
              <a:pPr/>
              <a:t>12</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7EED098-DF3E-45C7-AA8D-17226F4C8A4F}" type="slidenum">
              <a:rPr lang="en-US"/>
              <a:pPr/>
              <a:t>13</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E4C14148-D7DE-4EA8-A7DD-0D30A40CB90D}" type="slidenum">
              <a:rPr lang="en-US"/>
              <a:pPr/>
              <a:t>15</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95ED2741-16CF-4EB7-85F2-F74DA43F8AD3}" type="slidenum">
              <a:rPr lang="en-US"/>
              <a:pPr/>
              <a:t>16</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BBAEBC27-03E5-4F90-B239-8BCCD434A2B8}" type="slidenum">
              <a:rPr lang="en-US"/>
              <a:pPr/>
              <a:t>17</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4BB3C376-2605-402C-A57B-F19BD109A8BD}" type="slidenum">
              <a:rPr lang="en-US"/>
              <a:pPr/>
              <a:t>18</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94342A5-0F2B-4AA4-B956-FA7D00B4263A}" type="slidenum">
              <a:rPr lang="en-US"/>
              <a:pPr/>
              <a:t>19</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431EE31C-8A81-47A7-AAB1-E094D4E7C92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848EA7D6-BC55-4460-B773-A66E397CBE4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387844C2-D9D2-44A6-962B-9EC1C0594C9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268866C-14E9-4548-B6E3-3C03BAF846B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5D804D8-02B2-4CD2-BF24-2DC07E8D913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8CA2535-2F10-4658-A45F-FCE6DB27522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A7530EFD-06F7-46B3-88FE-FCEA2DEA4B2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B3DD832-6DCA-428F-9EF5-787EF980716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A7B3F41-DDBF-42BB-8FA5-EE5FDE6CA37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BFC1E75-2A10-461F-A1CD-D1F36F9CEBA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4D025020-BFE3-4080-AD82-A70A6CC4939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B0F5FE"/>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1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11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11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2862BFD-8EC9-4BCA-B72C-FE4FCB4E2851}" type="slidenum">
              <a:rPr lang="en-US"/>
              <a:pPr/>
              <a:t>‹#›</a:t>
            </a:fld>
            <a:endParaRPr lang="en-US"/>
          </a:p>
        </p:txBody>
      </p:sp>
      <p:sp>
        <p:nvSpPr>
          <p:cNvPr id="111623" name="Rectangle 7"/>
          <p:cNvSpPr>
            <a:spLocks noChangeArrowheads="1"/>
          </p:cNvSpPr>
          <p:nvPr/>
        </p:nvSpPr>
        <p:spPr bwMode="auto">
          <a:xfrm>
            <a:off x="7010400" y="6400800"/>
            <a:ext cx="1905000" cy="381000"/>
          </a:xfrm>
          <a:prstGeom prst="rect">
            <a:avLst/>
          </a:prstGeom>
          <a:noFill/>
          <a:ln w="9525">
            <a:noFill/>
            <a:miter lim="800000"/>
            <a:headEnd/>
            <a:tailEnd/>
          </a:ln>
          <a:effectLst/>
        </p:spPr>
        <p:txBody>
          <a:bodyPr anchor="ctr"/>
          <a:lstStyle/>
          <a:p>
            <a:pPr algn="r"/>
            <a:fld id="{68BB01B2-BFF5-4298-BC51-37C17FA4589F}" type="slidenum">
              <a:rPr lang="en-US" altLang="en-US">
                <a:solidFill>
                  <a:srgbClr val="0000FF"/>
                </a:solidFill>
                <a:latin typeface="Georgia" pitchFamily="18" charset="0"/>
              </a:rPr>
              <a:pPr algn="r"/>
              <a:t>‹#›</a:t>
            </a:fld>
            <a:endParaRPr lang="en-US" altLang="en-US">
              <a:solidFill>
                <a:srgbClr val="0000FF"/>
              </a:solidFill>
              <a:latin typeface="Georgia" pitchFamily="18" charset="0"/>
            </a:endParaRPr>
          </a:p>
        </p:txBody>
      </p:sp>
      <p:pic>
        <p:nvPicPr>
          <p:cNvPr id="1032" name="Picture 8" descr="ESE Logo"/>
          <p:cNvPicPr>
            <a:picLocks noChangeAspect="1" noChangeArrowheads="1"/>
          </p:cNvPicPr>
          <p:nvPr/>
        </p:nvPicPr>
        <p:blipFill>
          <a:blip r:embed="rId13" cstate="print"/>
          <a:srcRect/>
          <a:stretch>
            <a:fillRect/>
          </a:stretch>
        </p:blipFill>
        <p:spPr bwMode="auto">
          <a:xfrm>
            <a:off x="457200" y="5791200"/>
            <a:ext cx="1828800" cy="890588"/>
          </a:xfrm>
          <a:prstGeom prst="rect">
            <a:avLst/>
          </a:prstGeom>
          <a:noFill/>
          <a:ln w="9525">
            <a:noFill/>
            <a:miter lim="800000"/>
            <a:headEnd/>
            <a:tailEnd/>
          </a:ln>
        </p:spPr>
      </p:pic>
      <p:sp>
        <p:nvSpPr>
          <p:cNvPr id="111625" name="Rectangle 9"/>
          <p:cNvSpPr>
            <a:spLocks noChangeArrowheads="1"/>
          </p:cNvSpPr>
          <p:nvPr/>
        </p:nvSpPr>
        <p:spPr bwMode="auto">
          <a:xfrm>
            <a:off x="2362200" y="6324600"/>
            <a:ext cx="6324600" cy="228600"/>
          </a:xfrm>
          <a:prstGeom prst="rect">
            <a:avLst/>
          </a:prstGeom>
          <a:solidFill>
            <a:srgbClr val="99CCFF"/>
          </a:solidFill>
          <a:ln w="9525">
            <a:noFill/>
            <a:miter lim="800000"/>
            <a:headEnd/>
            <a:tailEnd/>
          </a:ln>
          <a:effectLst/>
        </p:spPr>
        <p:txBody>
          <a:bodyPr wrap="none" anchor="ctr"/>
          <a:lstStyle/>
          <a:p>
            <a:pPr algn="r"/>
            <a:endParaRPr lang="en-US" b="1">
              <a:latin typeface="Times New Roman" pitchFamily="18" charset="0"/>
            </a:endParaRPr>
          </a:p>
        </p:txBody>
      </p:sp>
      <p:sp>
        <p:nvSpPr>
          <p:cNvPr id="111626" name="Line 10"/>
          <p:cNvSpPr>
            <a:spLocks noChangeShapeType="1"/>
          </p:cNvSpPr>
          <p:nvPr userDrawn="1"/>
        </p:nvSpPr>
        <p:spPr bwMode="auto">
          <a:xfrm>
            <a:off x="3657600" y="6324600"/>
            <a:ext cx="5486400" cy="0"/>
          </a:xfrm>
          <a:prstGeom prst="line">
            <a:avLst/>
          </a:prstGeom>
          <a:noFill/>
          <a:ln w="12700" cap="sq">
            <a:solidFill>
              <a:schemeClr val="bg2"/>
            </a:solidFill>
            <a:round/>
            <a:headEnd type="none" w="sm" len="sm"/>
            <a:tailEnd type="none" w="sm" len="sm"/>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rebuchet MS" pitchFamily="34" charset="0"/>
        </a:defRPr>
      </a:lvl2pPr>
      <a:lvl3pPr algn="ctr" rtl="0" eaLnBrk="0" fontAlgn="base" hangingPunct="0">
        <a:spcBef>
          <a:spcPct val="0"/>
        </a:spcBef>
        <a:spcAft>
          <a:spcPct val="0"/>
        </a:spcAft>
        <a:defRPr sz="3600">
          <a:solidFill>
            <a:schemeClr val="tx2"/>
          </a:solidFill>
          <a:latin typeface="Trebuchet MS" pitchFamily="34" charset="0"/>
        </a:defRPr>
      </a:lvl3pPr>
      <a:lvl4pPr algn="ctr" rtl="0" eaLnBrk="0" fontAlgn="base" hangingPunct="0">
        <a:spcBef>
          <a:spcPct val="0"/>
        </a:spcBef>
        <a:spcAft>
          <a:spcPct val="0"/>
        </a:spcAft>
        <a:defRPr sz="3600">
          <a:solidFill>
            <a:schemeClr val="tx2"/>
          </a:solidFill>
          <a:latin typeface="Trebuchet MS" pitchFamily="34" charset="0"/>
        </a:defRPr>
      </a:lvl4pPr>
      <a:lvl5pPr algn="ctr" rtl="0" eaLnBrk="0" fontAlgn="base" hangingPunct="0">
        <a:spcBef>
          <a:spcPct val="0"/>
        </a:spcBef>
        <a:spcAft>
          <a:spcPct val="0"/>
        </a:spcAft>
        <a:defRPr sz="3600">
          <a:solidFill>
            <a:schemeClr val="tx2"/>
          </a:solidFill>
          <a:latin typeface="Trebuchet MS" pitchFamily="34" charset="0"/>
        </a:defRPr>
      </a:lvl5pPr>
      <a:lvl6pPr marL="457200" algn="ctr" rtl="0" fontAlgn="base">
        <a:spcBef>
          <a:spcPct val="0"/>
        </a:spcBef>
        <a:spcAft>
          <a:spcPct val="0"/>
        </a:spcAft>
        <a:defRPr sz="3600">
          <a:solidFill>
            <a:schemeClr val="tx2"/>
          </a:solidFill>
          <a:latin typeface="Trebuchet MS" pitchFamily="34" charset="0"/>
        </a:defRPr>
      </a:lvl6pPr>
      <a:lvl7pPr marL="914400" algn="ctr" rtl="0" fontAlgn="base">
        <a:spcBef>
          <a:spcPct val="0"/>
        </a:spcBef>
        <a:spcAft>
          <a:spcPct val="0"/>
        </a:spcAft>
        <a:defRPr sz="3600">
          <a:solidFill>
            <a:schemeClr val="tx2"/>
          </a:solidFill>
          <a:latin typeface="Trebuchet MS" pitchFamily="34" charset="0"/>
        </a:defRPr>
      </a:lvl7pPr>
      <a:lvl8pPr marL="1371600" algn="ctr" rtl="0" fontAlgn="base">
        <a:spcBef>
          <a:spcPct val="0"/>
        </a:spcBef>
        <a:spcAft>
          <a:spcPct val="0"/>
        </a:spcAft>
        <a:defRPr sz="3600">
          <a:solidFill>
            <a:schemeClr val="tx2"/>
          </a:solidFill>
          <a:latin typeface="Trebuchet MS" pitchFamily="34" charset="0"/>
        </a:defRPr>
      </a:lvl8pPr>
      <a:lvl9pPr marL="1828800" algn="ctr" rtl="0" fontAlgn="base">
        <a:spcBef>
          <a:spcPct val="0"/>
        </a:spcBef>
        <a:spcAft>
          <a:spcPct val="0"/>
        </a:spcAft>
        <a:defRPr sz="3600">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oe.mass.edu/hsreform/ep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6"/>
          <p:cNvSpPr>
            <a:spLocks noGrp="1" noChangeArrowheads="1"/>
          </p:cNvSpPr>
          <p:nvPr>
            <p:ph type="ctrTitle"/>
          </p:nvPr>
        </p:nvSpPr>
        <p:spPr>
          <a:xfrm>
            <a:off x="381000" y="838200"/>
            <a:ext cx="3733800" cy="2286000"/>
          </a:xfrm>
        </p:spPr>
        <p:txBody>
          <a:bodyPr/>
          <a:lstStyle/>
          <a:p>
            <a:pPr eaLnBrk="1" hangingPunct="1"/>
            <a:r>
              <a:rPr lang="en-US" sz="4000" b="1" smtClean="0"/>
              <a:t>EDUCATIONAL PROFICIENCY PLAN</a:t>
            </a:r>
            <a:br>
              <a:rPr lang="en-US" sz="4000" b="1" smtClean="0"/>
            </a:br>
            <a:r>
              <a:rPr lang="en-US" sz="2400" smtClean="0"/>
              <a:t/>
            </a:r>
            <a:br>
              <a:rPr lang="en-US" sz="2400" smtClean="0"/>
            </a:br>
            <a:endParaRPr lang="en-US" sz="1600" smtClean="0"/>
          </a:p>
        </p:txBody>
      </p:sp>
      <p:pic>
        <p:nvPicPr>
          <p:cNvPr id="2051" name="Picture 22" descr="Picture of Diploma, Books and Cap"/>
          <p:cNvPicPr>
            <a:picLocks noChangeAspect="1" noChangeArrowheads="1"/>
          </p:cNvPicPr>
          <p:nvPr/>
        </p:nvPicPr>
        <p:blipFill>
          <a:blip r:embed="rId3" cstate="print"/>
          <a:srcRect/>
          <a:stretch>
            <a:fillRect/>
          </a:stretch>
        </p:blipFill>
        <p:spPr bwMode="auto">
          <a:xfrm>
            <a:off x="4343400" y="2211388"/>
            <a:ext cx="3875088" cy="2741612"/>
          </a:xfrm>
          <a:prstGeom prst="rect">
            <a:avLst/>
          </a:prstGeom>
          <a:noFill/>
          <a:ln w="9525">
            <a:noFill/>
            <a:miter lim="800000"/>
            <a:headEnd/>
            <a:tailEnd/>
          </a:ln>
        </p:spPr>
      </p:pic>
      <p:sp>
        <p:nvSpPr>
          <p:cNvPr id="2052" name="Text Box 23"/>
          <p:cNvSpPr txBox="1">
            <a:spLocks noChangeArrowheads="1"/>
          </p:cNvSpPr>
          <p:nvPr/>
        </p:nvSpPr>
        <p:spPr bwMode="auto">
          <a:xfrm>
            <a:off x="4572000" y="5943600"/>
            <a:ext cx="3962400" cy="244475"/>
          </a:xfrm>
          <a:prstGeom prst="rect">
            <a:avLst/>
          </a:prstGeom>
          <a:noFill/>
          <a:ln w="9525">
            <a:noFill/>
            <a:miter lim="800000"/>
            <a:headEnd/>
            <a:tailEnd/>
          </a:ln>
        </p:spPr>
        <p:txBody>
          <a:bodyPr>
            <a:spAutoFit/>
          </a:bodyPr>
          <a:lstStyle/>
          <a:p>
            <a:pPr algn="r">
              <a:spcBef>
                <a:spcPct val="50000"/>
              </a:spcBef>
            </a:pPr>
            <a:r>
              <a:rPr lang="en-US" sz="1000" i="1"/>
              <a:t>PowerPoint last updated November 2012</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p:txBody>
          <a:bodyPr/>
          <a:lstStyle/>
          <a:p>
            <a:pPr eaLnBrk="1" hangingPunct="1">
              <a:buFontTx/>
              <a:buNone/>
            </a:pPr>
            <a:endParaRPr lang="en-US" smtClean="0"/>
          </a:p>
          <a:p>
            <a:pPr eaLnBrk="1" hangingPunct="1">
              <a:buFontTx/>
              <a:buNone/>
            </a:pPr>
            <a:r>
              <a:rPr lang="en-US" smtClean="0"/>
              <a:t>The Educational Proficiency Plan (EPP) is a tool to help a student move toward proficiency on the high school English language arts and mathematics curriculum frameworks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228600"/>
            <a:ext cx="6096000" cy="762000"/>
          </a:xfrm>
        </p:spPr>
        <p:txBody>
          <a:bodyPr/>
          <a:lstStyle/>
          <a:p>
            <a:pPr eaLnBrk="1" hangingPunct="1"/>
            <a:r>
              <a:rPr lang="en-US" sz="2800" b="1" smtClean="0"/>
              <a:t>What is the EPP?</a:t>
            </a:r>
            <a:r>
              <a:rPr lang="en-US" sz="2800" smtClean="0"/>
              <a:t> </a:t>
            </a:r>
          </a:p>
        </p:txBody>
      </p:sp>
      <p:sp>
        <p:nvSpPr>
          <p:cNvPr id="4099" name="Rectangle 3"/>
          <p:cNvSpPr>
            <a:spLocks noGrp="1" noChangeArrowheads="1"/>
          </p:cNvSpPr>
          <p:nvPr>
            <p:ph type="body" idx="1"/>
          </p:nvPr>
        </p:nvSpPr>
        <p:spPr>
          <a:xfrm>
            <a:off x="304800" y="1219200"/>
            <a:ext cx="8686800" cy="4318000"/>
          </a:xfrm>
        </p:spPr>
        <p:txBody>
          <a:bodyPr/>
          <a:lstStyle/>
          <a:p>
            <a:pPr eaLnBrk="1" hangingPunct="1">
              <a:lnSpc>
                <a:spcPct val="125000"/>
              </a:lnSpc>
              <a:spcBef>
                <a:spcPct val="0"/>
              </a:spcBef>
              <a:buFontTx/>
              <a:buNone/>
            </a:pPr>
            <a:r>
              <a:rPr lang="en-US" sz="2400" smtClean="0"/>
              <a:t>The purpose of the Educational Proficiency Plan (EPP) is to </a:t>
            </a:r>
            <a:r>
              <a:rPr lang="en-US" sz="2400" b="1" smtClean="0"/>
              <a:t>increase the likelihood</a:t>
            </a:r>
            <a:r>
              <a:rPr lang="en-US" sz="2400" smtClean="0"/>
              <a:t> that graduates of Massachusetts high schools </a:t>
            </a:r>
            <a:r>
              <a:rPr lang="en-US" sz="2400" b="1" smtClean="0"/>
              <a:t>have the</a:t>
            </a:r>
            <a:r>
              <a:rPr lang="en-US" sz="2400" smtClean="0"/>
              <a:t> </a:t>
            </a:r>
            <a:r>
              <a:rPr lang="en-US" sz="2400" b="1" smtClean="0"/>
              <a:t>knowledge and skills needed to succeed in college and today's workforce</a:t>
            </a:r>
            <a:r>
              <a:rPr lang="en-US" sz="2400" smtClean="0"/>
              <a:t>. </a:t>
            </a:r>
          </a:p>
          <a:p>
            <a:pPr eaLnBrk="1" hangingPunct="1">
              <a:lnSpc>
                <a:spcPct val="125000"/>
              </a:lnSpc>
              <a:spcBef>
                <a:spcPct val="0"/>
              </a:spcBef>
              <a:buFontTx/>
              <a:buNone/>
            </a:pPr>
            <a:endParaRPr lang="en-US" sz="2400" smtClean="0"/>
          </a:p>
          <a:p>
            <a:pPr eaLnBrk="1" hangingPunct="1">
              <a:lnSpc>
                <a:spcPct val="125000"/>
              </a:lnSpc>
              <a:spcBef>
                <a:spcPct val="0"/>
              </a:spcBef>
              <a:buFontTx/>
              <a:buNone/>
            </a:pPr>
            <a:r>
              <a:rPr lang="en-US" sz="2400" smtClean="0"/>
              <a:t> The plan is intended to help Massachusetts students become</a:t>
            </a:r>
            <a:r>
              <a:rPr lang="en-US" sz="2400" b="1" smtClean="0"/>
              <a:t> </a:t>
            </a:r>
            <a:r>
              <a:rPr lang="en-US" sz="2400" smtClean="0"/>
              <a:t>sufficiently knowledgeable in mathematics and English language arts to</a:t>
            </a:r>
            <a:r>
              <a:rPr lang="en-US" sz="2400" b="1" smtClean="0"/>
              <a:t> matriculate at higher education institutions (remediation free) and be prepared for postsecondary careers. </a:t>
            </a:r>
          </a:p>
          <a:p>
            <a:pPr eaLnBrk="1" hangingPunct="1">
              <a:lnSpc>
                <a:spcPct val="90000"/>
              </a:lnSpc>
              <a:buFontTx/>
              <a:buNone/>
            </a:pPr>
            <a:endParaRPr lang="en-US" sz="240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a:xfrm>
            <a:off x="1219200" y="381000"/>
            <a:ext cx="7162800" cy="762000"/>
          </a:xfrm>
        </p:spPr>
        <p:txBody>
          <a:bodyPr/>
          <a:lstStyle/>
          <a:p>
            <a:pPr algn="l" eaLnBrk="1" hangingPunct="1"/>
            <a:r>
              <a:rPr lang="en-US" sz="2800" smtClean="0"/>
              <a:t>WHY RAISE THE BAR TO PROFICIENCY?</a:t>
            </a:r>
          </a:p>
        </p:txBody>
      </p:sp>
      <p:sp>
        <p:nvSpPr>
          <p:cNvPr id="5123" name="Rectangle 1027"/>
          <p:cNvSpPr>
            <a:spLocks noGrp="1" noChangeArrowheads="1"/>
          </p:cNvSpPr>
          <p:nvPr>
            <p:ph type="body" idx="1"/>
          </p:nvPr>
        </p:nvSpPr>
        <p:spPr>
          <a:xfrm>
            <a:off x="457200" y="1371600"/>
            <a:ext cx="8351838" cy="3860800"/>
          </a:xfrm>
        </p:spPr>
        <p:txBody>
          <a:bodyPr/>
          <a:lstStyle/>
          <a:p>
            <a:pPr eaLnBrk="1" hangingPunct="1">
              <a:lnSpc>
                <a:spcPct val="90000"/>
              </a:lnSpc>
            </a:pPr>
            <a:r>
              <a:rPr lang="en-US" sz="2400" smtClean="0"/>
              <a:t>50% of students scoring below </a:t>
            </a:r>
            <a:r>
              <a:rPr lang="en-US" sz="2400" i="1" smtClean="0"/>
              <a:t>Proficient </a:t>
            </a:r>
            <a:r>
              <a:rPr lang="en-US" sz="2400" smtClean="0"/>
              <a:t>on the math MCAS enroll in developmental math in their first semester of postsecondary education.</a:t>
            </a:r>
          </a:p>
          <a:p>
            <a:pPr eaLnBrk="1" hangingPunct="1">
              <a:lnSpc>
                <a:spcPct val="90000"/>
              </a:lnSpc>
            </a:pPr>
            <a:endParaRPr lang="en-US" sz="2400" smtClean="0"/>
          </a:p>
          <a:p>
            <a:pPr eaLnBrk="1" hangingPunct="1">
              <a:lnSpc>
                <a:spcPct val="90000"/>
              </a:lnSpc>
            </a:pPr>
            <a:r>
              <a:rPr lang="en-US" sz="2400" smtClean="0"/>
              <a:t>Students who scored higher </a:t>
            </a:r>
            <a:r>
              <a:rPr lang="en-US" sz="2400" i="1" smtClean="0"/>
              <a:t>(Advanced/Proficient)</a:t>
            </a:r>
            <a:r>
              <a:rPr lang="en-US" sz="2400" smtClean="0"/>
              <a:t> on the MCAS were more likely to return the fall after their initial enrollment  in college than students scoring lower </a:t>
            </a:r>
            <a:r>
              <a:rPr lang="en-US" sz="2400" i="1" smtClean="0"/>
              <a:t>(Needs Improvement)</a:t>
            </a:r>
            <a:r>
              <a:rPr lang="en-US" sz="2400" smtClean="0"/>
              <a:t> on the MCAS. </a:t>
            </a:r>
          </a:p>
          <a:p>
            <a:pPr eaLnBrk="1" hangingPunct="1">
              <a:lnSpc>
                <a:spcPct val="90000"/>
              </a:lnSpc>
            </a:pPr>
            <a:endParaRPr lang="en-US" sz="2400" smtClean="0"/>
          </a:p>
          <a:p>
            <a:pPr eaLnBrk="1" hangingPunct="1">
              <a:lnSpc>
                <a:spcPct val="90000"/>
              </a:lnSpc>
            </a:pPr>
            <a:r>
              <a:rPr lang="en-US" sz="2400" smtClean="0"/>
              <a:t>A higher MCAS performance level is associated with a higher GPA and credits earned in college.</a:t>
            </a:r>
          </a:p>
        </p:txBody>
      </p:sp>
      <p:sp>
        <p:nvSpPr>
          <p:cNvPr id="5124" name="Rectangle 1028"/>
          <p:cNvSpPr>
            <a:spLocks noChangeArrowheads="1"/>
          </p:cNvSpPr>
          <p:nvPr/>
        </p:nvSpPr>
        <p:spPr bwMode="auto">
          <a:xfrm>
            <a:off x="5410200" y="5943600"/>
            <a:ext cx="3629025" cy="284163"/>
          </a:xfrm>
          <a:prstGeom prst="rect">
            <a:avLst/>
          </a:prstGeom>
          <a:noFill/>
          <a:ln w="9525">
            <a:noFill/>
            <a:miter lim="800000"/>
            <a:headEnd/>
            <a:tailEnd/>
          </a:ln>
        </p:spPr>
        <p:txBody>
          <a:bodyPr wrap="none">
            <a:spAutoFit/>
          </a:bodyPr>
          <a:lstStyle/>
          <a:p>
            <a:pPr algn="l">
              <a:lnSpc>
                <a:spcPct val="90000"/>
              </a:lnSpc>
              <a:spcBef>
                <a:spcPct val="20000"/>
              </a:spcBef>
            </a:pPr>
            <a:r>
              <a:rPr lang="en-US" sz="1400"/>
              <a:t>*Includes only students with passing scores</a:t>
            </a:r>
            <a:r>
              <a:rPr lang="en-US" sz="1400">
                <a:latin typeface="Times New Roman" pitchFamily="18" charset="0"/>
              </a:rPr>
              <a:t>.</a:t>
            </a:r>
          </a:p>
        </p:txBody>
      </p:sp>
      <p:sp>
        <p:nvSpPr>
          <p:cNvPr id="5125" name="Text Box 1029"/>
          <p:cNvSpPr txBox="1">
            <a:spLocks noChangeArrowheads="1"/>
          </p:cNvSpPr>
          <p:nvPr/>
        </p:nvSpPr>
        <p:spPr bwMode="auto">
          <a:xfrm>
            <a:off x="2971800" y="5486400"/>
            <a:ext cx="5999163" cy="517525"/>
          </a:xfrm>
          <a:prstGeom prst="rect">
            <a:avLst/>
          </a:prstGeom>
          <a:noFill/>
          <a:ln w="9525">
            <a:noFill/>
            <a:miter lim="800000"/>
            <a:headEnd/>
            <a:tailEnd/>
          </a:ln>
        </p:spPr>
        <p:txBody>
          <a:bodyPr>
            <a:spAutoFit/>
          </a:bodyPr>
          <a:lstStyle/>
          <a:p>
            <a:r>
              <a:rPr lang="en-US" sz="1400" b="1" i="1">
                <a:solidFill>
                  <a:schemeClr val="tx2"/>
                </a:solidFill>
                <a:latin typeface="Times New Roman" pitchFamily="18" charset="0"/>
              </a:rPr>
              <a:t>Source:</a:t>
            </a:r>
            <a:r>
              <a:rPr lang="en-US" sz="1400" b="1" i="1">
                <a:latin typeface="Times New Roman" pitchFamily="18" charset="0"/>
              </a:rPr>
              <a:t> </a:t>
            </a:r>
            <a:r>
              <a:rPr lang="en-US" sz="1400" b="1" i="1">
                <a:solidFill>
                  <a:schemeClr val="tx2"/>
                </a:solidFill>
                <a:latin typeface="Times New Roman" pitchFamily="18" charset="0"/>
                <a:hlinkClick r:id="rId3" tooltip="blocked::http://intranet/plan/documents/SchooltoCollege_prelim_findings.pdf&#10;http://intranet/plan/documents/SchooltoCollege_prelim_findings.pdf"/>
              </a:rPr>
              <a:t>Preliminary Findings from the School-to-College Database</a:t>
            </a:r>
            <a:endParaRPr lang="en-US" sz="1400" b="1" i="1">
              <a:solidFill>
                <a:schemeClr val="tx2"/>
              </a:solidFill>
              <a:latin typeface="Times New Roman" pitchFamily="18" charset="0"/>
            </a:endParaRPr>
          </a:p>
          <a:p>
            <a:pPr algn="l"/>
            <a:endParaRPr lang="en-US" sz="1400" b="1" i="1">
              <a:solidFill>
                <a:schemeClr val="tx2"/>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33400" y="152400"/>
            <a:ext cx="8229600" cy="822325"/>
          </a:xfrm>
          <a:prstGeom prst="rect">
            <a:avLst/>
          </a:prstGeom>
          <a:noFill/>
          <a:ln w="9525">
            <a:noFill/>
            <a:miter lim="800000"/>
            <a:headEnd/>
            <a:tailEnd/>
          </a:ln>
        </p:spPr>
        <p:txBody>
          <a:bodyPr>
            <a:spAutoFit/>
          </a:bodyPr>
          <a:lstStyle/>
          <a:p>
            <a:r>
              <a:rPr lang="en-US" sz="2400" b="1">
                <a:cs typeface="Arial" charset="0"/>
              </a:rPr>
              <a:t>Public Postsecondary Enrollment in Developmental Coursework</a:t>
            </a:r>
            <a:endParaRPr lang="en-US" sz="2400"/>
          </a:p>
        </p:txBody>
      </p:sp>
      <p:pic>
        <p:nvPicPr>
          <p:cNvPr id="6147" name="Picture 3" descr="Developmental Enrollment by Segment Percentage of Students&#10;State University 8%&#10;State College 22%&#10;Community College 65%&#10;"/>
          <p:cNvPicPr>
            <a:picLocks noChangeAspect="1" noChangeArrowheads="1"/>
          </p:cNvPicPr>
          <p:nvPr/>
        </p:nvPicPr>
        <p:blipFill>
          <a:blip r:embed="rId2" cstate="print"/>
          <a:srcRect/>
          <a:stretch>
            <a:fillRect/>
          </a:stretch>
        </p:blipFill>
        <p:spPr bwMode="auto">
          <a:xfrm>
            <a:off x="914400" y="2362200"/>
            <a:ext cx="7315200" cy="1568450"/>
          </a:xfrm>
          <a:prstGeom prst="rect">
            <a:avLst/>
          </a:prstGeom>
          <a:noFill/>
          <a:ln w="9525">
            <a:noFill/>
            <a:miter lim="800000"/>
            <a:headEnd/>
            <a:tailEnd/>
          </a:ln>
        </p:spPr>
      </p:pic>
      <p:sp>
        <p:nvSpPr>
          <p:cNvPr id="6148" name="Rectangle 4"/>
          <p:cNvSpPr>
            <a:spLocks noChangeArrowheads="1"/>
          </p:cNvSpPr>
          <p:nvPr/>
        </p:nvSpPr>
        <p:spPr bwMode="auto">
          <a:xfrm>
            <a:off x="304800" y="1066800"/>
            <a:ext cx="8229600" cy="1006475"/>
          </a:xfrm>
          <a:prstGeom prst="rect">
            <a:avLst/>
          </a:prstGeom>
          <a:noFill/>
          <a:ln w="9525">
            <a:noFill/>
            <a:miter lim="800000"/>
            <a:headEnd/>
            <a:tailEnd/>
          </a:ln>
        </p:spPr>
        <p:txBody>
          <a:bodyPr>
            <a:spAutoFit/>
          </a:bodyPr>
          <a:lstStyle/>
          <a:p>
            <a:pPr algn="l">
              <a:spcBef>
                <a:spcPct val="50000"/>
              </a:spcBef>
              <a:spcAft>
                <a:spcPct val="15000"/>
              </a:spcAft>
            </a:pPr>
            <a:r>
              <a:rPr lang="en-US" sz="2000"/>
              <a:t>37% of Massachusetts (MA) public high school graduates in the class of 2005 enrolled in MA public higher education took at least one remedial (developmental) course in their first semester.</a:t>
            </a:r>
          </a:p>
        </p:txBody>
      </p:sp>
      <p:graphicFrame>
        <p:nvGraphicFramePr>
          <p:cNvPr id="127013" name="Group 37"/>
          <p:cNvGraphicFramePr>
            <a:graphicFrameLocks noGrp="1"/>
          </p:cNvGraphicFramePr>
          <p:nvPr/>
        </p:nvGraphicFramePr>
        <p:xfrm>
          <a:off x="228600" y="4267200"/>
          <a:ext cx="8763000" cy="1371918"/>
        </p:xfrm>
        <a:graphic>
          <a:graphicData uri="http://schemas.openxmlformats.org/drawingml/2006/table">
            <a:tbl>
              <a:tblPr/>
              <a:tblGrid>
                <a:gridCol w="4473575"/>
                <a:gridCol w="4289425"/>
              </a:tblGrid>
              <a:tr h="5461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en-US" sz="1800" b="1" i="0" u="none" strike="noStrike" cap="none" normalizeH="0" baseline="0" smtClean="0">
                          <a:ln>
                            <a:noFill/>
                          </a:ln>
                          <a:solidFill>
                            <a:schemeClr val="tx1"/>
                          </a:solidFill>
                          <a:effectLst/>
                          <a:latin typeface="Trebuchet MS" pitchFamily="34" charset="0"/>
                        </a:rPr>
                        <a:t>Students scoring </a:t>
                      </a:r>
                      <a:r>
                        <a:rPr kumimoji="0" lang="en-US" sz="1800" b="1" i="1" u="none" strike="noStrike" cap="none" normalizeH="0" baseline="0" smtClean="0">
                          <a:ln>
                            <a:noFill/>
                          </a:ln>
                          <a:solidFill>
                            <a:schemeClr val="tx1"/>
                          </a:solidFill>
                          <a:effectLst/>
                          <a:latin typeface="Trebuchet MS" pitchFamily="34" charset="0"/>
                        </a:rPr>
                        <a:t>Needs Improvement </a:t>
                      </a:r>
                      <a:r>
                        <a:rPr kumimoji="0" lang="en-US" sz="1800" b="1" i="0" u="none" strike="noStrike" cap="none" normalizeH="0" baseline="0" smtClean="0">
                          <a:ln>
                            <a:noFill/>
                          </a:ln>
                          <a:solidFill>
                            <a:schemeClr val="tx1"/>
                          </a:solidFill>
                          <a:effectLst/>
                          <a:latin typeface="Trebuchet MS" pitchFamily="34" charset="0"/>
                        </a:rPr>
                        <a:t>in ELA attending community college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en-US" sz="1600" b="1" i="0" u="none" strike="noStrike" cap="none" normalizeH="0" baseline="0" smtClean="0">
                          <a:ln>
                            <a:noFill/>
                          </a:ln>
                          <a:solidFill>
                            <a:schemeClr val="tx1"/>
                          </a:solidFill>
                          <a:effectLst/>
                          <a:latin typeface="Trebuchet MS" pitchFamily="34" charset="0"/>
                        </a:rPr>
                        <a:t>Students scoring </a:t>
                      </a:r>
                      <a:r>
                        <a:rPr kumimoji="0" lang="en-US" sz="1600" b="1" i="1" u="none" strike="noStrike" cap="none" normalizeH="0" baseline="0" smtClean="0">
                          <a:ln>
                            <a:noFill/>
                          </a:ln>
                          <a:solidFill>
                            <a:schemeClr val="tx1"/>
                          </a:solidFill>
                          <a:effectLst/>
                          <a:latin typeface="Trebuchet MS" pitchFamily="34" charset="0"/>
                        </a:rPr>
                        <a:t>Needs Improvement </a:t>
                      </a:r>
                      <a:r>
                        <a:rPr kumimoji="0" lang="en-US" sz="1600" b="1" i="0" u="none" strike="noStrike" cap="none" normalizeH="0" baseline="0" smtClean="0">
                          <a:ln>
                            <a:noFill/>
                          </a:ln>
                          <a:solidFill>
                            <a:schemeClr val="tx1"/>
                          </a:solidFill>
                          <a:effectLst/>
                          <a:latin typeface="Trebuchet MS" pitchFamily="34" charset="0"/>
                        </a:rPr>
                        <a:t>in math attending a community college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731838">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Trebuchet MS" pitchFamily="34" charset="0"/>
                        </a:rPr>
                        <a:t>36% took a course in developmental reading</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Trebuchet MS" pitchFamily="34" charset="0"/>
                        </a:rPr>
                        <a:t>40% took a course in developmental writing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Trebuchet MS" pitchFamily="34" charset="0"/>
                        </a:rPr>
                        <a:t>66% took a course in developmental math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43000" y="152400"/>
            <a:ext cx="6781800" cy="1066800"/>
          </a:xfrm>
        </p:spPr>
        <p:txBody>
          <a:bodyPr/>
          <a:lstStyle/>
          <a:p>
            <a:pPr eaLnBrk="1" hangingPunct="1"/>
            <a:r>
              <a:rPr lang="en-US" sz="3200" smtClean="0"/>
              <a:t>the Regulations </a:t>
            </a:r>
          </a:p>
        </p:txBody>
      </p:sp>
      <p:sp>
        <p:nvSpPr>
          <p:cNvPr id="7171" name="Rectangle 3"/>
          <p:cNvSpPr>
            <a:spLocks noGrp="1" noChangeArrowheads="1"/>
          </p:cNvSpPr>
          <p:nvPr>
            <p:ph type="body" idx="1"/>
          </p:nvPr>
        </p:nvSpPr>
        <p:spPr>
          <a:xfrm>
            <a:off x="381000" y="1752600"/>
            <a:ext cx="8458200" cy="4114800"/>
          </a:xfrm>
        </p:spPr>
        <p:txBody>
          <a:bodyPr/>
          <a:lstStyle/>
          <a:p>
            <a:pPr marL="339725" indent="-287338" eaLnBrk="1" hangingPunct="1">
              <a:lnSpc>
                <a:spcPct val="90000"/>
              </a:lnSpc>
              <a:buFontTx/>
              <a:buNone/>
            </a:pPr>
            <a:r>
              <a:rPr lang="en-US" sz="2000" b="1" smtClean="0"/>
              <a:t>(from) 30.03: Standards for Competency Determination</a:t>
            </a:r>
          </a:p>
          <a:p>
            <a:pPr marL="339725" indent="-287338" eaLnBrk="1" hangingPunct="1">
              <a:lnSpc>
                <a:spcPct val="90000"/>
              </a:lnSpc>
              <a:buFontTx/>
              <a:buNone/>
            </a:pPr>
            <a:r>
              <a:rPr lang="en-US" sz="2000" smtClean="0"/>
              <a:t>Students starting with the graduating class of </a:t>
            </a:r>
            <a:r>
              <a:rPr lang="en-US" sz="2000" i="1" smtClean="0"/>
              <a:t>2010</a:t>
            </a:r>
            <a:r>
              <a:rPr lang="en-US" sz="2000" smtClean="0"/>
              <a:t> </a:t>
            </a:r>
            <a:r>
              <a:rPr lang="en-US" sz="2000" b="1" u="sng" smtClean="0"/>
              <a:t>must satisfy</a:t>
            </a:r>
            <a:r>
              <a:rPr lang="en-US" sz="2000" u="sng" smtClean="0"/>
              <a:t> </a:t>
            </a:r>
            <a:r>
              <a:rPr lang="en-US" sz="2000" b="1" u="sng" smtClean="0"/>
              <a:t>one of the following two conditions</a:t>
            </a:r>
            <a:r>
              <a:rPr lang="en-US" sz="2000" smtClean="0"/>
              <a:t> in both English language arts and mathematics to earn a Competency Determination.</a:t>
            </a:r>
          </a:p>
          <a:p>
            <a:pPr marL="339725" indent="-287338" eaLnBrk="1" hangingPunct="1">
              <a:lnSpc>
                <a:spcPct val="90000"/>
              </a:lnSpc>
              <a:buFontTx/>
              <a:buNone/>
            </a:pPr>
            <a:endParaRPr lang="en-US" sz="2000" smtClean="0"/>
          </a:p>
          <a:p>
            <a:pPr marL="914400" lvl="1" eaLnBrk="1" hangingPunct="1">
              <a:lnSpc>
                <a:spcPct val="90000"/>
              </a:lnSpc>
              <a:buFontTx/>
              <a:buNone/>
            </a:pPr>
            <a:r>
              <a:rPr lang="en-US" sz="2200" smtClean="0"/>
              <a:t>(a) meet or exceed the </a:t>
            </a:r>
            <a:r>
              <a:rPr lang="en-US" sz="2200" i="1" smtClean="0"/>
              <a:t>Proficient </a:t>
            </a:r>
            <a:r>
              <a:rPr lang="en-US" sz="2200" smtClean="0"/>
              <a:t>threshold scaled score of 240 on the English Language Arts and Mathematics grade 10 MCAS tests; or </a:t>
            </a:r>
            <a:br>
              <a:rPr lang="en-US" sz="2200" smtClean="0"/>
            </a:br>
            <a:endParaRPr lang="en-US" sz="2200" smtClean="0"/>
          </a:p>
          <a:p>
            <a:pPr marL="914400" lvl="1" eaLnBrk="1" hangingPunct="1">
              <a:lnSpc>
                <a:spcPct val="90000"/>
              </a:lnSpc>
              <a:buFontTx/>
              <a:buNone/>
            </a:pPr>
            <a:r>
              <a:rPr lang="en-US" sz="2200" smtClean="0"/>
              <a:t>(b) meet or exceed the </a:t>
            </a:r>
            <a:r>
              <a:rPr lang="en-US" sz="2200" i="1" smtClean="0"/>
              <a:t>Needs Improvement </a:t>
            </a:r>
            <a:r>
              <a:rPr lang="en-US" sz="2200" smtClean="0"/>
              <a:t>threshold scaled score of 220 on the English Language Arts and Mathematics grade 10 MCAS tests </a:t>
            </a:r>
            <a:r>
              <a:rPr lang="en-US" sz="2200" b="1" u="sng" smtClean="0"/>
              <a:t>and fulfill the requirements of an Educational Proficiency Plan.</a:t>
            </a:r>
            <a:r>
              <a:rPr lang="en-US" sz="2200" smtClean="0"/>
              <a:t> </a:t>
            </a:r>
          </a:p>
          <a:p>
            <a:pPr marL="339725" indent="-287338" eaLnBrk="1" hangingPunct="1">
              <a:lnSpc>
                <a:spcPct val="80000"/>
              </a:lnSpc>
            </a:pPr>
            <a:endParaRPr lang="en-US" sz="2000" smtClean="0"/>
          </a:p>
          <a:p>
            <a:pPr marL="339725" indent="-287338" eaLnBrk="1" hangingPunct="1">
              <a:lnSpc>
                <a:spcPct val="80000"/>
              </a:lnSpc>
            </a:pPr>
            <a:endParaRPr lang="en-US" sz="2000" b="1" smtClean="0"/>
          </a:p>
          <a:p>
            <a:pPr marL="339725" indent="-287338" eaLnBrk="1" hangingPunct="1">
              <a:lnSpc>
                <a:spcPct val="80000"/>
              </a:lnSpc>
              <a:buFontTx/>
              <a:buNone/>
            </a:pPr>
            <a:endParaRPr lang="en-US" sz="1300" b="1" i="1" smtClean="0">
              <a:solidFill>
                <a:schemeClr val="hlink"/>
              </a:solidFill>
            </a:endParaRPr>
          </a:p>
          <a:p>
            <a:pPr marL="339725" indent="-287338" eaLnBrk="1" hangingPunct="1">
              <a:lnSpc>
                <a:spcPct val="80000"/>
              </a:lnSpc>
              <a:buFontTx/>
              <a:buNone/>
            </a:pPr>
            <a:r>
              <a:rPr lang="en-US" sz="2000" b="1" i="1" smtClean="0">
                <a:solidFill>
                  <a:schemeClr val="hlink"/>
                </a:solidFill>
              </a:rPr>
              <a:t> 		</a:t>
            </a:r>
          </a:p>
        </p:txBody>
      </p:sp>
      <p:sp>
        <p:nvSpPr>
          <p:cNvPr id="7172" name="Text Box 4"/>
          <p:cNvSpPr txBox="1">
            <a:spLocks noChangeArrowheads="1"/>
          </p:cNvSpPr>
          <p:nvPr/>
        </p:nvSpPr>
        <p:spPr bwMode="auto">
          <a:xfrm>
            <a:off x="762000" y="990600"/>
            <a:ext cx="7162800" cy="336550"/>
          </a:xfrm>
          <a:prstGeom prst="rect">
            <a:avLst/>
          </a:prstGeom>
          <a:noFill/>
          <a:ln w="9525">
            <a:noFill/>
            <a:miter lim="800000"/>
            <a:headEnd/>
            <a:tailEnd/>
          </a:ln>
        </p:spPr>
        <p:txBody>
          <a:bodyPr>
            <a:spAutoFit/>
          </a:bodyPr>
          <a:lstStyle/>
          <a:p>
            <a:pPr lvl="1" eaLnBrk="0" fontAlgn="t" hangingPunct="0">
              <a:spcBef>
                <a:spcPct val="50000"/>
              </a:spcBef>
            </a:pPr>
            <a:r>
              <a:rPr lang="en-US" sz="1600" b="1"/>
              <a:t>603 CMR 30.00: M.G.L. c. 69, §§ 1B and 1D; St. 2003, c.140, §119. </a:t>
            </a:r>
            <a:endParaRPr lang="en-US" sz="24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47800" y="533400"/>
            <a:ext cx="6781800" cy="1066800"/>
          </a:xfrm>
        </p:spPr>
        <p:txBody>
          <a:bodyPr/>
          <a:lstStyle/>
          <a:p>
            <a:pPr eaLnBrk="1" hangingPunct="1"/>
            <a:r>
              <a:rPr lang="en-US" sz="2400" b="1" smtClean="0"/>
              <a:t>30.03: Standards for Competency Determination</a:t>
            </a:r>
            <a:r>
              <a:rPr lang="en-US" sz="2400" smtClean="0"/>
              <a:t> </a:t>
            </a:r>
            <a:br>
              <a:rPr lang="en-US" sz="2400" smtClean="0"/>
            </a:br>
            <a:endParaRPr lang="en-US" sz="2400" smtClean="0"/>
          </a:p>
        </p:txBody>
      </p:sp>
      <p:sp>
        <p:nvSpPr>
          <p:cNvPr id="8195" name="Rectangle 3"/>
          <p:cNvSpPr>
            <a:spLocks noGrp="1" noChangeArrowheads="1"/>
          </p:cNvSpPr>
          <p:nvPr>
            <p:ph type="body" idx="1"/>
          </p:nvPr>
        </p:nvSpPr>
        <p:spPr>
          <a:xfrm>
            <a:off x="457200" y="1447800"/>
            <a:ext cx="8305800" cy="3105150"/>
          </a:xfrm>
        </p:spPr>
        <p:txBody>
          <a:bodyPr/>
          <a:lstStyle/>
          <a:p>
            <a:pPr marL="279400" lvl="1" indent="-109538" eaLnBrk="1" hangingPunct="1"/>
            <a:r>
              <a:rPr lang="en-US" sz="2000" b="1" smtClean="0"/>
              <a:t>   </a:t>
            </a:r>
            <a:r>
              <a:rPr lang="en-US" sz="2000" b="1" u="sng" smtClean="0"/>
              <a:t>A student achieving a scaled score 240 or higher on an MCAS test</a:t>
            </a:r>
            <a:r>
              <a:rPr lang="en-US" sz="2000" smtClean="0"/>
              <a:t> or a score on another approved test* will be deemed to have achieved proficiency in the subject area and to have </a:t>
            </a:r>
            <a:r>
              <a:rPr lang="en-US" sz="2000" b="1" u="sng" smtClean="0"/>
              <a:t>fulfilled the Educational Proficiency Plan</a:t>
            </a:r>
            <a:r>
              <a:rPr lang="en-US" sz="2000" smtClean="0"/>
              <a:t> in that subject.</a:t>
            </a:r>
          </a:p>
          <a:p>
            <a:pPr marL="279400" lvl="1" indent="-109538" eaLnBrk="1" hangingPunct="1"/>
            <a:endParaRPr lang="en-US" sz="2000" smtClean="0"/>
          </a:p>
          <a:p>
            <a:pPr marL="279400" lvl="1" indent="-109538" eaLnBrk="1" hangingPunct="1"/>
            <a:r>
              <a:rPr lang="en-US" sz="2000" smtClean="0"/>
              <a:t>   For students who have met local graduation requirements and the Science and Technology/Engineering graduation requirement, but have scored 220-238 on the MCAS in their EPP subject(s), the </a:t>
            </a:r>
            <a:r>
              <a:rPr lang="en-US" sz="2000" b="1" u="sng" smtClean="0"/>
              <a:t>principal will determine</a:t>
            </a:r>
            <a:r>
              <a:rPr lang="en-US" sz="2000" smtClean="0"/>
              <a:t> (or the head of school or his or her designee) whether the student has completed the Educational Proficiency Plan requirements.</a:t>
            </a:r>
            <a:endParaRPr lang="en-US" sz="2000" i="1" smtClean="0"/>
          </a:p>
          <a:p>
            <a:pPr marL="279400" lvl="1" indent="-109538" eaLnBrk="1" hangingPunct="1">
              <a:buFontTx/>
              <a:buNone/>
            </a:pPr>
            <a:r>
              <a:rPr lang="en-US" sz="2000" i="1" smtClean="0"/>
              <a:t> </a:t>
            </a:r>
          </a:p>
          <a:p>
            <a:pPr marL="279400" lvl="1" indent="-109538" eaLnBrk="1" hangingPunct="1">
              <a:buFontTx/>
              <a:buNone/>
            </a:pPr>
            <a:r>
              <a:rPr lang="en-US" sz="1800" i="1" smtClean="0"/>
              <a:t>  *At this point in time, the MCAS/EPP Math Test is the only other approved test for this purpose.</a:t>
            </a:r>
            <a:r>
              <a:rPr lang="en-US" sz="1800" b="1" i="1" smtClean="0">
                <a:solidFill>
                  <a:schemeClr val="hlink"/>
                </a:solidFill>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533400" y="228600"/>
            <a:ext cx="8001000" cy="1066800"/>
          </a:xfrm>
        </p:spPr>
        <p:txBody>
          <a:bodyPr/>
          <a:lstStyle/>
          <a:p>
            <a:pPr algn="l" eaLnBrk="1" hangingPunct="1"/>
            <a:r>
              <a:rPr lang="en-US" sz="2400" b="1" smtClean="0"/>
              <a:t>30.03: Standards for Competency Determination </a:t>
            </a:r>
            <a:r>
              <a:rPr lang="en-US" sz="3200" b="1" smtClean="0"/>
              <a:t/>
            </a:r>
            <a:br>
              <a:rPr lang="en-US" sz="3200" b="1" smtClean="0"/>
            </a:br>
            <a:endParaRPr lang="en-US" sz="3200" b="1" smtClean="0"/>
          </a:p>
        </p:txBody>
      </p:sp>
      <p:sp>
        <p:nvSpPr>
          <p:cNvPr id="9219" name="Rectangle 1027"/>
          <p:cNvSpPr>
            <a:spLocks noGrp="1" noChangeArrowheads="1"/>
          </p:cNvSpPr>
          <p:nvPr>
            <p:ph type="body" idx="1"/>
          </p:nvPr>
        </p:nvSpPr>
        <p:spPr>
          <a:xfrm>
            <a:off x="304800" y="990600"/>
            <a:ext cx="8534400" cy="4572000"/>
          </a:xfrm>
        </p:spPr>
        <p:txBody>
          <a:bodyPr/>
          <a:lstStyle/>
          <a:p>
            <a:pPr marL="339725" indent="-287338" eaLnBrk="1" hangingPunct="1">
              <a:lnSpc>
                <a:spcPct val="80000"/>
              </a:lnSpc>
              <a:buFontTx/>
              <a:buNone/>
            </a:pPr>
            <a:r>
              <a:rPr lang="en-US" sz="2000" b="1" dirty="0" smtClean="0"/>
              <a:t>Educational Proficiency Plans for each required content area </a:t>
            </a:r>
            <a:r>
              <a:rPr lang="en-US" sz="2000" b="1" u="sng" dirty="0" smtClean="0"/>
              <a:t>shall include</a:t>
            </a:r>
            <a:r>
              <a:rPr lang="en-US" sz="2000" b="1" dirty="0" smtClean="0"/>
              <a:t>, at a minimum:</a:t>
            </a:r>
          </a:p>
          <a:p>
            <a:pPr marL="914400" lvl="1" eaLnBrk="1" hangingPunct="1">
              <a:lnSpc>
                <a:spcPct val="80000"/>
              </a:lnSpc>
              <a:buFontTx/>
              <a:buNone/>
            </a:pPr>
            <a:endParaRPr lang="en-US" sz="2000" dirty="0" smtClean="0"/>
          </a:p>
          <a:p>
            <a:pPr marL="914400" lvl="1" eaLnBrk="1" hangingPunct="1">
              <a:lnSpc>
                <a:spcPct val="80000"/>
              </a:lnSpc>
              <a:buFontTx/>
              <a:buNone/>
            </a:pPr>
            <a:r>
              <a:rPr lang="en-US" sz="2000" dirty="0" smtClean="0"/>
              <a:t>(a) A review of a student's </a:t>
            </a:r>
            <a:r>
              <a:rPr lang="en-US" sz="2000" u="sng" dirty="0" smtClean="0"/>
              <a:t>strengths and weaknesses</a:t>
            </a:r>
            <a:r>
              <a:rPr lang="en-US" sz="2000" dirty="0" smtClean="0"/>
              <a:t> in the content area. </a:t>
            </a:r>
            <a:br>
              <a:rPr lang="en-US" sz="2000" dirty="0" smtClean="0"/>
            </a:br>
            <a:endParaRPr lang="en-US" sz="2000" dirty="0" smtClean="0"/>
          </a:p>
          <a:p>
            <a:pPr marL="914400" lvl="1" eaLnBrk="1" hangingPunct="1">
              <a:lnSpc>
                <a:spcPct val="80000"/>
              </a:lnSpc>
              <a:buFontTx/>
              <a:buNone/>
            </a:pPr>
            <a:r>
              <a:rPr lang="en-US" sz="2000" dirty="0" smtClean="0"/>
              <a:t>(b) The </a:t>
            </a:r>
            <a:r>
              <a:rPr lang="en-US" sz="2000" u="sng" dirty="0" smtClean="0"/>
              <a:t>courses</a:t>
            </a:r>
            <a:r>
              <a:rPr lang="en-US" sz="2000" dirty="0" smtClean="0"/>
              <a:t> the student will be required to take and successfully complete in grades 11 and 12 that will move the student toward proficiency on the grade 10 curriculum framework standards as well as on grade 11 and 12 standards in English language arts or grade 11 and 12 grade span standards or Algebra II standards in mathematics. </a:t>
            </a:r>
            <a:r>
              <a:rPr lang="en-US" sz="2000" smtClean="0"/>
              <a:t/>
            </a:r>
            <a:br>
              <a:rPr lang="en-US" sz="2000" smtClean="0"/>
            </a:br>
            <a:endParaRPr lang="en-US" sz="20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457200"/>
            <a:ext cx="7467600" cy="685800"/>
          </a:xfrm>
        </p:spPr>
        <p:txBody>
          <a:bodyPr/>
          <a:lstStyle/>
          <a:p>
            <a:pPr eaLnBrk="1" hangingPunct="1"/>
            <a:r>
              <a:rPr lang="en-US" sz="2800" smtClean="0"/>
              <a:t>PLEASE  NOTE </a:t>
            </a:r>
            <a:endParaRPr lang="en-US" sz="2800" b="1" smtClean="0"/>
          </a:p>
        </p:txBody>
      </p:sp>
      <p:sp>
        <p:nvSpPr>
          <p:cNvPr id="10243" name="Rectangle 3"/>
          <p:cNvSpPr>
            <a:spLocks noGrp="1" noChangeArrowheads="1"/>
          </p:cNvSpPr>
          <p:nvPr>
            <p:ph type="body" idx="1"/>
          </p:nvPr>
        </p:nvSpPr>
        <p:spPr>
          <a:xfrm>
            <a:off x="304800" y="1371600"/>
            <a:ext cx="8610600" cy="5029200"/>
          </a:xfrm>
        </p:spPr>
        <p:txBody>
          <a:bodyPr/>
          <a:lstStyle/>
          <a:p>
            <a:pPr marL="568325" eaLnBrk="1" hangingPunct="1">
              <a:lnSpc>
                <a:spcPct val="80000"/>
              </a:lnSpc>
              <a:buFontTx/>
              <a:buNone/>
            </a:pPr>
            <a:endParaRPr lang="en-US" sz="1300" b="1" i="1" smtClean="0"/>
          </a:p>
          <a:p>
            <a:pPr marL="568325" eaLnBrk="1" hangingPunct="1">
              <a:lnSpc>
                <a:spcPct val="80000"/>
              </a:lnSpc>
              <a:buFontTx/>
              <a:buNone/>
            </a:pPr>
            <a:r>
              <a:rPr lang="en-US" sz="2400" b="1" smtClean="0"/>
              <a:t>“Beginning with the class of 2010 and beyond” </a:t>
            </a:r>
            <a:r>
              <a:rPr lang="en-US" sz="2400" b="1" u="sng" smtClean="0"/>
              <a:t>includes</a:t>
            </a:r>
            <a:r>
              <a:rPr lang="en-US" sz="2400" b="1" smtClean="0"/>
              <a:t> students who were originally in an older class but have been retained or held back.</a:t>
            </a:r>
            <a:r>
              <a:rPr lang="en-US" sz="2400" smtClean="0">
                <a:solidFill>
                  <a:schemeClr val="tx2"/>
                </a:solidFill>
              </a:rPr>
              <a:t> </a:t>
            </a:r>
            <a:r>
              <a:rPr lang="en-US" sz="2400" b="1" smtClean="0">
                <a:solidFill>
                  <a:schemeClr val="tx2"/>
                </a:solidFill>
              </a:rPr>
              <a:t/>
            </a:r>
            <a:br>
              <a:rPr lang="en-US" sz="2400" b="1" smtClean="0">
                <a:solidFill>
                  <a:schemeClr val="tx2"/>
                </a:solidFill>
              </a:rPr>
            </a:br>
            <a:endParaRPr lang="en-US" sz="2400" b="1" smtClean="0">
              <a:solidFill>
                <a:schemeClr val="tx2"/>
              </a:solidFill>
            </a:endParaRPr>
          </a:p>
          <a:p>
            <a:pPr marL="568325" eaLnBrk="1" hangingPunct="1">
              <a:lnSpc>
                <a:spcPct val="80000"/>
              </a:lnSpc>
              <a:buFontTx/>
              <a:buNone/>
            </a:pPr>
            <a:endParaRPr lang="en-US" sz="2400" b="1" i="1" smtClean="0"/>
          </a:p>
          <a:p>
            <a:pPr marL="568325" eaLnBrk="1" hangingPunct="1">
              <a:lnSpc>
                <a:spcPct val="80000"/>
              </a:lnSpc>
              <a:buFontTx/>
              <a:buNone/>
            </a:pPr>
            <a:r>
              <a:rPr lang="en-US" sz="2400" b="1" smtClean="0"/>
              <a:t>Students </a:t>
            </a:r>
            <a:r>
              <a:rPr lang="en-US" sz="2400" b="1" u="sng" smtClean="0"/>
              <a:t>must also meet/exceed</a:t>
            </a:r>
            <a:r>
              <a:rPr lang="en-US" sz="2400" b="1" smtClean="0"/>
              <a:t> the minimum </a:t>
            </a:r>
            <a:r>
              <a:rPr lang="en-US" sz="2400" b="1" i="1" smtClean="0"/>
              <a:t>Needs Improvement </a:t>
            </a:r>
            <a:r>
              <a:rPr lang="en-US" sz="2400" b="1" smtClean="0"/>
              <a:t>score (scaled score of 220 or higher) on one of the four Science and Technology/Engineering MCAS tests.  </a:t>
            </a:r>
          </a:p>
          <a:p>
            <a:pPr marL="568325" eaLnBrk="1" hangingPunct="1">
              <a:lnSpc>
                <a:spcPct val="80000"/>
              </a:lnSpc>
              <a:buFontTx/>
              <a:buNone/>
            </a:pPr>
            <a:r>
              <a:rPr lang="en-US" sz="2400" b="1" smtClean="0"/>
              <a:t> </a:t>
            </a:r>
          </a:p>
          <a:p>
            <a:pPr marL="568325" eaLnBrk="1" hangingPunct="1">
              <a:lnSpc>
                <a:spcPct val="80000"/>
              </a:lnSpc>
              <a:buFontTx/>
              <a:buNone/>
            </a:pPr>
            <a:endParaRPr lang="en-US" sz="2400" b="1" smtClean="0"/>
          </a:p>
          <a:p>
            <a:pPr marL="568325" eaLnBrk="1" hangingPunct="1">
              <a:lnSpc>
                <a:spcPct val="80000"/>
              </a:lnSpc>
              <a:spcBef>
                <a:spcPct val="0"/>
              </a:spcBef>
              <a:buFontTx/>
              <a:buNone/>
            </a:pPr>
            <a:r>
              <a:rPr lang="en-US" sz="500" b="1" smtClean="0"/>
              <a:t>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90600" y="457200"/>
            <a:ext cx="6972300" cy="533400"/>
          </a:xfrm>
        </p:spPr>
        <p:txBody>
          <a:bodyPr/>
          <a:lstStyle/>
          <a:p>
            <a:pPr algn="l" eaLnBrk="1" hangingPunct="1"/>
            <a:r>
              <a:rPr lang="en-US" sz="2800" smtClean="0"/>
              <a:t>                          REMINDER …</a:t>
            </a:r>
          </a:p>
        </p:txBody>
      </p:sp>
      <p:sp>
        <p:nvSpPr>
          <p:cNvPr id="11267" name="Rectangle 3"/>
          <p:cNvSpPr>
            <a:spLocks noGrp="1" noChangeArrowheads="1"/>
          </p:cNvSpPr>
          <p:nvPr>
            <p:ph type="body" idx="1"/>
          </p:nvPr>
        </p:nvSpPr>
        <p:spPr>
          <a:xfrm>
            <a:off x="609600" y="1295400"/>
            <a:ext cx="8305800" cy="4429125"/>
          </a:xfrm>
        </p:spPr>
        <p:txBody>
          <a:bodyPr/>
          <a:lstStyle/>
          <a:p>
            <a:pPr marL="717550" indent="-381000" eaLnBrk="1" hangingPunct="1">
              <a:lnSpc>
                <a:spcPct val="80000"/>
              </a:lnSpc>
              <a:buFontTx/>
              <a:buNone/>
            </a:pPr>
            <a:r>
              <a:rPr lang="en-US" sz="2600" b="1" smtClean="0"/>
              <a:t>At a </a:t>
            </a:r>
            <a:r>
              <a:rPr lang="en-US" sz="2600" b="1" u="sng" smtClean="0"/>
              <a:t>minimum</a:t>
            </a:r>
            <a:r>
              <a:rPr lang="en-US" sz="2600" b="1" smtClean="0"/>
              <a:t> the EPP must include:</a:t>
            </a:r>
          </a:p>
          <a:p>
            <a:pPr marL="717550" indent="-381000" eaLnBrk="1" hangingPunct="1">
              <a:lnSpc>
                <a:spcPct val="80000"/>
              </a:lnSpc>
              <a:buFontTx/>
              <a:buNone/>
            </a:pPr>
            <a:endParaRPr lang="en-US" sz="2600" smtClean="0"/>
          </a:p>
          <a:p>
            <a:pPr marL="717550" indent="-381000" eaLnBrk="1" hangingPunct="1">
              <a:lnSpc>
                <a:spcPct val="80000"/>
              </a:lnSpc>
              <a:buSzPct val="110000"/>
              <a:buFont typeface="Wingdings" pitchFamily="2" charset="2"/>
              <a:buAutoNum type="arabicPeriod"/>
            </a:pPr>
            <a:r>
              <a:rPr lang="en-US" sz="2400" smtClean="0"/>
              <a:t>a review of the student's </a:t>
            </a:r>
            <a:r>
              <a:rPr lang="en-US" sz="2400" b="1" u="sng" smtClean="0"/>
              <a:t>strengths and weaknesses</a:t>
            </a:r>
            <a:r>
              <a:rPr lang="en-US" sz="2400" smtClean="0"/>
              <a:t>, based on MCAS and other assessment results, coursework, grades, and teacher input; </a:t>
            </a:r>
          </a:p>
          <a:p>
            <a:pPr marL="717550" indent="-381000" eaLnBrk="1" hangingPunct="1">
              <a:lnSpc>
                <a:spcPct val="80000"/>
              </a:lnSpc>
              <a:buSzPct val="110000"/>
              <a:buFont typeface="Wingdings" pitchFamily="2" charset="2"/>
              <a:buAutoNum type="arabicPeriod"/>
            </a:pPr>
            <a:endParaRPr lang="en-US" sz="2400" smtClean="0"/>
          </a:p>
          <a:p>
            <a:pPr marL="717550" indent="-381000" eaLnBrk="1" hangingPunct="1">
              <a:lnSpc>
                <a:spcPct val="80000"/>
              </a:lnSpc>
              <a:buSzPct val="110000"/>
              <a:buFont typeface="Wingdings" pitchFamily="2" charset="2"/>
              <a:buAutoNum type="arabicPeriod"/>
            </a:pPr>
            <a:r>
              <a:rPr lang="en-US" sz="2400" smtClean="0"/>
              <a:t>identification of the </a:t>
            </a:r>
            <a:r>
              <a:rPr lang="en-US" sz="2400" b="1" u="sng" smtClean="0"/>
              <a:t>courses </a:t>
            </a:r>
            <a:r>
              <a:rPr lang="en-US" sz="2400" smtClean="0"/>
              <a:t>the student will be required to take and successfully complete </a:t>
            </a:r>
            <a:r>
              <a:rPr lang="en-US" sz="2400" b="1" u="sng" smtClean="0"/>
              <a:t>in grades 11 and 12;</a:t>
            </a:r>
            <a:r>
              <a:rPr lang="en-US" sz="2400" smtClean="0"/>
              <a:t> and </a:t>
            </a:r>
          </a:p>
          <a:p>
            <a:pPr marL="717550" indent="-381000" eaLnBrk="1" hangingPunct="1">
              <a:lnSpc>
                <a:spcPct val="80000"/>
              </a:lnSpc>
              <a:buSzPct val="110000"/>
              <a:buFont typeface="Wingdings" pitchFamily="2" charset="2"/>
              <a:buAutoNum type="arabicPeriod"/>
            </a:pPr>
            <a:endParaRPr lang="en-US" sz="2400" smtClean="0"/>
          </a:p>
          <a:p>
            <a:pPr marL="717550" indent="-381000" eaLnBrk="1" hangingPunct="1">
              <a:lnSpc>
                <a:spcPct val="80000"/>
              </a:lnSpc>
              <a:buSzPct val="110000"/>
              <a:buFont typeface="Wingdings" pitchFamily="2" charset="2"/>
              <a:buAutoNum type="arabicPeriod"/>
            </a:pPr>
            <a:r>
              <a:rPr lang="en-US" sz="2400" smtClean="0"/>
              <a:t>a description of </a:t>
            </a:r>
            <a:r>
              <a:rPr lang="en-US" sz="2400" b="1" u="sng" smtClean="0"/>
              <a:t>the assessment(s)</a:t>
            </a:r>
            <a:r>
              <a:rPr lang="en-US" sz="2400" smtClean="0"/>
              <a:t> the school will administer on at least an annual basis to determine if the student is moving toward proficiency, or has become proficient on the grade 10 standards. </a:t>
            </a:r>
          </a:p>
          <a:p>
            <a:pPr marL="717550" indent="-381000" eaLnBrk="1" hangingPunct="1">
              <a:lnSpc>
                <a:spcPct val="80000"/>
              </a:lnSpc>
              <a:buFontTx/>
              <a:buNone/>
            </a:pPr>
            <a:endParaRPr lang="en-US" sz="2400" smtClean="0">
              <a:solidFill>
                <a:schemeClr val="hlink"/>
              </a:solidFill>
            </a:endParaRPr>
          </a:p>
          <a:p>
            <a:pPr marL="717550" indent="-381000" eaLnBrk="1" hangingPunct="1">
              <a:lnSpc>
                <a:spcPct val="80000"/>
              </a:lnSpc>
              <a:buFontTx/>
              <a:buNone/>
            </a:pPr>
            <a:endParaRPr lang="en-US" sz="240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762000" y="304800"/>
            <a:ext cx="7772400" cy="579438"/>
          </a:xfrm>
          <a:prstGeom prst="rect">
            <a:avLst/>
          </a:prstGeom>
          <a:noFill/>
          <a:ln w="9525">
            <a:noFill/>
            <a:miter lim="800000"/>
            <a:headEnd/>
            <a:tailEnd/>
          </a:ln>
        </p:spPr>
        <p:txBody>
          <a:bodyPr>
            <a:spAutoFit/>
          </a:bodyPr>
          <a:lstStyle/>
          <a:p>
            <a:pPr lvl="1" fontAlgn="t"/>
            <a:r>
              <a:rPr lang="en-US" sz="3200" b="1">
                <a:solidFill>
                  <a:schemeClr val="tx2"/>
                </a:solidFill>
              </a:rPr>
              <a:t>STRENGTHS AND WEAKNESSES</a:t>
            </a:r>
          </a:p>
        </p:txBody>
      </p:sp>
      <p:pic>
        <p:nvPicPr>
          <p:cNvPr id="12291" name="Picture 3" descr="an &quot;A&quot; grade"/>
          <p:cNvPicPr>
            <a:picLocks noChangeAspect="1" noChangeArrowheads="1"/>
          </p:cNvPicPr>
          <p:nvPr/>
        </p:nvPicPr>
        <p:blipFill>
          <a:blip r:embed="rId3" cstate="print"/>
          <a:srcRect/>
          <a:stretch>
            <a:fillRect/>
          </a:stretch>
        </p:blipFill>
        <p:spPr bwMode="auto">
          <a:xfrm>
            <a:off x="228600" y="609600"/>
            <a:ext cx="889000" cy="1143000"/>
          </a:xfrm>
          <a:prstGeom prst="rect">
            <a:avLst/>
          </a:prstGeom>
          <a:noFill/>
          <a:ln w="9525">
            <a:noFill/>
            <a:miter lim="800000"/>
            <a:headEnd/>
            <a:tailEnd/>
          </a:ln>
        </p:spPr>
      </p:pic>
      <p:pic>
        <p:nvPicPr>
          <p:cNvPr id="12292" name="Picture 4" descr="an &quot;F&quot; grade"/>
          <p:cNvPicPr>
            <a:picLocks noChangeAspect="1" noChangeArrowheads="1"/>
          </p:cNvPicPr>
          <p:nvPr/>
        </p:nvPicPr>
        <p:blipFill>
          <a:blip r:embed="rId4" cstate="print"/>
          <a:srcRect/>
          <a:stretch>
            <a:fillRect/>
          </a:stretch>
        </p:blipFill>
        <p:spPr bwMode="auto">
          <a:xfrm>
            <a:off x="8077200" y="4876800"/>
            <a:ext cx="687388" cy="914400"/>
          </a:xfrm>
          <a:prstGeom prst="rect">
            <a:avLst/>
          </a:prstGeom>
          <a:noFill/>
          <a:ln w="9525">
            <a:noFill/>
            <a:miter lim="800000"/>
            <a:headEnd/>
            <a:tailEnd/>
          </a:ln>
        </p:spPr>
      </p:pic>
      <p:sp>
        <p:nvSpPr>
          <p:cNvPr id="12293" name="Text Box 5"/>
          <p:cNvSpPr txBox="1">
            <a:spLocks noChangeArrowheads="1"/>
          </p:cNvSpPr>
          <p:nvPr/>
        </p:nvSpPr>
        <p:spPr bwMode="auto">
          <a:xfrm>
            <a:off x="152400" y="1981200"/>
            <a:ext cx="8839200" cy="2562225"/>
          </a:xfrm>
          <a:prstGeom prst="rect">
            <a:avLst/>
          </a:prstGeom>
          <a:noFill/>
          <a:ln w="9525">
            <a:noFill/>
            <a:miter lim="800000"/>
            <a:headEnd/>
            <a:tailEnd/>
          </a:ln>
        </p:spPr>
        <p:txBody>
          <a:bodyPr>
            <a:spAutoFit/>
          </a:bodyPr>
          <a:lstStyle/>
          <a:p>
            <a:pPr>
              <a:lnSpc>
                <a:spcPct val="150000"/>
              </a:lnSpc>
              <a:spcBef>
                <a:spcPct val="50000"/>
              </a:spcBef>
            </a:pPr>
            <a:r>
              <a:rPr lang="en-US" sz="2700" b="1"/>
              <a:t>Developing a student’s EPP begins with first determining (</a:t>
            </a:r>
            <a:r>
              <a:rPr lang="en-US" sz="2700" b="1" u="sng"/>
              <a:t>in the content area</a:t>
            </a:r>
            <a:r>
              <a:rPr lang="en-US" sz="2700" b="1"/>
              <a:t>) the student’s specific </a:t>
            </a:r>
            <a:r>
              <a:rPr lang="en-US" sz="2700" b="1" u="sng"/>
              <a:t>strengths</a:t>
            </a:r>
            <a:r>
              <a:rPr lang="en-US" sz="2700" b="1"/>
              <a:t> (to build upon) and specific </a:t>
            </a:r>
            <a:r>
              <a:rPr lang="en-US" sz="2700" b="1" u="sng"/>
              <a:t>weaknesses</a:t>
            </a:r>
            <a:r>
              <a:rPr lang="en-US" sz="2700" b="1"/>
              <a:t> to be addressed in carrying out the plan.</a:t>
            </a:r>
            <a:r>
              <a:rPr lang="en-US" sz="2700" b="1" i="1"/>
              <a:t> </a:t>
            </a:r>
          </a:p>
        </p:txBody>
      </p:sp>
      <p:sp>
        <p:nvSpPr>
          <p:cNvPr id="12294" name="Rectangle 6"/>
          <p:cNvSpPr>
            <a:spLocks noChangeArrowheads="1"/>
          </p:cNvSpPr>
          <p:nvPr/>
        </p:nvSpPr>
        <p:spPr bwMode="auto">
          <a:xfrm>
            <a:off x="3124200" y="1447800"/>
            <a:ext cx="2667000" cy="381000"/>
          </a:xfrm>
          <a:prstGeom prst="rect">
            <a:avLst/>
          </a:prstGeom>
          <a:noFill/>
          <a:ln w="9525">
            <a:noFill/>
            <a:miter lim="800000"/>
            <a:headEnd/>
            <a:tailEnd/>
          </a:ln>
        </p:spPr>
        <p:txBody>
          <a:bodyPr lIns="92075" tIns="46038" rIns="92075" bIns="46038" anchor="ctr"/>
          <a:lstStyle/>
          <a:p>
            <a:r>
              <a:rPr lang="en-US" sz="2800">
                <a:solidFill>
                  <a:schemeClr val="tx2"/>
                </a:solidFill>
              </a:rPr>
              <a:t>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Cartoon of man sitting on a book"/>
          <p:cNvPicPr>
            <a:picLocks noChangeAspect="1" noChangeArrowheads="1"/>
          </p:cNvPicPr>
          <p:nvPr/>
        </p:nvPicPr>
        <p:blipFill>
          <a:blip r:embed="rId3" cstate="print"/>
          <a:srcRect/>
          <a:stretch>
            <a:fillRect/>
          </a:stretch>
        </p:blipFill>
        <p:spPr bwMode="auto">
          <a:xfrm>
            <a:off x="762000" y="4419600"/>
            <a:ext cx="1258888" cy="1600200"/>
          </a:xfrm>
          <a:prstGeom prst="rect">
            <a:avLst/>
          </a:prstGeom>
          <a:noFill/>
          <a:ln w="9525">
            <a:noFill/>
            <a:miter lim="800000"/>
            <a:headEnd/>
            <a:tailEnd/>
          </a:ln>
        </p:spPr>
      </p:pic>
      <p:sp>
        <p:nvSpPr>
          <p:cNvPr id="13315" name="Text Box 4"/>
          <p:cNvSpPr txBox="1">
            <a:spLocks noChangeArrowheads="1"/>
          </p:cNvSpPr>
          <p:nvPr/>
        </p:nvSpPr>
        <p:spPr bwMode="auto">
          <a:xfrm>
            <a:off x="3276600" y="1600200"/>
            <a:ext cx="3352800" cy="457200"/>
          </a:xfrm>
          <a:prstGeom prst="rect">
            <a:avLst/>
          </a:prstGeom>
          <a:noFill/>
          <a:ln w="9525">
            <a:noFill/>
            <a:miter lim="800000"/>
            <a:headEnd/>
            <a:tailEnd/>
          </a:ln>
        </p:spPr>
        <p:txBody>
          <a:bodyPr>
            <a:spAutoFit/>
          </a:bodyPr>
          <a:lstStyle/>
          <a:p>
            <a:pPr algn="l">
              <a:spcBef>
                <a:spcPct val="50000"/>
              </a:spcBef>
            </a:pPr>
            <a:endParaRPr lang="en-US" sz="2400">
              <a:latin typeface="Times New Roman" pitchFamily="18" charset="0"/>
            </a:endParaRPr>
          </a:p>
        </p:txBody>
      </p:sp>
      <p:sp>
        <p:nvSpPr>
          <p:cNvPr id="13316" name="Text Box 5"/>
          <p:cNvSpPr txBox="1">
            <a:spLocks noChangeArrowheads="1"/>
          </p:cNvSpPr>
          <p:nvPr/>
        </p:nvSpPr>
        <p:spPr bwMode="auto">
          <a:xfrm>
            <a:off x="0" y="1905000"/>
            <a:ext cx="8991600" cy="2063750"/>
          </a:xfrm>
          <a:prstGeom prst="rect">
            <a:avLst/>
          </a:prstGeom>
          <a:noFill/>
          <a:ln w="9525">
            <a:noFill/>
            <a:miter lim="800000"/>
            <a:headEnd/>
            <a:tailEnd/>
          </a:ln>
        </p:spPr>
        <p:txBody>
          <a:bodyPr>
            <a:spAutoFit/>
          </a:bodyPr>
          <a:lstStyle/>
          <a:p>
            <a:pPr lvl="1" fontAlgn="t">
              <a:lnSpc>
                <a:spcPct val="160000"/>
              </a:lnSpc>
              <a:spcBef>
                <a:spcPct val="50000"/>
              </a:spcBef>
            </a:pPr>
            <a:r>
              <a:rPr lang="en-US" sz="2700" b="1"/>
              <a:t>The plan must outline the courses a student will take and successfully complete in grades 11 and 12 in order to move that student toward proficiency.</a:t>
            </a:r>
          </a:p>
        </p:txBody>
      </p:sp>
      <p:sp>
        <p:nvSpPr>
          <p:cNvPr id="13317" name="Rectangle 6"/>
          <p:cNvSpPr>
            <a:spLocks noChangeArrowheads="1"/>
          </p:cNvSpPr>
          <p:nvPr/>
        </p:nvSpPr>
        <p:spPr bwMode="auto">
          <a:xfrm>
            <a:off x="1600200" y="533400"/>
            <a:ext cx="6019800" cy="533400"/>
          </a:xfrm>
          <a:prstGeom prst="rect">
            <a:avLst/>
          </a:prstGeom>
          <a:noFill/>
          <a:ln w="9525">
            <a:noFill/>
            <a:miter lim="800000"/>
            <a:headEnd/>
            <a:tailEnd/>
          </a:ln>
        </p:spPr>
        <p:txBody>
          <a:bodyPr lIns="92075" tIns="46038" rIns="92075" bIns="46038" anchor="ctr"/>
          <a:lstStyle/>
          <a:p>
            <a:r>
              <a:rPr lang="en-US" sz="3600" b="1">
                <a:solidFill>
                  <a:schemeClr val="tx2"/>
                </a:solidFill>
              </a:rPr>
              <a:t>Coursework</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artoon of man sitting on a book"/>
          <p:cNvPicPr>
            <a:picLocks noChangeAspect="1" noChangeArrowheads="1"/>
          </p:cNvPicPr>
          <p:nvPr/>
        </p:nvPicPr>
        <p:blipFill>
          <a:blip r:embed="rId3" cstate="print"/>
          <a:srcRect/>
          <a:stretch>
            <a:fillRect/>
          </a:stretch>
        </p:blipFill>
        <p:spPr bwMode="auto">
          <a:xfrm>
            <a:off x="228600" y="152400"/>
            <a:ext cx="1258888" cy="1600200"/>
          </a:xfrm>
          <a:prstGeom prst="rect">
            <a:avLst/>
          </a:prstGeom>
          <a:noFill/>
          <a:ln w="9525">
            <a:noFill/>
            <a:miter lim="800000"/>
            <a:headEnd/>
            <a:tailEnd/>
          </a:ln>
        </p:spPr>
      </p:pic>
      <p:sp>
        <p:nvSpPr>
          <p:cNvPr id="14339" name="Text Box 3"/>
          <p:cNvSpPr txBox="1">
            <a:spLocks noChangeArrowheads="1"/>
          </p:cNvSpPr>
          <p:nvPr/>
        </p:nvSpPr>
        <p:spPr bwMode="auto">
          <a:xfrm>
            <a:off x="3276600" y="1600200"/>
            <a:ext cx="3352800" cy="457200"/>
          </a:xfrm>
          <a:prstGeom prst="rect">
            <a:avLst/>
          </a:prstGeom>
          <a:noFill/>
          <a:ln w="9525">
            <a:noFill/>
            <a:miter lim="800000"/>
            <a:headEnd/>
            <a:tailEnd/>
          </a:ln>
        </p:spPr>
        <p:txBody>
          <a:bodyPr>
            <a:spAutoFit/>
          </a:bodyPr>
          <a:lstStyle/>
          <a:p>
            <a:pPr algn="l">
              <a:spcBef>
                <a:spcPct val="50000"/>
              </a:spcBef>
            </a:pPr>
            <a:endParaRPr lang="en-US" sz="2400">
              <a:latin typeface="Times New Roman" pitchFamily="18" charset="0"/>
            </a:endParaRPr>
          </a:p>
        </p:txBody>
      </p:sp>
      <p:sp>
        <p:nvSpPr>
          <p:cNvPr id="14340" name="Text Box 4"/>
          <p:cNvSpPr txBox="1">
            <a:spLocks noChangeArrowheads="1"/>
          </p:cNvSpPr>
          <p:nvPr/>
        </p:nvSpPr>
        <p:spPr bwMode="auto">
          <a:xfrm>
            <a:off x="228600" y="1600200"/>
            <a:ext cx="8458200" cy="4295775"/>
          </a:xfrm>
          <a:prstGeom prst="rect">
            <a:avLst/>
          </a:prstGeom>
          <a:noFill/>
          <a:ln w="9525">
            <a:noFill/>
            <a:miter lim="800000"/>
            <a:headEnd/>
            <a:tailEnd/>
          </a:ln>
        </p:spPr>
        <p:txBody>
          <a:bodyPr>
            <a:spAutoFit/>
          </a:bodyPr>
          <a:lstStyle/>
          <a:p>
            <a:pPr lvl="1" fontAlgn="t">
              <a:lnSpc>
                <a:spcPct val="160000"/>
              </a:lnSpc>
              <a:spcBef>
                <a:spcPct val="50000"/>
              </a:spcBef>
              <a:buFontTx/>
              <a:buChar char="•"/>
            </a:pPr>
            <a:r>
              <a:rPr lang="en-US" sz="2000" b="1"/>
              <a:t>The Department encourages students with EPPs to take challenging courses that prepare them for college and a career. </a:t>
            </a:r>
          </a:p>
          <a:p>
            <a:pPr lvl="1" fontAlgn="t">
              <a:lnSpc>
                <a:spcPct val="160000"/>
              </a:lnSpc>
              <a:spcBef>
                <a:spcPct val="50000"/>
              </a:spcBef>
              <a:buFontTx/>
              <a:buChar char="•"/>
            </a:pPr>
            <a:r>
              <a:rPr lang="en-US" sz="2000" b="1"/>
              <a:t>EPPs must include courses designed to move students toward proficiency on the grade 10 standards, but also on the grade 11 and 12 standards. </a:t>
            </a:r>
          </a:p>
          <a:p>
            <a:pPr lvl="1" fontAlgn="t">
              <a:lnSpc>
                <a:spcPct val="160000"/>
              </a:lnSpc>
              <a:spcBef>
                <a:spcPct val="50000"/>
              </a:spcBef>
              <a:buFontTx/>
              <a:buChar char="•"/>
            </a:pPr>
            <a:r>
              <a:rPr lang="en-US" sz="2000" b="1"/>
              <a:t>Some students who score below 220 or its equivalent on MCAS may need additional support; however, the EPP for nearly all  students should not prescribe remedial courses.</a:t>
            </a:r>
            <a:r>
              <a:rPr lang="en-US" sz="2000"/>
              <a:t> </a:t>
            </a:r>
          </a:p>
        </p:txBody>
      </p:sp>
      <p:sp>
        <p:nvSpPr>
          <p:cNvPr id="14341" name="Rectangle 5"/>
          <p:cNvSpPr>
            <a:spLocks noChangeArrowheads="1"/>
          </p:cNvSpPr>
          <p:nvPr/>
        </p:nvSpPr>
        <p:spPr bwMode="auto">
          <a:xfrm>
            <a:off x="1600200" y="533400"/>
            <a:ext cx="6019800" cy="533400"/>
          </a:xfrm>
          <a:prstGeom prst="rect">
            <a:avLst/>
          </a:prstGeom>
          <a:noFill/>
          <a:ln w="9525">
            <a:noFill/>
            <a:miter lim="800000"/>
            <a:headEnd/>
            <a:tailEnd/>
          </a:ln>
        </p:spPr>
        <p:txBody>
          <a:bodyPr lIns="92075" tIns="46038" rIns="92075" bIns="46038" anchor="ctr"/>
          <a:lstStyle/>
          <a:p>
            <a:r>
              <a:rPr lang="en-US" sz="2800" b="1">
                <a:solidFill>
                  <a:schemeClr val="tx2"/>
                </a:solidFill>
              </a:rPr>
              <a:t>Coursework</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3074"/>
          <p:cNvSpPr txBox="1">
            <a:spLocks noChangeArrowheads="1"/>
          </p:cNvSpPr>
          <p:nvPr/>
        </p:nvSpPr>
        <p:spPr bwMode="auto">
          <a:xfrm>
            <a:off x="838200" y="228600"/>
            <a:ext cx="7620000" cy="457200"/>
          </a:xfrm>
          <a:prstGeom prst="rect">
            <a:avLst/>
          </a:prstGeom>
          <a:noFill/>
          <a:ln w="9525">
            <a:noFill/>
            <a:miter lim="800000"/>
            <a:headEnd/>
            <a:tailEnd/>
          </a:ln>
        </p:spPr>
        <p:txBody>
          <a:bodyPr>
            <a:spAutoFit/>
          </a:bodyPr>
          <a:lstStyle/>
          <a:p>
            <a:pPr>
              <a:spcBef>
                <a:spcPct val="50000"/>
              </a:spcBef>
            </a:pPr>
            <a:endParaRPr lang="en-US" sz="2400" b="1">
              <a:latin typeface="Times New Roman" pitchFamily="18" charset="0"/>
            </a:endParaRPr>
          </a:p>
        </p:txBody>
      </p:sp>
      <p:sp>
        <p:nvSpPr>
          <p:cNvPr id="15363" name="Rectangle 3075"/>
          <p:cNvSpPr>
            <a:spLocks noChangeArrowheads="1"/>
          </p:cNvSpPr>
          <p:nvPr/>
        </p:nvSpPr>
        <p:spPr bwMode="auto">
          <a:xfrm>
            <a:off x="304800" y="990600"/>
            <a:ext cx="8458200" cy="3871913"/>
          </a:xfrm>
          <a:prstGeom prst="rect">
            <a:avLst/>
          </a:prstGeom>
          <a:noFill/>
          <a:ln w="9525">
            <a:noFill/>
            <a:miter lim="800000"/>
            <a:headEnd/>
            <a:tailEnd/>
          </a:ln>
        </p:spPr>
        <p:txBody>
          <a:bodyPr>
            <a:spAutoFit/>
          </a:bodyPr>
          <a:lstStyle/>
          <a:p>
            <a:pPr eaLnBrk="0" hangingPunct="0"/>
            <a:r>
              <a:rPr kumimoji="1" lang="en-US" sz="2800">
                <a:cs typeface="Times New Roman" pitchFamily="18" charset="0"/>
              </a:rPr>
              <a:t>What is the definition of “successfully complete” a course in the relevant content area(s)?</a:t>
            </a:r>
          </a:p>
          <a:p>
            <a:pPr algn="l" eaLnBrk="0" hangingPunct="0"/>
            <a:r>
              <a:rPr kumimoji="1" lang="en-US" sz="2000">
                <a:cs typeface="Times New Roman" pitchFamily="18" charset="0"/>
              </a:rPr>
              <a:t> </a:t>
            </a:r>
          </a:p>
          <a:p>
            <a:pPr algn="l" eaLnBrk="0" hangingPunct="0"/>
            <a:endParaRPr kumimoji="1" lang="en-US" sz="2000">
              <a:cs typeface="Times New Roman" pitchFamily="18" charset="0"/>
            </a:endParaRPr>
          </a:p>
          <a:p>
            <a:pPr algn="l" eaLnBrk="0" hangingPunct="0"/>
            <a:r>
              <a:rPr kumimoji="1" lang="en-US" sz="2000">
                <a:cs typeface="Times New Roman" pitchFamily="18" charset="0"/>
              </a:rPr>
              <a:t> “Successful completion” of a course means, at minimum, that the student has earned academic credit in that content area for the course under the school district’s standards for awarding academic credit. </a:t>
            </a:r>
          </a:p>
          <a:p>
            <a:pPr algn="l" eaLnBrk="0" hangingPunct="0"/>
            <a:endParaRPr kumimoji="1" lang="en-US" sz="2000">
              <a:cs typeface="Times New Roman" pitchFamily="18" charset="0"/>
            </a:endParaRPr>
          </a:p>
          <a:p>
            <a:pPr algn="l" eaLnBrk="0" hangingPunct="0"/>
            <a:r>
              <a:rPr kumimoji="1" lang="en-US" sz="2000">
                <a:cs typeface="Times New Roman" pitchFamily="18" charset="0"/>
              </a:rPr>
              <a:t>The school district may establish additional criteria for successful completion of a course required by a student’s EPP.</a:t>
            </a:r>
          </a:p>
          <a:p>
            <a:pPr algn="l" eaLnBrk="0" hangingPunct="0"/>
            <a:r>
              <a:rPr kumimoji="1" lang="en-US" sz="2000">
                <a:latin typeface="Times New Roman" pitchFamily="18" charset="0"/>
                <a:cs typeface="Times New Roman" pitchFamily="18" charset="0"/>
              </a:rPr>
              <a:t> </a:t>
            </a:r>
          </a:p>
          <a:p>
            <a:pPr algn="l" eaLnBrk="0" hangingPunct="0"/>
            <a:endParaRPr kumimoji="1" lang="en-US" sz="1200">
              <a:latin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Picture of standardized test"/>
          <p:cNvPicPr>
            <a:picLocks noChangeAspect="1" noChangeArrowheads="1"/>
          </p:cNvPicPr>
          <p:nvPr/>
        </p:nvPicPr>
        <p:blipFill>
          <a:blip r:embed="rId3" cstate="print"/>
          <a:srcRect/>
          <a:stretch>
            <a:fillRect/>
          </a:stretch>
        </p:blipFill>
        <p:spPr bwMode="auto">
          <a:xfrm>
            <a:off x="609600" y="533400"/>
            <a:ext cx="1035050" cy="1449388"/>
          </a:xfrm>
          <a:prstGeom prst="rect">
            <a:avLst/>
          </a:prstGeom>
          <a:noFill/>
          <a:ln w="9525">
            <a:noFill/>
            <a:miter lim="800000"/>
            <a:headEnd/>
            <a:tailEnd/>
          </a:ln>
        </p:spPr>
      </p:pic>
      <p:sp>
        <p:nvSpPr>
          <p:cNvPr id="16387" name="Text Box 4"/>
          <p:cNvSpPr txBox="1">
            <a:spLocks noChangeArrowheads="1"/>
          </p:cNvSpPr>
          <p:nvPr/>
        </p:nvSpPr>
        <p:spPr bwMode="auto">
          <a:xfrm>
            <a:off x="381000" y="2514600"/>
            <a:ext cx="8382000" cy="2016125"/>
          </a:xfrm>
          <a:prstGeom prst="rect">
            <a:avLst/>
          </a:prstGeom>
          <a:noFill/>
          <a:ln w="9525">
            <a:noFill/>
            <a:miter lim="800000"/>
            <a:headEnd/>
            <a:tailEnd/>
          </a:ln>
        </p:spPr>
        <p:txBody>
          <a:bodyPr>
            <a:spAutoFit/>
          </a:bodyPr>
          <a:lstStyle/>
          <a:p>
            <a:pPr>
              <a:lnSpc>
                <a:spcPct val="150000"/>
              </a:lnSpc>
              <a:spcBef>
                <a:spcPct val="50000"/>
              </a:spcBef>
            </a:pPr>
            <a:r>
              <a:rPr lang="en-US" sz="2800" b="1"/>
              <a:t>The plan must identify the assessments to be used annually (at least) to determine whether a student has met or is moving toward proficiency.</a:t>
            </a:r>
          </a:p>
        </p:txBody>
      </p:sp>
      <p:sp>
        <p:nvSpPr>
          <p:cNvPr id="16388" name="Rectangle 5"/>
          <p:cNvSpPr>
            <a:spLocks noChangeArrowheads="1"/>
          </p:cNvSpPr>
          <p:nvPr/>
        </p:nvSpPr>
        <p:spPr bwMode="auto">
          <a:xfrm>
            <a:off x="1905000" y="1295400"/>
            <a:ext cx="6972300" cy="533400"/>
          </a:xfrm>
          <a:prstGeom prst="rect">
            <a:avLst/>
          </a:prstGeom>
          <a:noFill/>
          <a:ln w="9525">
            <a:noFill/>
            <a:miter lim="800000"/>
            <a:headEnd/>
            <a:tailEnd/>
          </a:ln>
        </p:spPr>
        <p:txBody>
          <a:bodyPr lIns="92075" tIns="46038" rIns="92075" bIns="46038" anchor="ctr"/>
          <a:lstStyle/>
          <a:p>
            <a:r>
              <a:rPr lang="en-US" sz="2800" b="1">
                <a:solidFill>
                  <a:schemeClr val="tx2"/>
                </a:solidFill>
              </a:rPr>
              <a:t>FINALLY, ASSESSMENTS</a:t>
            </a:r>
            <a:br>
              <a:rPr lang="en-US" sz="2800" b="1">
                <a:solidFill>
                  <a:schemeClr val="tx2"/>
                </a:solidFill>
              </a:rPr>
            </a:br>
            <a:endParaRPr lang="en-US" sz="2800" b="1">
              <a:solidFill>
                <a:schemeClr val="tx2"/>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52400" y="457200"/>
            <a:ext cx="8839200" cy="5402263"/>
          </a:xfrm>
          <a:prstGeom prst="rect">
            <a:avLst/>
          </a:prstGeom>
          <a:noFill/>
          <a:ln w="9525">
            <a:noFill/>
            <a:miter lim="800000"/>
            <a:headEnd/>
            <a:tailEnd/>
          </a:ln>
        </p:spPr>
        <p:txBody>
          <a:bodyPr>
            <a:spAutoFit/>
          </a:bodyPr>
          <a:lstStyle/>
          <a:p>
            <a:pPr marL="52388" algn="l">
              <a:buClr>
                <a:schemeClr val="bg2"/>
              </a:buClr>
              <a:buFont typeface="Wingdings" pitchFamily="2" charset="2"/>
              <a:buNone/>
            </a:pPr>
            <a:r>
              <a:rPr lang="en-US" sz="2400" b="1"/>
              <a:t>For School Year 2012-13 schools </a:t>
            </a:r>
            <a:r>
              <a:rPr lang="en-US" sz="2400" b="1" u="sng"/>
              <a:t>may use</a:t>
            </a:r>
            <a:r>
              <a:rPr lang="en-US" sz="2400" b="1"/>
              <a:t> the following:</a:t>
            </a:r>
          </a:p>
          <a:p>
            <a:pPr marL="52388" algn="l">
              <a:buClr>
                <a:schemeClr val="bg2"/>
              </a:buClr>
              <a:buFont typeface="Wingdings" pitchFamily="2" charset="2"/>
              <a:buNone/>
            </a:pPr>
            <a:endParaRPr lang="en-US" sz="2400" b="1"/>
          </a:p>
          <a:p>
            <a:pPr marL="865188" lvl="1" indent="-287338" algn="l">
              <a:spcBef>
                <a:spcPct val="50000"/>
              </a:spcBef>
              <a:buClr>
                <a:schemeClr val="bg2"/>
              </a:buClr>
              <a:buFont typeface="Wingdings" pitchFamily="2" charset="2"/>
              <a:buChar char="v"/>
            </a:pPr>
            <a:r>
              <a:rPr lang="en-US" sz="2200"/>
              <a:t>Locally developed end-of-course English language arts and Mathematics assessments </a:t>
            </a:r>
          </a:p>
          <a:p>
            <a:pPr marL="865188" lvl="1" indent="-287338" algn="l">
              <a:spcBef>
                <a:spcPct val="50000"/>
              </a:spcBef>
              <a:buClr>
                <a:schemeClr val="bg2"/>
              </a:buClr>
              <a:buFont typeface="Wingdings" pitchFamily="2" charset="2"/>
              <a:buChar char="v"/>
            </a:pPr>
            <a:r>
              <a:rPr lang="en-US" sz="2200"/>
              <a:t>Mathematics MCAS/EPP tests designed by the state specifically for the EPP</a:t>
            </a:r>
          </a:p>
          <a:p>
            <a:pPr marL="865188" lvl="1" indent="-287338" algn="l">
              <a:spcBef>
                <a:spcPct val="50000"/>
              </a:spcBef>
              <a:buClr>
                <a:schemeClr val="bg2"/>
              </a:buClr>
              <a:buFont typeface="Wingdings" pitchFamily="2" charset="2"/>
              <a:buChar char="v"/>
            </a:pPr>
            <a:r>
              <a:rPr lang="en-US" sz="2200"/>
              <a:t>The March ELA MCAS retest</a:t>
            </a:r>
          </a:p>
          <a:p>
            <a:pPr marL="865188" lvl="1" indent="-287338" algn="l">
              <a:spcBef>
                <a:spcPct val="50000"/>
              </a:spcBef>
              <a:buClr>
                <a:schemeClr val="bg2"/>
              </a:buClr>
              <a:buFont typeface="Wingdings" pitchFamily="2" charset="2"/>
              <a:buChar char="v"/>
            </a:pPr>
            <a:r>
              <a:rPr lang="en-US" sz="2200"/>
              <a:t>Accuplacer tests currently used by Massachusetts public colleges and universities for course placement</a:t>
            </a:r>
          </a:p>
          <a:p>
            <a:pPr marL="865188" lvl="1" indent="-287338" algn="l">
              <a:spcBef>
                <a:spcPct val="50000"/>
              </a:spcBef>
              <a:buClr>
                <a:schemeClr val="bg2"/>
              </a:buClr>
              <a:buFont typeface="Wingdings" pitchFamily="2" charset="2"/>
              <a:buChar char="v"/>
            </a:pPr>
            <a:r>
              <a:rPr lang="en-US" sz="2200" i="1"/>
              <a:t>NOTE: The November ELA and Mathematics and the March Mathematics retests may be also used, but ONLY for students who have NOT ALREADY SCORED AT LEAST 220 (Needs Improvement) in the relevant subject.</a:t>
            </a:r>
            <a:r>
              <a:rPr lang="en-US">
                <a:latin typeface="Times New Roman" pitchFamily="18" charset="0"/>
              </a:rPr>
              <a: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52400" y="381000"/>
            <a:ext cx="8991600" cy="923925"/>
          </a:xfrm>
          <a:prstGeom prst="rect">
            <a:avLst/>
          </a:prstGeom>
          <a:noFill/>
          <a:ln w="9525">
            <a:noFill/>
            <a:miter lim="800000"/>
            <a:headEnd/>
            <a:tailEnd/>
          </a:ln>
        </p:spPr>
        <p:txBody>
          <a:bodyPr>
            <a:spAutoFit/>
          </a:bodyPr>
          <a:lstStyle/>
          <a:p>
            <a:pPr marL="52388" algn="l">
              <a:buClr>
                <a:schemeClr val="bg2"/>
              </a:buClr>
              <a:buFont typeface="Wingdings" pitchFamily="2" charset="2"/>
              <a:buNone/>
            </a:pPr>
            <a:r>
              <a:rPr lang="en-US" sz="2300" b="1"/>
              <a:t>Locally developed English language arts and mathematics tests</a:t>
            </a:r>
          </a:p>
          <a:p>
            <a:pPr marL="52388" algn="l">
              <a:lnSpc>
                <a:spcPct val="125000"/>
              </a:lnSpc>
              <a:spcBef>
                <a:spcPct val="50000"/>
              </a:spcBef>
            </a:pPr>
            <a:r>
              <a:rPr lang="en-US" b="1">
                <a:latin typeface="Times New Roman" pitchFamily="18" charset="0"/>
              </a:rPr>
              <a:t>       </a:t>
            </a:r>
            <a:endParaRPr lang="en-US" sz="2400" b="1">
              <a:latin typeface="Times New Roman" pitchFamily="18" charset="0"/>
            </a:endParaRPr>
          </a:p>
        </p:txBody>
      </p:sp>
      <p:sp>
        <p:nvSpPr>
          <p:cNvPr id="18435" name="Text Box 4"/>
          <p:cNvSpPr txBox="1">
            <a:spLocks noChangeArrowheads="1"/>
          </p:cNvSpPr>
          <p:nvPr/>
        </p:nvSpPr>
        <p:spPr bwMode="auto">
          <a:xfrm>
            <a:off x="990600" y="1524000"/>
            <a:ext cx="7772400" cy="3743325"/>
          </a:xfrm>
          <a:prstGeom prst="rect">
            <a:avLst/>
          </a:prstGeom>
          <a:noFill/>
          <a:ln w="9525">
            <a:noFill/>
            <a:miter lim="800000"/>
            <a:headEnd/>
            <a:tailEnd/>
          </a:ln>
        </p:spPr>
        <p:txBody>
          <a:bodyPr>
            <a:spAutoFit/>
          </a:bodyPr>
          <a:lstStyle/>
          <a:p>
            <a:pPr algn="l"/>
            <a:r>
              <a:rPr lang="en-US" sz="2400">
                <a:cs typeface="Times New Roman" pitchFamily="18" charset="0"/>
              </a:rPr>
              <a:t>End of course assessments can take many forms, and may vary depending on the school or district. </a:t>
            </a:r>
          </a:p>
          <a:p>
            <a:pPr algn="l"/>
            <a:endParaRPr lang="en-US" sz="2400">
              <a:cs typeface="Times New Roman" pitchFamily="18" charset="0"/>
            </a:endParaRPr>
          </a:p>
          <a:p>
            <a:pPr algn="l"/>
            <a:r>
              <a:rPr lang="en-US" sz="2400">
                <a:cs typeface="Times New Roman" pitchFamily="18" charset="0"/>
              </a:rPr>
              <a:t>The assessments may be traditional comprehensive final exams, a combination of the scores of midterms, finals or quarterly exams that cover the entire year, or a more innovative portfolio or project based assessment.  The end of course assessment must cover the entire year of work and be based on high school standards in the assessed subject area.</a:t>
            </a:r>
            <a:endParaRPr lang="en-US" sz="24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219200" y="152400"/>
            <a:ext cx="7010400" cy="822325"/>
          </a:xfrm>
          <a:prstGeom prst="rect">
            <a:avLst/>
          </a:prstGeom>
          <a:noFill/>
          <a:ln w="9525">
            <a:noFill/>
            <a:miter lim="800000"/>
            <a:headEnd/>
            <a:tailEnd/>
          </a:ln>
        </p:spPr>
        <p:txBody>
          <a:bodyPr>
            <a:spAutoFit/>
          </a:bodyPr>
          <a:lstStyle/>
          <a:p>
            <a:pPr marL="52388">
              <a:buClr>
                <a:schemeClr val="bg2"/>
              </a:buClr>
              <a:buFont typeface="Wingdings" pitchFamily="2" charset="2"/>
              <a:buNone/>
            </a:pPr>
            <a:r>
              <a:rPr lang="en-US" sz="2400" b="1">
                <a:latin typeface="Times New Roman" pitchFamily="18" charset="0"/>
              </a:rPr>
              <a:t>Mathematics MCAS test forms designed specifically for the EPP</a:t>
            </a:r>
          </a:p>
        </p:txBody>
      </p:sp>
      <p:sp>
        <p:nvSpPr>
          <p:cNvPr id="19459" name="Text Box 3"/>
          <p:cNvSpPr txBox="1">
            <a:spLocks noChangeArrowheads="1"/>
          </p:cNvSpPr>
          <p:nvPr/>
        </p:nvSpPr>
        <p:spPr bwMode="auto">
          <a:xfrm>
            <a:off x="457200" y="1828800"/>
            <a:ext cx="8534400" cy="4324350"/>
          </a:xfrm>
          <a:prstGeom prst="rect">
            <a:avLst/>
          </a:prstGeom>
          <a:noFill/>
          <a:ln w="9525">
            <a:noFill/>
            <a:miter lim="800000"/>
            <a:headEnd/>
            <a:tailEnd/>
          </a:ln>
        </p:spPr>
        <p:txBody>
          <a:bodyPr>
            <a:spAutoFit/>
          </a:bodyPr>
          <a:lstStyle/>
          <a:p>
            <a:pPr marL="457200" indent="-457200" algn="l"/>
            <a:endParaRPr lang="en-US" sz="1700">
              <a:cs typeface="Times New Roman" pitchFamily="18" charset="0"/>
            </a:endParaRPr>
          </a:p>
          <a:p>
            <a:pPr marL="457200" indent="-457200" algn="l">
              <a:buFontTx/>
              <a:buAutoNum type="arabicPeriod"/>
            </a:pPr>
            <a:r>
              <a:rPr lang="en-US" sz="1600" b="1">
                <a:cs typeface="Arial" charset="0"/>
              </a:rPr>
              <a:t>When are the 2012-13MCAS/EPP Tests available? </a:t>
            </a:r>
            <a:r>
              <a:rPr lang="en-US" sz="1600"/>
              <a:t>Forms for the MCAS/EPP Math Test will be posted in the Department’s Security Portal in mid-April 2013.</a:t>
            </a:r>
            <a:r>
              <a:rPr lang="en-US" sz="1600">
                <a:cs typeface="Arial" charset="0"/>
              </a:rPr>
              <a:t> Superintendents/Principals need to have their district’s Directory Administrator assign them access to their high school’s MCAS EPP DropBox and then </a:t>
            </a:r>
            <a:r>
              <a:rPr lang="en-US" sz="1600"/>
              <a:t>use their Department-assigned password to get to the secure EPP forms</a:t>
            </a:r>
            <a:r>
              <a:rPr lang="en-US" sz="1600">
                <a:cs typeface="Arial" charset="0"/>
              </a:rPr>
              <a:t>.</a:t>
            </a:r>
            <a:endParaRPr lang="en-US" sz="1600"/>
          </a:p>
          <a:p>
            <a:pPr marL="457200" indent="-457200" algn="l"/>
            <a:endParaRPr lang="en-US" sz="1600"/>
          </a:p>
          <a:p>
            <a:pPr marL="457200" indent="-457200" algn="l">
              <a:buFontTx/>
              <a:buAutoNum type="arabicPeriod" startAt="2"/>
            </a:pPr>
            <a:r>
              <a:rPr lang="en-US" sz="1600" b="1"/>
              <a:t>What are the requirements for test administration</a:t>
            </a:r>
            <a:r>
              <a:rPr lang="en-US" sz="1600" b="1">
                <a:cs typeface="Arial" charset="0"/>
              </a:rPr>
              <a:t>?</a:t>
            </a:r>
            <a:r>
              <a:rPr lang="en-US" sz="1600">
                <a:cs typeface="Arial" charset="0"/>
              </a:rPr>
              <a:t>  In 2012-13, there will be one time period open for test administration for students (</a:t>
            </a:r>
            <a:r>
              <a:rPr lang="en-US" sz="1600"/>
              <a:t>April 22-May 3, 2013</a:t>
            </a:r>
            <a:r>
              <a:rPr lang="en-US" sz="1600">
                <a:cs typeface="Arial" charset="0"/>
              </a:rPr>
              <a:t>). The test administration manuals (posted on the EPP website and in the Portal) provides details on test security, administration, and ethics requirements. Test forms may NOT be used for practice or review.</a:t>
            </a:r>
            <a:r>
              <a:rPr lang="en-US" sz="1600"/>
              <a:t> </a:t>
            </a:r>
          </a:p>
          <a:p>
            <a:pPr marL="457200" indent="-457200" algn="l"/>
            <a:endParaRPr lang="en-US" sz="1600"/>
          </a:p>
          <a:p>
            <a:pPr marL="457200" indent="-457200" algn="l">
              <a:buFontTx/>
              <a:buAutoNum type="arabicPeriod" startAt="3"/>
            </a:pPr>
            <a:r>
              <a:rPr lang="en-US" sz="1600" b="1">
                <a:cs typeface="Arial" charset="0"/>
              </a:rPr>
              <a:t>What is the content and structure of the MCAS/EPP Tests? </a:t>
            </a:r>
            <a:r>
              <a:rPr lang="en-US" sz="1600">
                <a:cs typeface="Arial" charset="0"/>
              </a:rPr>
              <a:t> The mathematics test forms are aligned to Curriculum Framework content standards and mirror the MCAS test blueprints except for the distribution of items types: the mathematics test includes only multiple choice questions (no short answer or constructed response).</a:t>
            </a:r>
            <a:endParaRPr lang="en-US" sz="1600"/>
          </a:p>
        </p:txBody>
      </p:sp>
      <p:sp>
        <p:nvSpPr>
          <p:cNvPr id="19460" name="Text Box 5"/>
          <p:cNvSpPr txBox="1">
            <a:spLocks noChangeArrowheads="1"/>
          </p:cNvSpPr>
          <p:nvPr/>
        </p:nvSpPr>
        <p:spPr bwMode="auto">
          <a:xfrm>
            <a:off x="381000" y="1143000"/>
            <a:ext cx="8458200" cy="1006475"/>
          </a:xfrm>
          <a:prstGeom prst="rect">
            <a:avLst/>
          </a:prstGeom>
          <a:noFill/>
          <a:ln w="9525">
            <a:noFill/>
            <a:miter lim="800000"/>
            <a:headEnd/>
            <a:tailEnd/>
          </a:ln>
        </p:spPr>
        <p:txBody>
          <a:bodyPr>
            <a:spAutoFit/>
          </a:bodyPr>
          <a:lstStyle/>
          <a:p>
            <a:pPr algn="l"/>
            <a:r>
              <a:rPr lang="en-US">
                <a:cs typeface="Times New Roman" pitchFamily="18" charset="0"/>
              </a:rPr>
              <a:t>Grade 10  Mathematics MCAS/EPP Test forms – for which scoring is done at the local level</a:t>
            </a:r>
          </a:p>
          <a:p>
            <a:pPr algn="l"/>
            <a:endParaRPr lang="en-US" sz="2400">
              <a:latin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066800" y="152400"/>
            <a:ext cx="7010400" cy="641350"/>
          </a:xfrm>
          <a:prstGeom prst="rect">
            <a:avLst/>
          </a:prstGeom>
          <a:noFill/>
          <a:ln w="9525">
            <a:noFill/>
            <a:miter lim="800000"/>
            <a:headEnd/>
            <a:tailEnd/>
          </a:ln>
        </p:spPr>
        <p:txBody>
          <a:bodyPr>
            <a:spAutoFit/>
          </a:bodyPr>
          <a:lstStyle/>
          <a:p>
            <a:pPr marL="52388">
              <a:buClr>
                <a:schemeClr val="bg2"/>
              </a:buClr>
              <a:buFont typeface="Wingdings" pitchFamily="2" charset="2"/>
              <a:buNone/>
            </a:pPr>
            <a:r>
              <a:rPr lang="en-US" sz="3600" b="1"/>
              <a:t>Accuplacer tests</a:t>
            </a:r>
            <a:r>
              <a:rPr lang="en-US" b="1">
                <a:latin typeface="Times New Roman" pitchFamily="18" charset="0"/>
              </a:rPr>
              <a:t>      </a:t>
            </a:r>
            <a:endParaRPr lang="en-US" sz="2400" b="1">
              <a:latin typeface="Times New Roman" pitchFamily="18" charset="0"/>
            </a:endParaRPr>
          </a:p>
        </p:txBody>
      </p:sp>
      <p:sp>
        <p:nvSpPr>
          <p:cNvPr id="20483" name="Rectangle 3"/>
          <p:cNvSpPr>
            <a:spLocks noChangeArrowheads="1"/>
          </p:cNvSpPr>
          <p:nvPr/>
        </p:nvSpPr>
        <p:spPr bwMode="auto">
          <a:xfrm>
            <a:off x="533400" y="1295400"/>
            <a:ext cx="8077200" cy="4170363"/>
          </a:xfrm>
          <a:prstGeom prst="rect">
            <a:avLst/>
          </a:prstGeom>
          <a:noFill/>
          <a:ln w="9525">
            <a:noFill/>
            <a:miter lim="800000"/>
            <a:headEnd/>
            <a:tailEnd/>
          </a:ln>
        </p:spPr>
        <p:txBody>
          <a:bodyPr>
            <a:spAutoFit/>
          </a:bodyPr>
          <a:lstStyle/>
          <a:p>
            <a:pPr algn="l" eaLnBrk="0" hangingPunct="0"/>
            <a:r>
              <a:rPr kumimoji="1" lang="en-US" sz="2400">
                <a:cs typeface="Times New Roman" pitchFamily="18" charset="0"/>
              </a:rPr>
              <a:t>All public state and community colleges and the University of Massachusetts currently use Accuplacer as part of their placement process.  </a:t>
            </a:r>
          </a:p>
          <a:p>
            <a:pPr algn="l" eaLnBrk="0" hangingPunct="0"/>
            <a:endParaRPr kumimoji="1" lang="en-US" sz="2400">
              <a:cs typeface="Times New Roman" pitchFamily="18" charset="0"/>
            </a:endParaRPr>
          </a:p>
          <a:p>
            <a:pPr algn="l" eaLnBrk="0" hangingPunct="0"/>
            <a:r>
              <a:rPr kumimoji="1" lang="en-US" sz="2400">
                <a:cs typeface="Times New Roman" pitchFamily="18" charset="0"/>
              </a:rPr>
              <a:t>Testing should be done in partnership with a community or state college.</a:t>
            </a:r>
            <a:br>
              <a:rPr kumimoji="1" lang="en-US" sz="2400">
                <a:cs typeface="Times New Roman" pitchFamily="18" charset="0"/>
              </a:rPr>
            </a:br>
            <a:endParaRPr kumimoji="1" lang="en-US" sz="2400">
              <a:cs typeface="Times New Roman" pitchFamily="18" charset="0"/>
            </a:endParaRPr>
          </a:p>
          <a:p>
            <a:pPr algn="l" eaLnBrk="0" hangingPunct="0"/>
            <a:r>
              <a:rPr kumimoji="1" lang="en-US" sz="2400">
                <a:cs typeface="Times New Roman" pitchFamily="18" charset="0"/>
              </a:rPr>
              <a:t>If selected as an option, Accuplacer testing can be used as an early college assessment for high school students. The assessment results can be used for access and readiness for college.</a:t>
            </a:r>
            <a:r>
              <a:rPr kumimoji="1" lang="en-US" sz="2800">
                <a:latin typeface="Times New Roman" pitchFamily="18" charset="0"/>
                <a:cs typeface="Times New Roman" pitchFamily="18" charset="0"/>
              </a:rPr>
              <a:t>  </a:t>
            </a:r>
            <a:endParaRPr kumimoji="1" lang="en-US" sz="2800">
              <a:latin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1143000"/>
          </a:xfrm>
        </p:spPr>
        <p:txBody>
          <a:bodyPr/>
          <a:lstStyle/>
          <a:p>
            <a:pPr eaLnBrk="1" hangingPunct="1"/>
            <a:r>
              <a:rPr lang="en-US" smtClean="0"/>
              <a:t>The MCAS Retest</a:t>
            </a:r>
          </a:p>
        </p:txBody>
      </p:sp>
      <p:sp>
        <p:nvSpPr>
          <p:cNvPr id="21507" name="Rectangle 3"/>
          <p:cNvSpPr>
            <a:spLocks noGrp="1" noChangeArrowheads="1"/>
          </p:cNvSpPr>
          <p:nvPr>
            <p:ph type="body" idx="1"/>
          </p:nvPr>
        </p:nvSpPr>
        <p:spPr>
          <a:xfrm>
            <a:off x="457200" y="1143000"/>
            <a:ext cx="8229600" cy="4754563"/>
          </a:xfrm>
        </p:spPr>
        <p:txBody>
          <a:bodyPr/>
          <a:lstStyle/>
          <a:p>
            <a:pPr eaLnBrk="1" hangingPunct="1">
              <a:lnSpc>
                <a:spcPct val="90000"/>
              </a:lnSpc>
            </a:pPr>
            <a:r>
              <a:rPr lang="en-US" sz="2000" smtClean="0"/>
              <a:t>The Department has recently determined that MCAS retests </a:t>
            </a:r>
            <a:r>
              <a:rPr lang="en-US" sz="2000" i="1" smtClean="0"/>
              <a:t>can</a:t>
            </a:r>
            <a:r>
              <a:rPr lang="en-US" sz="2000" smtClean="0"/>
              <a:t> accurately measure performance up to the low end of the </a:t>
            </a:r>
            <a:r>
              <a:rPr lang="en-US" sz="2000" i="1" smtClean="0"/>
              <a:t>Proficient</a:t>
            </a:r>
            <a:r>
              <a:rPr lang="en-US" sz="2000" smtClean="0"/>
              <a:t> level (240), and will therefore report student performance at the </a:t>
            </a:r>
            <a:r>
              <a:rPr lang="en-US" sz="2000" i="1" smtClean="0"/>
              <a:t>Needs Improvement/Proficient</a:t>
            </a:r>
            <a:r>
              <a:rPr lang="en-US" sz="2000" smtClean="0"/>
              <a:t> threshold for students who take MCAS retests. This means that students eligible to take the retest who reach the </a:t>
            </a:r>
            <a:r>
              <a:rPr lang="en-US" sz="2000" i="1" smtClean="0"/>
              <a:t>Proficient</a:t>
            </a:r>
            <a:r>
              <a:rPr lang="en-US" sz="2000" smtClean="0"/>
              <a:t> level can earn their CD and avoid the need for further participation in an EPP. </a:t>
            </a:r>
          </a:p>
          <a:p>
            <a:pPr eaLnBrk="1" hangingPunct="1">
              <a:lnSpc>
                <a:spcPct val="90000"/>
              </a:lnSpc>
            </a:pPr>
            <a:r>
              <a:rPr lang="en-US" sz="2000" smtClean="0"/>
              <a:t>The Department provides to each district a list of students who participated in the retests and who earned a scaled score of 240 in Mathematics and/or in ELA. </a:t>
            </a:r>
          </a:p>
          <a:p>
            <a:pPr eaLnBrk="1" hangingPunct="1">
              <a:lnSpc>
                <a:spcPct val="90000"/>
              </a:lnSpc>
            </a:pPr>
            <a:r>
              <a:rPr lang="en-US" sz="2000" smtClean="0"/>
              <a:t>All students on EPPs for ELA may participate in the spring ELA MCAS retest.</a:t>
            </a:r>
          </a:p>
          <a:p>
            <a:pPr eaLnBrk="1" hangingPunct="1">
              <a:lnSpc>
                <a:spcPct val="90000"/>
              </a:lnSpc>
            </a:pPr>
            <a:r>
              <a:rPr lang="en-US" sz="2000" smtClean="0"/>
              <a:t>The MCAS fall and spring retest can only be taken by students who have not yet scored at least 220 on that subject (students who have scored at the </a:t>
            </a:r>
            <a:r>
              <a:rPr lang="en-US" sz="2000" i="1" smtClean="0"/>
              <a:t>Failing </a:t>
            </a:r>
            <a:r>
              <a:rPr lang="en-US" sz="2000" smtClean="0"/>
              <a:t>level on previous MCAS administrations and who are new to Massachusetts, etc.).</a:t>
            </a:r>
          </a:p>
          <a:p>
            <a:pPr eaLnBrk="1" hangingPunct="1">
              <a:lnSpc>
                <a:spcPct val="90000"/>
              </a:lnSpc>
            </a:pPr>
            <a:endParaRPr lang="en-US" sz="1200" smtClean="0"/>
          </a:p>
        </p:txBody>
      </p:sp>
    </p:spTree>
  </p:cSld>
  <p:clrMapOvr>
    <a:masterClrMapping/>
  </p:clrMapOvr>
</p:sld>
</file>

<file path=ppt/theme/theme1.xml><?xml version="1.0" encoding="utf-8"?>
<a:theme xmlns:a="http://schemas.openxmlformats.org/drawingml/2006/main" name="ESE PowerPoint">
  <a:themeElements>
    <a:clrScheme name="ESE 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E PowerPoint">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ESE 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E 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E 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E 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E 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E 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E 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E 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E 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E 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E 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E 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ESE PowerPoint</Template>
  <TotalTime>0</TotalTime>
  <Words>1393</Words>
  <Application>Microsoft Office PowerPoint</Application>
  <PresentationFormat>On-screen Show (4:3)</PresentationFormat>
  <Paragraphs>125</Paragraphs>
  <Slides>20</Slides>
  <Notes>16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ESE PowerPoint</vt:lpstr>
      <vt:lpstr>EDUCATIONAL PROFICIENCY PLAN  </vt:lpstr>
      <vt:lpstr>PowerPoint Presentation</vt:lpstr>
      <vt:lpstr>What is the EPP? </vt:lpstr>
      <vt:lpstr>WHY RAISE THE BAR TO PROFICIENCY?</vt:lpstr>
      <vt:lpstr>PowerPoint Presentation</vt:lpstr>
      <vt:lpstr>the Regulations </vt:lpstr>
      <vt:lpstr>30.03: Standards for Competency Determination  </vt:lpstr>
      <vt:lpstr>30.03: Standards for Competency Determination  </vt:lpstr>
      <vt:lpstr>PLEASE  NOTE </vt:lpstr>
      <vt:lpstr>                          REMINDER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MCAS Retest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Profiency Plans PowerPoint - updated 9-27-10</dc:title>
  <dc:creator/>
  <cp:lastModifiedBy/>
  <cp:revision>67</cp:revision>
  <cp:lastPrinted>1601-01-01T00:00:00Z</cp:lastPrinted>
  <dcterms:created xsi:type="dcterms:W3CDTF">2008-05-28T15:39:25Z</dcterms:created>
  <dcterms:modified xsi:type="dcterms:W3CDTF">2013-09-17T14:23:51Z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Dec 17 2012</vt:lpwstr>
  </property>
</Properties>
</file>