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11"/>
  </p:notesMasterIdLst>
  <p:handoutMasterIdLst>
    <p:handoutMasterId r:id="rId12"/>
  </p:handoutMasterIdLst>
  <p:sldIdLst>
    <p:sldId id="279" r:id="rId5"/>
    <p:sldId id="292" r:id="rId6"/>
    <p:sldId id="291" r:id="rId7"/>
    <p:sldId id="293" r:id="rId8"/>
    <p:sldId id="294" r:id="rId9"/>
    <p:sldId id="295" r:id="rId10"/>
  </p:sldIdLst>
  <p:sldSz cx="12188825" cy="6858000"/>
  <p:notesSz cx="7010400" cy="92964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6" pos="3839">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BEB6F0-A40B-427F-8E65-BA8BDB0B8951}" v="160" dt="2022-03-09T21:00:31.377"/>
  </p1510:revLst>
</p1510:revInfo>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p:scale>
          <a:sx n="60" d="100"/>
          <a:sy n="60" d="100"/>
        </p:scale>
        <p:origin x="912" y="192"/>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4947" tIns="47474" rIns="94947" bIns="47474" rtlCol="0"/>
          <a:lstStyle>
            <a:lvl1pPr algn="l">
              <a:defRPr sz="1200"/>
            </a:lvl1pPr>
          </a:lstStyle>
          <a:p>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4947" tIns="47474" rIns="94947" bIns="47474" rtlCol="0"/>
          <a:lstStyle>
            <a:lvl1pPr algn="r">
              <a:defRPr sz="1200"/>
            </a:lvl1pPr>
          </a:lstStyle>
          <a:p>
            <a:fld id="{4954C6E1-AF92-4FB7-A013-0B520EBC30AE}" type="datetimeFigureOut">
              <a:rPr lang="en-US"/>
              <a:t>3/9/2022</a:t>
            </a:fld>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4947" tIns="47474" rIns="94947" bIns="47474"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4947" tIns="47474" rIns="94947" bIns="47474"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4947" tIns="47474" rIns="94947" bIns="47474" rtlCol="0"/>
          <a:lstStyle>
            <a:lvl1pPr algn="l">
              <a:defRPr sz="1200"/>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4947" tIns="47474" rIns="94947" bIns="47474" rtlCol="0"/>
          <a:lstStyle>
            <a:lvl1pPr algn="r">
              <a:defRPr sz="1200"/>
            </a:lvl1pPr>
          </a:lstStyle>
          <a:p>
            <a:fld id="{95C10850-0874-4A61-99B4-D613C5E8D9EA}" type="datetimeFigureOut">
              <a:rPr lang="en-US"/>
              <a:t>3/9/2022</a:t>
            </a:fld>
            <a:endParaRPr/>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4947" tIns="47474" rIns="94947" bIns="47474"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4947" tIns="47474" rIns="94947" bIns="47474"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4947" tIns="47474" rIns="94947" bIns="47474"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4947" tIns="47474" rIns="94947" bIns="47474"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Subtitle 2"/>
          <p:cNvSpPr>
            <a:spLocks noGrp="1"/>
          </p:cNvSpPr>
          <p:nvPr>
            <p:ph type="subTitle" idx="1"/>
          </p:nvPr>
        </p:nvSpPr>
        <p:spPr>
          <a:xfrm>
            <a:off x="1218883" y="4140200"/>
            <a:ext cx="9751060" cy="1016000"/>
          </a:xfrm>
        </p:spPr>
        <p:txBody>
          <a:bodyPr>
            <a:normAutofit/>
          </a:bodyPr>
          <a:lstStyle>
            <a:lvl1pPr marL="0" indent="0" algn="ctr">
              <a:spcBef>
                <a:spcPts val="0"/>
              </a:spcBef>
              <a:buNone/>
              <a:defRPr sz="280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
        <p:nvSpPr>
          <p:cNvPr id="62" name="Rectangle 61"/>
          <p:cNvSpPr/>
          <p:nvPr/>
        </p:nvSpPr>
        <p:spPr bwMode="hidden">
          <a:xfrm>
            <a:off x="0" y="1905001"/>
            <a:ext cx="12188825" cy="21482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lnSpc>
                <a:spcPct val="90000"/>
              </a:lnSpc>
            </a:pPr>
            <a:endParaRPr sz="3200">
              <a:solidFill>
                <a:schemeClr val="tx2"/>
              </a:solidFill>
            </a:endParaRPr>
          </a:p>
        </p:txBody>
      </p:sp>
      <p:sp>
        <p:nvSpPr>
          <p:cNvPr id="2" name="Title 1"/>
          <p:cNvSpPr>
            <a:spLocks noGrp="1"/>
          </p:cNvSpPr>
          <p:nvPr>
            <p:ph type="ctrTitle"/>
          </p:nvPr>
        </p:nvSpPr>
        <p:spPr>
          <a:xfrm>
            <a:off x="1218883" y="1905002"/>
            <a:ext cx="9751060" cy="2147926"/>
          </a:xfrm>
        </p:spPr>
        <p:txBody>
          <a:bodyPr anchor="ctr">
            <a:normAutofit/>
          </a:bodyPr>
          <a:lstStyle>
            <a:lvl1pPr algn="ctr">
              <a:defRPr sz="4400" cap="all" normalizeH="0" baseline="0"/>
            </a:lvl1pPr>
          </a:lstStyle>
          <a:p>
            <a:r>
              <a:rPr lang="en-US"/>
              <a:t>Click to edit Master title style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B9B9059-F1D6-41D0-95CF-D21CAA096B3A}" type="datetimeFigureOut">
              <a:rPr lang="en-US"/>
              <a:t>3/9/2022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1524000"/>
            <a:ext cx="9751060" cy="1992597"/>
          </a:xfrm>
        </p:spPr>
        <p:txBody>
          <a:bodyPr anchor="b" anchorCtr="0">
            <a:noAutofit/>
          </a:bodyPr>
          <a:lstStyle>
            <a:lvl1pPr algn="ctr">
              <a:defRPr sz="4400" b="0" cap="all" baseline="0"/>
            </a:lvl1pPr>
          </a:lstStyle>
          <a:p>
            <a:r>
              <a:rPr lang="en-US"/>
              <a:t>Click to edit Master title style</a:t>
            </a:r>
            <a:endParaRPr/>
          </a:p>
        </p:txBody>
      </p:sp>
      <p:sp>
        <p:nvSpPr>
          <p:cNvPr id="3" name="Text Placeholder 2"/>
          <p:cNvSpPr>
            <a:spLocks noGrp="1"/>
          </p:cNvSpPr>
          <p:nvPr>
            <p:ph type="body" idx="1"/>
          </p:nvPr>
        </p:nvSpPr>
        <p:spPr>
          <a:xfrm>
            <a:off x="1218883" y="3632200"/>
            <a:ext cx="9751060" cy="1016000"/>
          </a:xfrm>
        </p:spPr>
        <p:txBody>
          <a:bodyPr anchor="t" anchorCtr="0">
            <a:noAutofit/>
          </a:bodyPr>
          <a:lstStyle>
            <a:lvl1pPr marL="0" indent="0" algn="ctr">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9B9059-F1D6-41D0-95CF-D21CAA096B3A}" type="datetimeFigureOut">
              <a:rPr lang="en-US"/>
              <a:t>3/9/2022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162" y="1803401"/>
            <a:ext cx="4977104" cy="4470400"/>
          </a:xfrm>
        </p:spPr>
        <p:txBody>
          <a:bodyPr>
            <a:normAutofit/>
          </a:bodyPr>
          <a:lstStyle>
            <a:lvl1pPr>
              <a:defRPr sz="2400"/>
            </a:lvl1pPr>
            <a:lvl2pPr>
              <a:defRPr sz="2000"/>
            </a:lvl2pPr>
            <a:lvl3pPr>
              <a:defRPr sz="1800"/>
            </a:lvl3pPr>
            <a:lvl4pPr>
              <a:defRPr sz="1600"/>
            </a:lvl4pPr>
            <a:lvl5pPr>
              <a:defRPr sz="1400"/>
            </a:lvl5pPr>
            <a:lvl6pPr>
              <a:defRPr sz="1400"/>
            </a:lvl6pPr>
            <a:lvl7pPr marL="2669581">
              <a:defRPr sz="1400"/>
            </a:lvl7pPr>
            <a:lvl8pPr marL="2669581">
              <a:defRPr sz="1400"/>
            </a:lvl8pPr>
            <a:lvl9pPr marL="2669581">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97559" y="1803401"/>
            <a:ext cx="4977104" cy="4470400"/>
          </a:xfrm>
        </p:spPr>
        <p:txBody>
          <a:bodyPr>
            <a:normAutofit/>
          </a:bodyPr>
          <a:lstStyle>
            <a:lvl1pPr>
              <a:defRPr sz="2400"/>
            </a:lvl1pPr>
            <a:lvl2pPr>
              <a:defRPr sz="2000"/>
            </a:lvl2pPr>
            <a:lvl3pPr>
              <a:defRPr sz="1800"/>
            </a:lvl3pPr>
            <a:lvl4pPr>
              <a:defRPr sz="1600"/>
            </a:lvl4pPr>
            <a:lvl5pPr>
              <a:defRPr sz="1400"/>
            </a:lvl5pPr>
            <a:lvl6pPr marL="2669581">
              <a:defRPr sz="1400" baseline="0"/>
            </a:lvl6pPr>
            <a:lvl7pPr marL="2669581">
              <a:defRPr sz="1400" baseline="0"/>
            </a:lvl7pPr>
            <a:lvl8pPr marL="2669581">
              <a:defRPr sz="1400" baseline="0"/>
            </a:lvl8pPr>
            <a:lvl9pPr marL="2669581">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3B9B9059-F1D6-41D0-95CF-D21CAA096B3A}" type="datetimeFigureOut">
              <a:rPr lang="en-US"/>
              <a:t>3/9/2022</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14162"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914162"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a:lvl8pPr>
            <a:lvl9pPr marL="2669581">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97559"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297559"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baseline="0"/>
            </a:lvl8pPr>
            <a:lvl9pPr marL="2669581">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3B9B9059-F1D6-41D0-95CF-D21CAA096B3A}" type="datetimeFigureOut">
              <a:rPr lang="en-US"/>
              <a:t>3/9/2022</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3B9B9059-F1D6-41D0-95CF-D21CAA096B3A}" type="datetimeFigureOut">
              <a:rPr lang="en-US"/>
              <a:t>3/9/2022</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0" name="Rectangle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7821163" y="482600"/>
            <a:ext cx="3961368" cy="1422400"/>
          </a:xfrm>
        </p:spPr>
        <p:txBody>
          <a:bodyPr anchor="b">
            <a:noAutofit/>
          </a:bodyPr>
          <a:lstStyle>
            <a:lvl1pPr algn="l">
              <a:defRPr sz="3200" b="0"/>
            </a:lvl1pPr>
          </a:lstStyle>
          <a:p>
            <a:r>
              <a:rPr lang="en-US"/>
              <a:t>Click to edit Master title style</a:t>
            </a:r>
            <a:endParaRPr/>
          </a:p>
        </p:txBody>
      </p:sp>
      <p:sp>
        <p:nvSpPr>
          <p:cNvPr id="3" name="Content Placeholder 2"/>
          <p:cNvSpPr>
            <a:spLocks noGrp="1"/>
          </p:cNvSpPr>
          <p:nvPr>
            <p:ph idx="1"/>
          </p:nvPr>
        </p:nvSpPr>
        <p:spPr bwMode="white">
          <a:xfrm>
            <a:off x="507868" y="482600"/>
            <a:ext cx="6602280" cy="5842001"/>
          </a:xfrm>
        </p:spPr>
        <p:txBody>
          <a:bodyPr>
            <a:norm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821163" y="2108200"/>
            <a:ext cx="3961368" cy="4267200"/>
          </a:xfrm>
        </p:spPr>
        <p:txBody>
          <a:bodyPr anchor="t" anchorCtr="0">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6399133" y="1905000"/>
            <a:ext cx="5180251" cy="1727200"/>
          </a:xfrm>
        </p:spPr>
        <p:txBody>
          <a:bodyPr anchor="b" anchorCtr="0">
            <a:normAutofit/>
          </a:bodyPr>
          <a:lstStyle>
            <a:lvl1pPr algn="l">
              <a:defRPr sz="3200" b="0"/>
            </a:lvl1pPr>
          </a:lstStyle>
          <a:p>
            <a:r>
              <a:rPr lang="en-US"/>
              <a:t>Click to edit Master title style</a:t>
            </a:r>
            <a:endParaRPr/>
          </a:p>
        </p:txBody>
      </p:sp>
      <p:sp>
        <p:nvSpPr>
          <p:cNvPr id="3" name="Picture Placeholder 2"/>
          <p:cNvSpPr>
            <a:spLocks noGrp="1"/>
          </p:cNvSpPr>
          <p:nvPr>
            <p:ph type="pic" idx="1"/>
          </p:nvPr>
        </p:nvSpPr>
        <p:spPr>
          <a:xfrm>
            <a:off x="507869" y="482601"/>
            <a:ext cx="5077859" cy="5862706"/>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6399133" y="3733800"/>
            <a:ext cx="5180251" cy="172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9" name="Rectangle 8"/>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7821163" y="482600"/>
            <a:ext cx="3961368" cy="1422400"/>
          </a:xfrm>
        </p:spPr>
        <p:txBody>
          <a:bodyPr anchor="b" anchorCtr="0">
            <a:normAutofit/>
          </a:bodyPr>
          <a:lstStyle>
            <a:lvl1pPr algn="l">
              <a:defRPr sz="3200" b="0"/>
            </a:lvl1pPr>
          </a:lstStyle>
          <a:p>
            <a:r>
              <a:rPr lang="en-US"/>
              <a:t>Click to edit Master title style</a:t>
            </a:r>
            <a:endParaRPr/>
          </a:p>
        </p:txBody>
      </p:sp>
      <p:sp>
        <p:nvSpPr>
          <p:cNvPr id="3" name="Picture Placeholder 2"/>
          <p:cNvSpPr>
            <a:spLocks noGrp="1"/>
          </p:cNvSpPr>
          <p:nvPr>
            <p:ph type="pic" idx="1"/>
          </p:nvPr>
        </p:nvSpPr>
        <p:spPr>
          <a:xfrm>
            <a:off x="507868" y="482600"/>
            <a:ext cx="6602281" cy="5842001"/>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7821163" y="2108200"/>
            <a:ext cx="3961368" cy="426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extLst>
      <p:ext uri="{BB962C8B-B14F-4D97-AF65-F5344CB8AC3E}">
        <p14:creationId xmlns:p14="http://schemas.microsoft.com/office/powerpoint/2010/main" val="207630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669581">
              <a:defRPr baseline="0"/>
            </a:lvl6pPr>
            <a:lvl7pPr marL="2669581">
              <a:defRPr baseline="0"/>
            </a:lvl7pPr>
            <a:lvl8pPr marL="2669581">
              <a:defRPr baseline="0"/>
            </a:lvl8pPr>
            <a:lvl9pPr marL="2669581">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B9B9059-F1D6-41D0-95CF-D21CAA096B3A}" type="datetimeFigureOut">
              <a:rPr lang="en-US"/>
              <a:t>3/9/2022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40043" y="482599"/>
            <a:ext cx="1843982" cy="579120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914162" y="482599"/>
            <a:ext cx="9040045" cy="5791201"/>
          </a:xfrm>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B9B9059-F1D6-41D0-95CF-D21CAA096B3A}" type="datetimeFigureOut">
              <a:rPr lang="en-US"/>
              <a:t>3/9/2022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7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162" y="482600"/>
            <a:ext cx="10360501" cy="1219200"/>
          </a:xfrm>
          <a:prstGeom prst="rect">
            <a:avLst/>
          </a:prstGeom>
          <a:effectLst/>
        </p:spPr>
        <p:txBody>
          <a:bodyPr vert="horz" lIns="121899" tIns="60949" rIns="121899" bIns="60949" rtlCol="0" anchor="b" anchorCtr="0">
            <a:normAutofit/>
          </a:bodyPr>
          <a:lstStyle/>
          <a:p>
            <a:r>
              <a:rPr lang="en-US"/>
              <a:t>Click to edit Master title style</a:t>
            </a:r>
            <a:endParaRPr/>
          </a:p>
        </p:txBody>
      </p:sp>
      <p:sp>
        <p:nvSpPr>
          <p:cNvPr id="3" name="Text Placeholder 2"/>
          <p:cNvSpPr>
            <a:spLocks noGrp="1"/>
          </p:cNvSpPr>
          <p:nvPr>
            <p:ph type="body" idx="1"/>
          </p:nvPr>
        </p:nvSpPr>
        <p:spPr>
          <a:xfrm>
            <a:off x="914162" y="1803401"/>
            <a:ext cx="10360501"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a:defRPr sz="1100">
                <a:solidFill>
                  <a:schemeClr val="tx1"/>
                </a:solidFill>
              </a:defRPr>
            </a:lvl1pPr>
          </a:lstStyle>
          <a:p>
            <a:fld id="{3B9B9059-F1D6-41D0-95CF-D21CAA096B3A}" type="datetimeFigureOut">
              <a:rPr lang="en-US"/>
              <a:pPr/>
              <a:t>3/9/2022</a:t>
            </a:fld>
            <a:endParaRPr/>
          </a:p>
        </p:txBody>
      </p:sp>
      <p:sp>
        <p:nvSpPr>
          <p:cNvPr id="5" name="Footer Placeholder 4"/>
          <p:cNvSpPr>
            <a:spLocks noGrp="1"/>
          </p:cNvSpPr>
          <p:nvPr>
            <p:ph type="ftr" sz="quarter" idx="3"/>
          </p:nvPr>
        </p:nvSpPr>
        <p:spPr>
          <a:xfrm>
            <a:off x="914162" y="6375400"/>
            <a:ext cx="7414869" cy="195072"/>
          </a:xfrm>
          <a:prstGeom prst="rect">
            <a:avLst/>
          </a:prstGeom>
        </p:spPr>
        <p:txBody>
          <a:bodyPr vert="horz" lIns="121899" tIns="60949" rIns="121899" bIns="60949" rtlCol="0" anchor="ctr"/>
          <a:lstStyle>
            <a:lvl1pPr algn="l">
              <a:defRPr sz="1100">
                <a:solidFill>
                  <a:schemeClr val="tx1"/>
                </a:solidFill>
              </a:defRPr>
            </a:lvl1pPr>
          </a:lstStyle>
          <a:p>
            <a:endParaRPr/>
          </a:p>
        </p:txBody>
      </p:sp>
      <p:sp>
        <p:nvSpPr>
          <p:cNvPr id="6" name="Slide Number Placehold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a:defRPr sz="1100">
                <a:solidFill>
                  <a:schemeClr val="tx1"/>
                </a:solidFill>
              </a:defRPr>
            </a:lvl1pPr>
          </a:lstStyle>
          <a:p>
            <a:fld id="{E5FD5434-F838-4DD4-A17B-1CB1A1850DF4}" type="slidenum">
              <a:rPr/>
              <a:pPr/>
              <a:t>‹#›</a:t>
            </a:fld>
            <a:endParaRPr/>
          </a:p>
        </p:txBody>
      </p:sp>
    </p:spTree>
  </p:cSld>
  <p:clrMap bg1="dk1" tx1="lt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82" r:id="rId10"/>
    <p:sldLayoutId id="2147483678" r:id="rId11"/>
    <p:sldLayoutId id="214748367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apps.sd.gov/de68dual/index.html" TargetMode="External"/><Relationship Id="rId2" Type="http://schemas.openxmlformats.org/officeDocument/2006/relationships/hyperlink" Target="http://apps.sd.gov/de68dual/index.html" TargetMode="External"/><Relationship Id="rId1" Type="http://schemas.openxmlformats.org/officeDocument/2006/relationships/slideLayout" Target="../slideLayouts/slideLayout4.xml"/><Relationship Id="rId4" Type="http://schemas.openxmlformats.org/officeDocument/2006/relationships/hyperlink" Target="https://registration.sdbor.edu/StudentRegistrationSsb/ssb/term/termSelection?mode=search&amp;mepCode=BOR"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8883" y="1524000"/>
            <a:ext cx="9751060" cy="1992597"/>
          </a:xfrm>
        </p:spPr>
        <p:txBody>
          <a:bodyPr anchor="b">
            <a:normAutofit/>
          </a:bodyPr>
          <a:lstStyle/>
          <a:p>
            <a:r>
              <a:rPr lang="en-US" dirty="0"/>
              <a:t> </a:t>
            </a:r>
            <a:br>
              <a:rPr lang="en-US" dirty="0"/>
            </a:br>
            <a:br>
              <a:rPr lang="en-US" dirty="0"/>
            </a:br>
            <a:r>
              <a:rPr lang="en-US" sz="5400" b="1" cap="none" dirty="0">
                <a:solidFill>
                  <a:schemeClr val="bg1"/>
                </a:solidFill>
              </a:rPr>
              <a:t>Dual Enrollment</a:t>
            </a:r>
            <a:endParaRPr lang="en-US" sz="5400" b="1" dirty="0">
              <a:solidFill>
                <a:schemeClr val="bg1"/>
              </a:solidFill>
            </a:endParaRPr>
          </a:p>
        </p:txBody>
      </p:sp>
      <p:sp>
        <p:nvSpPr>
          <p:cNvPr id="2" name="Subtitle 1"/>
          <p:cNvSpPr>
            <a:spLocks noGrp="1"/>
          </p:cNvSpPr>
          <p:nvPr>
            <p:ph type="body" idx="1"/>
          </p:nvPr>
        </p:nvSpPr>
        <p:spPr>
          <a:xfrm>
            <a:off x="1218883" y="3632200"/>
            <a:ext cx="9751060" cy="1016000"/>
          </a:xfrm>
        </p:spPr>
        <p:txBody>
          <a:bodyPr anchor="t">
            <a:normAutofit/>
          </a:bodyPr>
          <a:lstStyle/>
          <a:p>
            <a:pPr>
              <a:spcAft>
                <a:spcPts val="600"/>
              </a:spcAft>
            </a:pPr>
            <a:endParaRPr lang="en-US" sz="1500" dirty="0"/>
          </a:p>
          <a:p>
            <a:pPr>
              <a:spcAft>
                <a:spcPts val="600"/>
              </a:spcAft>
            </a:pPr>
            <a:endParaRPr lang="en-US" sz="1500" dirty="0"/>
          </a:p>
          <a:p>
            <a:pPr>
              <a:spcAft>
                <a:spcPts val="600"/>
              </a:spcAft>
            </a:pPr>
            <a:r>
              <a:rPr lang="en-US" sz="1500" dirty="0"/>
              <a:t>     </a:t>
            </a:r>
          </a:p>
          <a:p>
            <a:pPr>
              <a:spcAft>
                <a:spcPts val="600"/>
              </a:spcAft>
            </a:pPr>
            <a:endParaRPr lang="en-US" sz="1500" dirty="0"/>
          </a:p>
          <a:p>
            <a:pPr>
              <a:spcAft>
                <a:spcPts val="600"/>
              </a:spcAft>
            </a:pPr>
            <a:endParaRPr lang="en-US" sz="1500" dirty="0"/>
          </a:p>
        </p:txBody>
      </p:sp>
    </p:spTree>
    <p:extLst>
      <p:ext uri="{BB962C8B-B14F-4D97-AF65-F5344CB8AC3E}">
        <p14:creationId xmlns:p14="http://schemas.microsoft.com/office/powerpoint/2010/main" val="108287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5612" y="420484"/>
            <a:ext cx="11049000" cy="6370975"/>
          </a:xfrm>
          <a:prstGeom prst="rect">
            <a:avLst/>
          </a:prstGeom>
        </p:spPr>
        <p:txBody>
          <a:bodyPr wrap="square">
            <a:spAutoFit/>
          </a:bodyPr>
          <a:lstStyle/>
          <a:p>
            <a:pPr algn="ctr"/>
            <a:r>
              <a:rPr lang="en-US" sz="2800" b="1" dirty="0">
                <a:solidFill>
                  <a:schemeClr val="bg1"/>
                </a:solidFill>
                <a:latin typeface="+mj-lt"/>
                <a:ea typeface="Times New Roman" panose="02020603050405020304" pitchFamily="18" charset="0"/>
              </a:rPr>
              <a:t>Dual Credit Program</a:t>
            </a:r>
          </a:p>
          <a:p>
            <a:endParaRPr lang="en-US" sz="2000" dirty="0">
              <a:solidFill>
                <a:schemeClr val="bg1"/>
              </a:solidFill>
              <a:latin typeface="+mj-lt"/>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000" b="1" dirty="0">
                <a:solidFill>
                  <a:schemeClr val="bg1"/>
                </a:solidFill>
                <a:latin typeface="+mj-lt"/>
                <a:ea typeface="Calibri" panose="020F0502020204030204" pitchFamily="34" charset="0"/>
                <a:cs typeface="Times New Roman" panose="02020603050405020304" pitchFamily="18" charset="0"/>
              </a:rPr>
              <a:t>Program developed to allow students to take dual credit courses from SD college/tech schools at a reduced rate. These dual credit courses may be actually on campus or (more often) delivered through online means. Cost is $48.33/credit plus books/materials. Students/parents are responsible for the costs.</a:t>
            </a:r>
          </a:p>
          <a:p>
            <a:pPr marL="342900" marR="0" lvl="0" indent="-342900">
              <a:spcBef>
                <a:spcPts val="0"/>
              </a:spcBef>
              <a:spcAft>
                <a:spcPts val="0"/>
              </a:spcAft>
              <a:buFont typeface="Symbol" panose="05050102010706020507" pitchFamily="18" charset="2"/>
              <a:buChar char=""/>
            </a:pPr>
            <a:endParaRPr lang="en-US" sz="2000" b="1" dirty="0">
              <a:solidFill>
                <a:schemeClr val="bg1"/>
              </a:solidFill>
              <a:latin typeface="+mj-lt"/>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000" b="1" dirty="0">
                <a:solidFill>
                  <a:schemeClr val="bg1"/>
                </a:solidFill>
                <a:latin typeface="+mj-lt"/>
                <a:ea typeface="Calibri" panose="020F0502020204030204" pitchFamily="34" charset="0"/>
                <a:cs typeface="Times New Roman" panose="02020603050405020304" pitchFamily="18" charset="0"/>
              </a:rPr>
              <a:t>Students may take dual credit through technical schools as long as they have high school approval and as long as the student meets the enrollment requirements set forth by the tech school. </a:t>
            </a:r>
          </a:p>
          <a:p>
            <a:pPr marL="342900" marR="0" lvl="0" indent="-342900">
              <a:spcBef>
                <a:spcPts val="0"/>
              </a:spcBef>
              <a:spcAft>
                <a:spcPts val="0"/>
              </a:spcAft>
              <a:buFont typeface="Symbol" panose="05050102010706020507" pitchFamily="18" charset="2"/>
              <a:buChar char=""/>
            </a:pPr>
            <a:endParaRPr lang="en-US" sz="2000" b="1" dirty="0">
              <a:solidFill>
                <a:schemeClr val="bg1"/>
              </a:solidFill>
              <a:latin typeface="+mj-lt"/>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000" b="1" dirty="0">
                <a:solidFill>
                  <a:schemeClr val="bg1"/>
                </a:solidFill>
                <a:latin typeface="+mj-lt"/>
                <a:ea typeface="Calibri" panose="020F0502020204030204" pitchFamily="34" charset="0"/>
                <a:cs typeface="Times New Roman" panose="02020603050405020304" pitchFamily="18" charset="0"/>
              </a:rPr>
              <a:t>Deuel HS has the final approval for which students may enroll in dual credit coursework.</a:t>
            </a:r>
          </a:p>
          <a:p>
            <a:pPr marL="342900" marR="0" lvl="0" indent="-342900">
              <a:spcBef>
                <a:spcPts val="0"/>
              </a:spcBef>
              <a:spcAft>
                <a:spcPts val="0"/>
              </a:spcAft>
              <a:buFont typeface="Symbol" panose="05050102010706020507" pitchFamily="18" charset="2"/>
              <a:buChar char=""/>
            </a:pPr>
            <a:endParaRPr lang="en-US" sz="2000" b="1" dirty="0">
              <a:solidFill>
                <a:schemeClr val="bg1"/>
              </a:solidFill>
              <a:latin typeface="+mj-lt"/>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000" b="1" dirty="0">
                <a:solidFill>
                  <a:schemeClr val="bg1"/>
                </a:solidFill>
                <a:latin typeface="+mj-lt"/>
                <a:ea typeface="Calibri" panose="020F0502020204030204" pitchFamily="34" charset="0"/>
                <a:cs typeface="Times New Roman" panose="02020603050405020304" pitchFamily="18" charset="0"/>
              </a:rPr>
              <a:t>Credit and grades must be </a:t>
            </a:r>
            <a:r>
              <a:rPr lang="en-US" sz="2000" b="1" dirty="0" err="1">
                <a:solidFill>
                  <a:schemeClr val="bg1"/>
                </a:solidFill>
                <a:latin typeface="+mj-lt"/>
                <a:ea typeface="Calibri" panose="020F0502020204030204" pitchFamily="34" charset="0"/>
                <a:cs typeface="Times New Roman" panose="02020603050405020304" pitchFamily="18" charset="0"/>
              </a:rPr>
              <a:t>transcripted</a:t>
            </a:r>
            <a:r>
              <a:rPr lang="en-US" sz="2000" b="1" dirty="0">
                <a:solidFill>
                  <a:schemeClr val="bg1"/>
                </a:solidFill>
                <a:latin typeface="+mj-lt"/>
                <a:ea typeface="Calibri" panose="020F0502020204030204" pitchFamily="34" charset="0"/>
                <a:cs typeface="Times New Roman" panose="02020603050405020304" pitchFamily="18" charset="0"/>
              </a:rPr>
              <a:t> on the student’s high school transcript and must be part of student’s GPA calculation</a:t>
            </a:r>
          </a:p>
          <a:p>
            <a:pPr marL="342900" marR="0" lvl="0" indent="-342900">
              <a:spcBef>
                <a:spcPts val="0"/>
              </a:spcBef>
              <a:spcAft>
                <a:spcPts val="0"/>
              </a:spcAft>
              <a:buFont typeface="Symbol" panose="05050102010706020507" pitchFamily="18" charset="2"/>
              <a:buChar char=""/>
            </a:pPr>
            <a:endParaRPr lang="en-US" sz="2000" b="1" dirty="0">
              <a:solidFill>
                <a:schemeClr val="bg1"/>
              </a:solidFill>
              <a:latin typeface="+mj-lt"/>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000" b="1" dirty="0">
                <a:solidFill>
                  <a:schemeClr val="bg1"/>
                </a:solidFill>
                <a:latin typeface="+mj-lt"/>
                <a:ea typeface="Calibri" panose="020F0502020204030204" pitchFamily="34" charset="0"/>
                <a:cs typeface="Times New Roman" panose="02020603050405020304" pitchFamily="18" charset="0"/>
              </a:rPr>
              <a:t>By Deuel High School policy (October 2014), students will earn 1 high school credit for every college course taken worth 3 or more credits</a:t>
            </a:r>
          </a:p>
          <a:p>
            <a:pPr marL="342900" marR="0" lvl="0" indent="-342900">
              <a:spcBef>
                <a:spcPts val="0"/>
              </a:spcBef>
              <a:spcAft>
                <a:spcPts val="0"/>
              </a:spcAft>
              <a:buFont typeface="Symbol" panose="05050102010706020507" pitchFamily="18" charset="2"/>
              <a:buChar char=""/>
            </a:pPr>
            <a:endParaRPr lang="en-US" sz="2000" b="1" dirty="0">
              <a:latin typeface="+mj-lt"/>
              <a:ea typeface="Calibri" panose="020F0502020204030204" pitchFamily="34" charset="0"/>
              <a:cs typeface="Times New Roman" panose="02020603050405020304" pitchFamily="18" charset="0"/>
            </a:endParaRPr>
          </a:p>
          <a:p>
            <a:r>
              <a:rPr lang="en-US" sz="2000" b="1" dirty="0">
                <a:latin typeface="+mj-lt"/>
                <a:ea typeface="Calibri" panose="020F0502020204030204" pitchFamily="34" charset="0"/>
                <a:cs typeface="Times New Roman" panose="02020603050405020304" pitchFamily="18" charset="0"/>
              </a:rPr>
              <a:t> </a:t>
            </a:r>
            <a:endParaRPr lang="en-US" sz="2000" b="1"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1550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7012" y="533400"/>
            <a:ext cx="11734800" cy="4308872"/>
          </a:xfrm>
          <a:prstGeom prst="rect">
            <a:avLst/>
          </a:prstGeom>
        </p:spPr>
        <p:txBody>
          <a:bodyPr wrap="square">
            <a:spAutoFit/>
          </a:bodyPr>
          <a:lstStyle/>
          <a:p>
            <a:pPr marR="0" lvl="0" algn="ctr">
              <a:spcBef>
                <a:spcPts val="0"/>
              </a:spcBef>
              <a:spcAft>
                <a:spcPts val="0"/>
              </a:spcAft>
            </a:pPr>
            <a:r>
              <a:rPr lang="en-US" sz="2800" b="1" dirty="0">
                <a:solidFill>
                  <a:schemeClr val="bg1"/>
                </a:solidFill>
                <a:latin typeface="+mj-lt"/>
                <a:ea typeface="Calibri" panose="020F0502020204030204" pitchFamily="34" charset="0"/>
                <a:cs typeface="Times New Roman" panose="02020603050405020304" pitchFamily="18" charset="0"/>
              </a:rPr>
              <a:t>Dual Credit Program Eligibility</a:t>
            </a:r>
          </a:p>
          <a:p>
            <a:pPr marR="0" lvl="0">
              <a:spcBef>
                <a:spcPts val="0"/>
              </a:spcBef>
              <a:spcAft>
                <a:spcPts val="0"/>
              </a:spcAft>
            </a:pPr>
            <a:endParaRPr lang="en-US" sz="2800" b="1" u="sng" dirty="0">
              <a:solidFill>
                <a:schemeClr val="bg1"/>
              </a:solidFill>
              <a:latin typeface="+mj-lt"/>
              <a:ea typeface="Calibri" panose="020F0502020204030204" pitchFamily="34" charset="0"/>
              <a:cs typeface="Times New Roman" panose="02020603050405020304" pitchFamily="18" charset="0"/>
            </a:endParaRPr>
          </a:p>
          <a:p>
            <a:pPr marR="0" lvl="0">
              <a:spcBef>
                <a:spcPts val="0"/>
              </a:spcBef>
              <a:spcAft>
                <a:spcPts val="0"/>
              </a:spcAft>
            </a:pPr>
            <a:r>
              <a:rPr lang="en-US" sz="1800" b="1" dirty="0">
                <a:solidFill>
                  <a:schemeClr val="bg1"/>
                </a:solidFill>
                <a:ea typeface="Calibri" panose="020F0502020204030204" pitchFamily="34" charset="0"/>
                <a:cs typeface="Times New Roman" panose="02020603050405020304" pitchFamily="18" charset="0"/>
              </a:rPr>
              <a:t>Students may establish eligibility for dual credit coursework at BOR schools in the following ways:</a:t>
            </a:r>
          </a:p>
          <a:p>
            <a:pPr marR="0" lvl="0">
              <a:spcBef>
                <a:spcPts val="0"/>
              </a:spcBef>
              <a:spcAft>
                <a:spcPts val="0"/>
              </a:spcAft>
            </a:pPr>
            <a:endParaRPr lang="en-US" sz="1800" b="1" dirty="0">
              <a:solidFill>
                <a:schemeClr val="bg1"/>
              </a:solidFill>
              <a:ea typeface="Calibri" panose="020F0502020204030204" pitchFamily="34" charset="0"/>
              <a:cs typeface="Times New Roman" panose="02020603050405020304" pitchFamily="18" charset="0"/>
            </a:endParaRPr>
          </a:p>
          <a:p>
            <a:pPr marR="0" lvl="0">
              <a:spcBef>
                <a:spcPts val="0"/>
              </a:spcBef>
              <a:spcAft>
                <a:spcPts val="0"/>
              </a:spcAft>
            </a:pPr>
            <a:r>
              <a:rPr lang="en-US" sz="1800" b="1" dirty="0">
                <a:solidFill>
                  <a:schemeClr val="bg1"/>
                </a:solidFill>
                <a:ea typeface="Calibri" panose="020F0502020204030204" pitchFamily="34" charset="0"/>
                <a:cs typeface="Times New Roman" panose="02020603050405020304" pitchFamily="18" charset="0"/>
              </a:rPr>
              <a:t>High school juniors:</a:t>
            </a:r>
          </a:p>
          <a:p>
            <a:pPr marL="342900" marR="0" lvl="0" indent="-342900">
              <a:spcBef>
                <a:spcPts val="0"/>
              </a:spcBef>
              <a:spcAft>
                <a:spcPts val="0"/>
              </a:spcAft>
              <a:buFont typeface="Arial" panose="020B0604020202020204" pitchFamily="34" charset="0"/>
              <a:buChar char="•"/>
            </a:pPr>
            <a:r>
              <a:rPr lang="en-US" sz="1800" b="1" dirty="0">
                <a:solidFill>
                  <a:schemeClr val="bg1"/>
                </a:solidFill>
                <a:ea typeface="Calibri" panose="020F0502020204030204" pitchFamily="34" charset="0"/>
                <a:cs typeface="Times New Roman" panose="02020603050405020304" pitchFamily="18" charset="0"/>
              </a:rPr>
              <a:t>Earn ACT composite of 24 or higher OR</a:t>
            </a:r>
          </a:p>
          <a:p>
            <a:pPr marL="342900" marR="0" lvl="0" indent="-342900">
              <a:spcBef>
                <a:spcPts val="0"/>
              </a:spcBef>
              <a:spcAft>
                <a:spcPts val="0"/>
              </a:spcAft>
              <a:buFont typeface="Arial" panose="020B0604020202020204" pitchFamily="34" charset="0"/>
              <a:buChar char="•"/>
            </a:pPr>
            <a:r>
              <a:rPr lang="en-US" sz="1800" b="1" dirty="0">
                <a:solidFill>
                  <a:schemeClr val="bg1"/>
                </a:solidFill>
                <a:ea typeface="Calibri" panose="020F0502020204030204" pitchFamily="34" charset="0"/>
                <a:cs typeface="Times New Roman" panose="02020603050405020304" pitchFamily="18" charset="0"/>
              </a:rPr>
              <a:t>Rank in upper one-third of graduating class OR</a:t>
            </a:r>
          </a:p>
          <a:p>
            <a:pPr marL="342900" marR="0" lvl="0" indent="-342900">
              <a:spcBef>
                <a:spcPts val="0"/>
              </a:spcBef>
              <a:spcAft>
                <a:spcPts val="0"/>
              </a:spcAft>
              <a:buFont typeface="Arial" panose="020B0604020202020204" pitchFamily="34" charset="0"/>
              <a:buChar char="•"/>
            </a:pPr>
            <a:r>
              <a:rPr lang="en-US" sz="1800" b="1" dirty="0">
                <a:solidFill>
                  <a:schemeClr val="bg1"/>
                </a:solidFill>
                <a:ea typeface="Calibri" panose="020F0502020204030204" pitchFamily="34" charset="0"/>
                <a:cs typeface="Times New Roman" panose="02020603050405020304" pitchFamily="18" charset="0"/>
              </a:rPr>
              <a:t>Earn cumulative GPA of at least 3.5 on 4.0 scale</a:t>
            </a:r>
          </a:p>
          <a:p>
            <a:pPr marR="0" lvl="0">
              <a:spcBef>
                <a:spcPts val="0"/>
              </a:spcBef>
              <a:spcAft>
                <a:spcPts val="0"/>
              </a:spcAft>
            </a:pPr>
            <a:endParaRPr lang="en-US" sz="1800" b="1" dirty="0">
              <a:solidFill>
                <a:schemeClr val="bg1"/>
              </a:solidFill>
              <a:ea typeface="Calibri" panose="020F0502020204030204" pitchFamily="34" charset="0"/>
              <a:cs typeface="Times New Roman" panose="02020603050405020304" pitchFamily="18" charset="0"/>
            </a:endParaRPr>
          </a:p>
          <a:p>
            <a:pPr marR="0" lvl="0">
              <a:spcBef>
                <a:spcPts val="0"/>
              </a:spcBef>
              <a:spcAft>
                <a:spcPts val="0"/>
              </a:spcAft>
            </a:pPr>
            <a:r>
              <a:rPr lang="en-US" sz="1800" b="1" dirty="0">
                <a:solidFill>
                  <a:schemeClr val="bg1"/>
                </a:solidFill>
                <a:ea typeface="Calibri" panose="020F0502020204030204" pitchFamily="34" charset="0"/>
                <a:cs typeface="Times New Roman" panose="02020603050405020304" pitchFamily="18" charset="0"/>
              </a:rPr>
              <a:t>High school seniors:</a:t>
            </a:r>
          </a:p>
          <a:p>
            <a:pPr marL="342900" marR="0" lvl="0" indent="-342900">
              <a:spcBef>
                <a:spcPts val="0"/>
              </a:spcBef>
              <a:spcAft>
                <a:spcPts val="0"/>
              </a:spcAft>
              <a:buFont typeface="Arial" panose="020B0604020202020204" pitchFamily="34" charset="0"/>
              <a:buChar char="•"/>
            </a:pPr>
            <a:r>
              <a:rPr lang="en-US" sz="1800" b="1" dirty="0">
                <a:solidFill>
                  <a:schemeClr val="bg1"/>
                </a:solidFill>
                <a:ea typeface="Calibri" panose="020F0502020204030204" pitchFamily="34" charset="0"/>
                <a:cs typeface="Times New Roman" panose="02020603050405020304" pitchFamily="18" charset="0"/>
              </a:rPr>
              <a:t>Earn ACT composite of 21 OR</a:t>
            </a:r>
          </a:p>
          <a:p>
            <a:pPr marL="342900" marR="0" lvl="0" indent="-342900">
              <a:spcBef>
                <a:spcPts val="0"/>
              </a:spcBef>
              <a:spcAft>
                <a:spcPts val="0"/>
              </a:spcAft>
              <a:buFont typeface="Arial" panose="020B0604020202020204" pitchFamily="34" charset="0"/>
              <a:buChar char="•"/>
            </a:pPr>
            <a:r>
              <a:rPr lang="en-US" sz="1800" b="1" dirty="0">
                <a:solidFill>
                  <a:schemeClr val="bg1"/>
                </a:solidFill>
                <a:ea typeface="Calibri" panose="020F0502020204030204" pitchFamily="34" charset="0"/>
                <a:cs typeface="Times New Roman" panose="02020603050405020304" pitchFamily="18" charset="0"/>
              </a:rPr>
              <a:t>Rank in upper one-half of graduating class OR</a:t>
            </a:r>
          </a:p>
          <a:p>
            <a:pPr marL="342900" marR="0" lvl="0" indent="-342900">
              <a:spcBef>
                <a:spcPts val="0"/>
              </a:spcBef>
              <a:spcAft>
                <a:spcPts val="0"/>
              </a:spcAft>
              <a:buFont typeface="Arial" panose="020B0604020202020204" pitchFamily="34" charset="0"/>
              <a:buChar char="•"/>
            </a:pPr>
            <a:r>
              <a:rPr lang="en-US" sz="1800" b="1" dirty="0">
                <a:solidFill>
                  <a:schemeClr val="bg1"/>
                </a:solidFill>
                <a:ea typeface="Calibri" panose="020F0502020204030204" pitchFamily="34" charset="0"/>
                <a:cs typeface="Times New Roman" panose="02020603050405020304" pitchFamily="18" charset="0"/>
              </a:rPr>
              <a:t>Earn cumulative GP of at least 3.25 on 4.0 scale</a:t>
            </a:r>
          </a:p>
          <a:p>
            <a:pPr marL="742950" marR="0" lvl="1" indent="-285750">
              <a:spcBef>
                <a:spcPts val="0"/>
              </a:spcBef>
              <a:spcAft>
                <a:spcPts val="0"/>
              </a:spcAft>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410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E9CEF2-15FF-430F-8143-BC6AED16CF85}"/>
              </a:ext>
            </a:extLst>
          </p:cNvPr>
          <p:cNvSpPr txBox="1"/>
          <p:nvPr/>
        </p:nvSpPr>
        <p:spPr>
          <a:xfrm>
            <a:off x="150812" y="612845"/>
            <a:ext cx="11811000" cy="4985980"/>
          </a:xfrm>
          <a:prstGeom prst="rect">
            <a:avLst/>
          </a:prstGeom>
          <a:noFill/>
        </p:spPr>
        <p:txBody>
          <a:bodyPr wrap="square">
            <a:spAutoFit/>
          </a:bodyPr>
          <a:lstStyle/>
          <a:p>
            <a:pPr marL="457200" lvl="1" algn="ctr"/>
            <a:r>
              <a:rPr lang="en-US" sz="2800" b="1" dirty="0">
                <a:solidFill>
                  <a:schemeClr val="bg1"/>
                </a:solidFill>
                <a:latin typeface="+mj-lt"/>
                <a:ea typeface="Calibri" panose="020F0502020204030204" pitchFamily="34" charset="0"/>
                <a:cs typeface="Times New Roman" panose="02020603050405020304" pitchFamily="18" charset="0"/>
              </a:rPr>
              <a:t>Dual Credit Program Eligibility (continued)</a:t>
            </a:r>
          </a:p>
          <a:p>
            <a:pPr marL="457200" lvl="1" algn="ctr"/>
            <a:endParaRPr lang="en-US" sz="2000" b="1" dirty="0">
              <a:solidFill>
                <a:schemeClr val="bg1"/>
              </a:solidFill>
              <a:latin typeface="+mj-lt"/>
              <a:ea typeface="Calibri" panose="020F0502020204030204" pitchFamily="34" charset="0"/>
              <a:cs typeface="Times New Roman" panose="02020603050405020304" pitchFamily="18" charset="0"/>
            </a:endParaRPr>
          </a:p>
          <a:p>
            <a:pPr marL="457200" marR="0" lvl="1">
              <a:spcBef>
                <a:spcPts val="0"/>
              </a:spcBef>
              <a:spcAft>
                <a:spcPts val="0"/>
              </a:spcAft>
            </a:pPr>
            <a:r>
              <a:rPr lang="en-US" sz="1800" b="1" dirty="0">
                <a:solidFill>
                  <a:schemeClr val="bg1"/>
                </a:solidFill>
                <a:ea typeface="Calibri" panose="020F0502020204030204" pitchFamily="34" charset="0"/>
                <a:cs typeface="Times New Roman" panose="02020603050405020304" pitchFamily="18" charset="0"/>
              </a:rPr>
              <a:t>High school junior or senior that has met Undergraduate admissions requirements:</a:t>
            </a:r>
          </a:p>
          <a:p>
            <a:pPr marL="457200" marR="0" lvl="1">
              <a:spcBef>
                <a:spcPts val="0"/>
              </a:spcBef>
              <a:spcAft>
                <a:spcPts val="0"/>
              </a:spcAft>
            </a:pPr>
            <a:r>
              <a:rPr lang="en-US" sz="1800" b="1" dirty="0">
                <a:solidFill>
                  <a:schemeClr val="bg1"/>
                </a:solidFill>
                <a:ea typeface="Calibri" panose="020F0502020204030204" pitchFamily="34" charset="0"/>
                <a:cs typeface="Times New Roman" panose="02020603050405020304" pitchFamily="18" charset="0"/>
              </a:rPr>
              <a:t>ACT score of 18 (or 21 for USD &amp; SDSM&amp;T); AND Successful completion of coursework requirements:</a:t>
            </a:r>
          </a:p>
          <a:p>
            <a:pPr marL="800100" marR="0" lvl="1" indent="-342900">
              <a:spcBef>
                <a:spcPts val="0"/>
              </a:spcBef>
              <a:spcAft>
                <a:spcPts val="0"/>
              </a:spcAft>
              <a:buFont typeface="Arial" panose="020B0604020202020204" pitchFamily="34" charset="0"/>
              <a:buChar char="•"/>
            </a:pPr>
            <a:r>
              <a:rPr lang="en-US" sz="1800" b="1" dirty="0">
                <a:solidFill>
                  <a:schemeClr val="bg1"/>
                </a:solidFill>
                <a:ea typeface="Calibri" panose="020F0502020204030204" pitchFamily="34" charset="0"/>
                <a:cs typeface="Times New Roman" panose="02020603050405020304" pitchFamily="18" charset="0"/>
              </a:rPr>
              <a:t>4 years English</a:t>
            </a:r>
          </a:p>
          <a:p>
            <a:pPr marL="800100" marR="0" lvl="1" indent="-342900">
              <a:spcBef>
                <a:spcPts val="0"/>
              </a:spcBef>
              <a:spcAft>
                <a:spcPts val="0"/>
              </a:spcAft>
              <a:buFont typeface="Arial" panose="020B0604020202020204" pitchFamily="34" charset="0"/>
              <a:buChar char="•"/>
            </a:pPr>
            <a:r>
              <a:rPr lang="en-US" sz="1800" b="1" dirty="0">
                <a:solidFill>
                  <a:schemeClr val="bg1"/>
                </a:solidFill>
                <a:ea typeface="Calibri" panose="020F0502020204030204" pitchFamily="34" charset="0"/>
                <a:cs typeface="Times New Roman" panose="02020603050405020304" pitchFamily="18" charset="0"/>
              </a:rPr>
              <a:t>3 years advanced mathematics</a:t>
            </a:r>
          </a:p>
          <a:p>
            <a:pPr marL="800100" marR="0" lvl="1" indent="-342900">
              <a:spcBef>
                <a:spcPts val="0"/>
              </a:spcBef>
              <a:spcAft>
                <a:spcPts val="0"/>
              </a:spcAft>
              <a:buFont typeface="Arial" panose="020B0604020202020204" pitchFamily="34" charset="0"/>
              <a:buChar char="•"/>
            </a:pPr>
            <a:r>
              <a:rPr lang="en-US" sz="1800" b="1" dirty="0">
                <a:solidFill>
                  <a:schemeClr val="bg1"/>
                </a:solidFill>
                <a:ea typeface="Calibri" panose="020F0502020204030204" pitchFamily="34" charset="0"/>
                <a:cs typeface="Times New Roman" panose="02020603050405020304" pitchFamily="18" charset="0"/>
              </a:rPr>
              <a:t>3 years laboratory science</a:t>
            </a:r>
          </a:p>
          <a:p>
            <a:pPr marL="800100" marR="0" lvl="1" indent="-342900">
              <a:spcBef>
                <a:spcPts val="0"/>
              </a:spcBef>
              <a:spcAft>
                <a:spcPts val="0"/>
              </a:spcAft>
              <a:buFont typeface="Arial" panose="020B0604020202020204" pitchFamily="34" charset="0"/>
              <a:buChar char="•"/>
            </a:pPr>
            <a:r>
              <a:rPr lang="en-US" sz="1800" b="1" dirty="0">
                <a:solidFill>
                  <a:schemeClr val="bg1"/>
                </a:solidFill>
                <a:ea typeface="Calibri" panose="020F0502020204030204" pitchFamily="34" charset="0"/>
                <a:cs typeface="Times New Roman" panose="02020603050405020304" pitchFamily="18" charset="0"/>
              </a:rPr>
              <a:t>3 years social studies</a:t>
            </a:r>
          </a:p>
          <a:p>
            <a:pPr marL="800100" marR="0" lvl="1" indent="-342900">
              <a:spcBef>
                <a:spcPts val="0"/>
              </a:spcBef>
              <a:spcAft>
                <a:spcPts val="0"/>
              </a:spcAft>
              <a:buFont typeface="Arial" panose="020B0604020202020204" pitchFamily="34" charset="0"/>
              <a:buChar char="•"/>
            </a:pPr>
            <a:r>
              <a:rPr lang="en-US" sz="1800" b="1" dirty="0">
                <a:solidFill>
                  <a:schemeClr val="bg1"/>
                </a:solidFill>
                <a:ea typeface="Calibri" panose="020F0502020204030204" pitchFamily="34" charset="0"/>
                <a:cs typeface="Times New Roman" panose="02020603050405020304" pitchFamily="18" charset="0"/>
              </a:rPr>
              <a:t>1 year fine arts </a:t>
            </a:r>
          </a:p>
          <a:p>
            <a:pPr marL="457200" marR="0" lvl="1">
              <a:spcBef>
                <a:spcPts val="0"/>
              </a:spcBef>
              <a:spcAft>
                <a:spcPts val="0"/>
              </a:spcAft>
            </a:pPr>
            <a:endParaRPr lang="en-US" sz="1800" b="1" i="0" dirty="0">
              <a:solidFill>
                <a:schemeClr val="bg1"/>
              </a:solidFill>
              <a:effectLst/>
              <a:cs typeface="Times New Roman" panose="02020603050405020304" pitchFamily="18" charset="0"/>
            </a:endParaRPr>
          </a:p>
          <a:p>
            <a:pPr marL="457200" marR="0" lvl="1">
              <a:spcBef>
                <a:spcPts val="0"/>
              </a:spcBef>
              <a:spcAft>
                <a:spcPts val="0"/>
              </a:spcAft>
            </a:pPr>
            <a:r>
              <a:rPr lang="en-US" sz="1800" b="1" i="0" dirty="0">
                <a:solidFill>
                  <a:schemeClr val="bg1"/>
                </a:solidFill>
                <a:effectLst/>
              </a:rPr>
              <a:t>High School junior or senior eligible to enroll in a high school in South Dakota who meet the benchmark scores on one of the assessments listed below:</a:t>
            </a:r>
            <a:endParaRPr lang="en-US" sz="1800" b="1" dirty="0">
              <a:solidFill>
                <a:schemeClr val="bg1"/>
              </a:solidFill>
              <a:cs typeface="Times New Roman" panose="02020603050405020304" pitchFamily="18" charset="0"/>
            </a:endParaRPr>
          </a:p>
          <a:p>
            <a:pPr marL="952393" lvl="1" indent="-342900">
              <a:buFont typeface="Arial" panose="020B0604020202020204" pitchFamily="34" charset="0"/>
              <a:buChar char="•"/>
            </a:pPr>
            <a:r>
              <a:rPr lang="en-US" sz="1800" b="1" i="0" dirty="0">
                <a:solidFill>
                  <a:schemeClr val="bg1"/>
                </a:solidFill>
                <a:effectLst/>
              </a:rPr>
              <a:t>Smarter Balanced – Score Level 3 or higher on the English Language Arts AND </a:t>
            </a:r>
            <a:r>
              <a:rPr lang="en-US" sz="1800" b="1" dirty="0">
                <a:solidFill>
                  <a:schemeClr val="bg1"/>
                </a:solidFill>
              </a:rPr>
              <a:t>Mathematics  11</a:t>
            </a:r>
            <a:r>
              <a:rPr lang="en-US" sz="1800" b="1" baseline="30000" dirty="0">
                <a:solidFill>
                  <a:schemeClr val="bg1"/>
                </a:solidFill>
              </a:rPr>
              <a:t>th</a:t>
            </a:r>
            <a:r>
              <a:rPr lang="en-US" sz="1800" b="1" dirty="0">
                <a:solidFill>
                  <a:schemeClr val="bg1"/>
                </a:solidFill>
              </a:rPr>
              <a:t> Grade Assessments</a:t>
            </a:r>
          </a:p>
          <a:p>
            <a:pPr marL="952393" lvl="1" indent="-342900">
              <a:buFont typeface="Arial" panose="020B0604020202020204" pitchFamily="34" charset="0"/>
              <a:buChar char="•"/>
            </a:pPr>
            <a:r>
              <a:rPr lang="en-US" sz="1800" b="1" dirty="0">
                <a:solidFill>
                  <a:schemeClr val="bg1"/>
                </a:solidFill>
              </a:rPr>
              <a:t>10th Grade ACT Aspire Summative Assessment – (Score 434 or higher)</a:t>
            </a:r>
            <a:endParaRPr lang="en-US" sz="1800" b="1" i="0" dirty="0">
              <a:solidFill>
                <a:schemeClr val="bg1"/>
              </a:solidFill>
              <a:effectLst/>
            </a:endParaRPr>
          </a:p>
          <a:p>
            <a:pPr marL="952393" lvl="1" indent="-342900">
              <a:buFont typeface="Arial" panose="020B0604020202020204" pitchFamily="34" charset="0"/>
              <a:buChar char="•"/>
            </a:pPr>
            <a:r>
              <a:rPr lang="en-US" sz="1800" b="1" i="0" dirty="0">
                <a:solidFill>
                  <a:schemeClr val="bg1"/>
                </a:solidFill>
                <a:effectLst/>
              </a:rPr>
              <a:t>ACCUPLACER Classic (Sentence Skills – Score 86 or higher AND Elementary Algebra – Score 76 or higher) ACCUPLACER Next Generation3 (QAS – Score 255 or higher AND Writing Score 263 or higher)</a:t>
            </a:r>
          </a:p>
        </p:txBody>
      </p:sp>
    </p:spTree>
    <p:extLst>
      <p:ext uri="{BB962C8B-B14F-4D97-AF65-F5344CB8AC3E}">
        <p14:creationId xmlns:p14="http://schemas.microsoft.com/office/powerpoint/2010/main" val="3773909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55AB8-6021-482F-AA73-29D2A28D5617}"/>
              </a:ext>
            </a:extLst>
          </p:cNvPr>
          <p:cNvSpPr>
            <a:spLocks noGrp="1"/>
          </p:cNvSpPr>
          <p:nvPr>
            <p:ph type="title"/>
          </p:nvPr>
        </p:nvSpPr>
        <p:spPr>
          <a:xfrm>
            <a:off x="914163" y="482600"/>
            <a:ext cx="10209450" cy="508000"/>
          </a:xfrm>
        </p:spPr>
        <p:txBody>
          <a:bodyPr>
            <a:noAutofit/>
          </a:bodyPr>
          <a:lstStyle/>
          <a:p>
            <a:pPr algn="ctr"/>
            <a:r>
              <a:rPr lang="en-US" sz="2800" b="1" cap="none" dirty="0">
                <a:solidFill>
                  <a:schemeClr val="bg1"/>
                </a:solidFill>
              </a:rPr>
              <a:t>Dual Credit Course Offerings</a:t>
            </a:r>
          </a:p>
        </p:txBody>
      </p:sp>
      <p:sp>
        <p:nvSpPr>
          <p:cNvPr id="3" name="Content Placeholder 2">
            <a:extLst>
              <a:ext uri="{FF2B5EF4-FFF2-40B4-BE49-F238E27FC236}">
                <a16:creationId xmlns:a16="http://schemas.microsoft.com/office/drawing/2014/main" id="{F305C427-DA67-4449-B6B6-6E1CFDF96CA3}"/>
              </a:ext>
            </a:extLst>
          </p:cNvPr>
          <p:cNvSpPr>
            <a:spLocks noGrp="1"/>
          </p:cNvSpPr>
          <p:nvPr>
            <p:ph sz="half" idx="1"/>
          </p:nvPr>
        </p:nvSpPr>
        <p:spPr>
          <a:xfrm>
            <a:off x="379412" y="1219200"/>
            <a:ext cx="5029200" cy="5054601"/>
          </a:xfrm>
        </p:spPr>
        <p:txBody>
          <a:bodyPr>
            <a:normAutofit fontScale="85000" lnSpcReduction="10000"/>
          </a:bodyPr>
          <a:lstStyle/>
          <a:p>
            <a:endParaRPr lang="en-US" b="1" i="1" dirty="0">
              <a:effectLst/>
              <a:latin typeface="Raleway" pitchFamily="2" charset="0"/>
            </a:endParaRPr>
          </a:p>
          <a:p>
            <a:pPr marL="0" indent="0" algn="ctr">
              <a:buNone/>
            </a:pPr>
            <a:r>
              <a:rPr lang="en-US" sz="3300" b="1" dirty="0">
                <a:solidFill>
                  <a:schemeClr val="bg1"/>
                </a:solidFill>
              </a:rPr>
              <a:t>Universities/Technical  Colleges</a:t>
            </a:r>
          </a:p>
          <a:p>
            <a:pPr marL="0" indent="0">
              <a:buNone/>
            </a:pPr>
            <a:endParaRPr lang="en-US" b="1" i="1" dirty="0">
              <a:solidFill>
                <a:schemeClr val="bg1"/>
              </a:solidFill>
              <a:effectLst/>
            </a:endParaRPr>
          </a:p>
          <a:p>
            <a:pPr marL="0" indent="0">
              <a:buNone/>
            </a:pPr>
            <a:r>
              <a:rPr lang="en-US" b="1" i="1" dirty="0">
                <a:solidFill>
                  <a:schemeClr val="bg1"/>
                </a:solidFill>
                <a:effectLst/>
              </a:rPr>
              <a:t>Visit the </a:t>
            </a:r>
            <a:r>
              <a:rPr lang="en-US" b="1" i="1" u="none" strike="noStrike" dirty="0">
                <a:solidFill>
                  <a:schemeClr val="bg1"/>
                </a:solidFill>
                <a:effectLst/>
                <a:hlinkClick r:id="rId2">
                  <a:extLst>
                    <a:ext uri="{A12FA001-AC4F-418D-AE19-62706E023703}">
                      <ahyp:hlinkClr xmlns:ahyp="http://schemas.microsoft.com/office/drawing/2018/hyperlinkcolor" val="tx"/>
                    </a:ext>
                  </a:extLst>
                </a:hlinkClick>
              </a:rPr>
              <a:t>DOE Dual Credit Dashboard</a:t>
            </a:r>
            <a:r>
              <a:rPr lang="en-US" b="1" i="1" dirty="0">
                <a:solidFill>
                  <a:schemeClr val="bg1"/>
                </a:solidFill>
                <a:effectLst/>
              </a:rPr>
              <a:t> to view course offerings.</a:t>
            </a:r>
            <a:endParaRPr lang="en-US" b="1" i="0" dirty="0">
              <a:solidFill>
                <a:schemeClr val="bg1"/>
              </a:solidFill>
              <a:effectLst/>
            </a:endParaRPr>
          </a:p>
          <a:p>
            <a:pPr marL="0" indent="0">
              <a:buNone/>
            </a:pPr>
            <a:r>
              <a:rPr lang="en-US" dirty="0">
                <a:solidFill>
                  <a:schemeClr val="bg2">
                    <a:lumMod val="75000"/>
                  </a:schemeClr>
                </a:solidFill>
                <a:hlinkClick r:id="rId3">
                  <a:extLst>
                    <a:ext uri="{A12FA001-AC4F-418D-AE19-62706E023703}">
                      <ahyp:hlinkClr xmlns:ahyp="http://schemas.microsoft.com/office/drawing/2018/hyperlinkcolor" val="tx"/>
                    </a:ext>
                  </a:extLst>
                </a:hlinkClick>
              </a:rPr>
              <a:t>https://apps.sd.gov/de68dual/index.html</a:t>
            </a:r>
            <a:endParaRPr lang="en-US" dirty="0">
              <a:solidFill>
                <a:schemeClr val="bg2">
                  <a:lumMod val="75000"/>
                </a:schemeClr>
              </a:solidFill>
            </a:endParaRPr>
          </a:p>
          <a:p>
            <a:pPr marL="0" indent="0">
              <a:buNone/>
            </a:pPr>
            <a:endParaRPr lang="en-US" dirty="0">
              <a:solidFill>
                <a:schemeClr val="bg2">
                  <a:lumMod val="75000"/>
                </a:schemeClr>
              </a:solidFill>
            </a:endParaRPr>
          </a:p>
          <a:p>
            <a:pPr marL="0" indent="0">
              <a:buNone/>
            </a:pPr>
            <a:endParaRPr lang="en-US" dirty="0">
              <a:solidFill>
                <a:schemeClr val="bg2">
                  <a:lumMod val="75000"/>
                </a:schemeClr>
              </a:solidFill>
            </a:endParaRPr>
          </a:p>
          <a:p>
            <a:endParaRPr lang="en-US" dirty="0"/>
          </a:p>
        </p:txBody>
      </p:sp>
      <p:sp>
        <p:nvSpPr>
          <p:cNvPr id="4" name="Content Placeholder 3">
            <a:extLst>
              <a:ext uri="{FF2B5EF4-FFF2-40B4-BE49-F238E27FC236}">
                <a16:creationId xmlns:a16="http://schemas.microsoft.com/office/drawing/2014/main" id="{0716A69A-8D51-49D0-8574-4EB796A7647A}"/>
              </a:ext>
            </a:extLst>
          </p:cNvPr>
          <p:cNvSpPr>
            <a:spLocks noGrp="1"/>
          </p:cNvSpPr>
          <p:nvPr>
            <p:ph sz="half" idx="2"/>
          </p:nvPr>
        </p:nvSpPr>
        <p:spPr>
          <a:xfrm>
            <a:off x="5561012" y="990600"/>
            <a:ext cx="6400800" cy="5791200"/>
          </a:xfrm>
        </p:spPr>
        <p:txBody>
          <a:bodyPr>
            <a:normAutofit fontScale="85000" lnSpcReduction="10000"/>
          </a:bodyPr>
          <a:lstStyle/>
          <a:p>
            <a:pPr algn="l">
              <a:buFont typeface="Arial" panose="020B0604020202020204" pitchFamily="34" charset="0"/>
              <a:buChar char="•"/>
            </a:pPr>
            <a:endParaRPr lang="en-US" sz="2900" b="1" i="0" dirty="0">
              <a:solidFill>
                <a:srgbClr val="000000"/>
              </a:solidFill>
              <a:effectLst/>
              <a:latin typeface="Helvetica" panose="020B0604020202020204" pitchFamily="34" charset="0"/>
            </a:endParaRPr>
          </a:p>
          <a:p>
            <a:pPr marL="0" indent="0" algn="ctr">
              <a:buNone/>
            </a:pPr>
            <a:r>
              <a:rPr lang="en-US" sz="3300" b="1" i="0" dirty="0">
                <a:solidFill>
                  <a:srgbClr val="000000"/>
                </a:solidFill>
                <a:effectLst/>
              </a:rPr>
              <a:t>SDBOR Universities</a:t>
            </a:r>
          </a:p>
          <a:p>
            <a:pPr marL="0" indent="0" algn="l">
              <a:buNone/>
            </a:pPr>
            <a:endParaRPr lang="en-US" b="1" i="0" dirty="0">
              <a:solidFill>
                <a:srgbClr val="000000"/>
              </a:solidFill>
              <a:effectLst/>
            </a:endParaRPr>
          </a:p>
          <a:p>
            <a:pPr marL="0" indent="0" algn="l">
              <a:buNone/>
            </a:pPr>
            <a:r>
              <a:rPr lang="en-US" b="1" i="0" dirty="0">
                <a:solidFill>
                  <a:srgbClr val="000000"/>
                </a:solidFill>
                <a:effectLst/>
              </a:rPr>
              <a:t>Registration Self Service:</a:t>
            </a:r>
            <a:r>
              <a:rPr lang="en-US" b="0" i="0" dirty="0">
                <a:solidFill>
                  <a:srgbClr val="000000"/>
                </a:solidFill>
                <a:effectLst/>
              </a:rPr>
              <a:t> offers students an enhanced experience web-based registration system. </a:t>
            </a:r>
            <a:br>
              <a:rPr lang="en-US" b="0" i="0" dirty="0">
                <a:solidFill>
                  <a:srgbClr val="000000"/>
                </a:solidFill>
                <a:effectLst/>
              </a:rPr>
            </a:br>
            <a:endParaRPr lang="en-US" b="0" i="0" dirty="0">
              <a:solidFill>
                <a:srgbClr val="000000"/>
              </a:solidFill>
              <a:effectLst/>
            </a:endParaRPr>
          </a:p>
          <a:p>
            <a:pPr marL="0" indent="0" algn="l">
              <a:buNone/>
            </a:pPr>
            <a:r>
              <a:rPr lang="en-US" b="1" i="0" dirty="0">
                <a:solidFill>
                  <a:srgbClr val="000000"/>
                </a:solidFill>
                <a:effectLst/>
              </a:rPr>
              <a:t>Browse Classes:</a:t>
            </a:r>
            <a:r>
              <a:rPr lang="en-US" b="0" i="0" dirty="0">
                <a:solidFill>
                  <a:srgbClr val="000000"/>
                </a:solidFill>
                <a:effectLst/>
              </a:rPr>
              <a:t> Looking for classes? In this section you can browse classes you find interesting.  </a:t>
            </a:r>
            <a:r>
              <a:rPr lang="en-US" b="1" i="0" u="sng" dirty="0">
                <a:solidFill>
                  <a:schemeClr val="bg2">
                    <a:lumMod val="75000"/>
                  </a:schemeClr>
                </a:solidFill>
                <a:effectLst/>
                <a:hlinkClick r:id="rId4">
                  <a:extLst>
                    <a:ext uri="{A12FA001-AC4F-418D-AE19-62706E023703}">
                      <ahyp:hlinkClr xmlns:ahyp="http://schemas.microsoft.com/office/drawing/2018/hyperlinkcolor" val="tx"/>
                    </a:ext>
                  </a:extLst>
                </a:hlinkClick>
              </a:rPr>
              <a:t>Click here.</a:t>
            </a:r>
            <a:endParaRPr lang="en-US" b="1" i="0" u="sng" dirty="0">
              <a:solidFill>
                <a:schemeClr val="bg2">
                  <a:lumMod val="75000"/>
                </a:schemeClr>
              </a:solidFill>
              <a:effectLst/>
            </a:endParaRPr>
          </a:p>
          <a:p>
            <a:pPr marL="0" indent="0" algn="l">
              <a:buNone/>
            </a:pPr>
            <a:endParaRPr lang="en-US" b="1" i="0" u="sng" dirty="0">
              <a:solidFill>
                <a:schemeClr val="bg2">
                  <a:lumMod val="75000"/>
                </a:schemeClr>
              </a:solidFill>
              <a:effectLst/>
            </a:endParaRPr>
          </a:p>
          <a:p>
            <a:pPr marL="0" indent="0" algn="l">
              <a:buNone/>
            </a:pPr>
            <a:r>
              <a:rPr lang="en-US" b="0" i="0" dirty="0">
                <a:solidFill>
                  <a:schemeClr val="bg2">
                    <a:lumMod val="75000"/>
                  </a:schemeClr>
                </a:solidFill>
                <a:effectLst/>
                <a:hlinkClick r:id="rId4">
                  <a:extLst>
                    <a:ext uri="{A12FA001-AC4F-418D-AE19-62706E023703}">
                      <ahyp:hlinkClr xmlns:ahyp="http://schemas.microsoft.com/office/drawing/2018/hyperlinkcolor" val="tx"/>
                    </a:ext>
                  </a:extLst>
                </a:hlinkClick>
              </a:rPr>
              <a:t>https://registration.sdbor.edu/StudentRegistrationSsb/ssb/term/termSelection?mode=search&amp;mepCode=BOR</a:t>
            </a:r>
            <a:endParaRPr lang="en-US" b="0" i="0" dirty="0">
              <a:solidFill>
                <a:schemeClr val="bg2">
                  <a:lumMod val="75000"/>
                </a:schemeClr>
              </a:solidFill>
              <a:effectLst/>
            </a:endParaRPr>
          </a:p>
          <a:p>
            <a:pPr marL="0" indent="0" algn="l">
              <a:buNone/>
            </a:pPr>
            <a:br>
              <a:rPr lang="en-US" b="0" i="0" dirty="0">
                <a:solidFill>
                  <a:schemeClr val="bg2">
                    <a:lumMod val="75000"/>
                  </a:schemeClr>
                </a:solidFill>
                <a:effectLst/>
              </a:rPr>
            </a:br>
            <a:endParaRPr lang="en-US" b="0" i="0" dirty="0">
              <a:solidFill>
                <a:schemeClr val="bg2">
                  <a:lumMod val="75000"/>
                </a:schemeClr>
              </a:solidFill>
              <a:effectLst/>
            </a:endParaRPr>
          </a:p>
          <a:p>
            <a:pPr marL="0" indent="0" algn="l">
              <a:buNone/>
            </a:pPr>
            <a:br>
              <a:rPr lang="en-US" sz="2900" b="0" i="0" dirty="0">
                <a:solidFill>
                  <a:schemeClr val="bg2">
                    <a:lumMod val="75000"/>
                  </a:schemeClr>
                </a:solidFill>
                <a:effectLst/>
              </a:rPr>
            </a:br>
            <a:endParaRPr lang="en-US" sz="2900" b="0" i="0" dirty="0">
              <a:solidFill>
                <a:schemeClr val="bg2">
                  <a:lumMod val="75000"/>
                </a:schemeClr>
              </a:solidFill>
              <a:effectLst/>
            </a:endParaRPr>
          </a:p>
          <a:p>
            <a:endParaRPr lang="en-US" dirty="0"/>
          </a:p>
        </p:txBody>
      </p:sp>
    </p:spTree>
    <p:extLst>
      <p:ext uri="{BB962C8B-B14F-4D97-AF65-F5344CB8AC3E}">
        <p14:creationId xmlns:p14="http://schemas.microsoft.com/office/powerpoint/2010/main" val="1100307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84787-302A-45EF-89BB-60D91EF09474}"/>
              </a:ext>
            </a:extLst>
          </p:cNvPr>
          <p:cNvSpPr>
            <a:spLocks noGrp="1"/>
          </p:cNvSpPr>
          <p:nvPr>
            <p:ph type="title"/>
          </p:nvPr>
        </p:nvSpPr>
        <p:spPr>
          <a:xfrm>
            <a:off x="914162" y="482600"/>
            <a:ext cx="10360501" cy="812800"/>
          </a:xfrm>
        </p:spPr>
        <p:txBody>
          <a:bodyPr/>
          <a:lstStyle/>
          <a:p>
            <a:pPr algn="ctr"/>
            <a:r>
              <a:rPr lang="en-US" cap="none" dirty="0"/>
              <a:t>Most Commonly Taken by Deuel Students</a:t>
            </a:r>
          </a:p>
        </p:txBody>
      </p:sp>
      <p:sp>
        <p:nvSpPr>
          <p:cNvPr id="3" name="Content Placeholder 2">
            <a:extLst>
              <a:ext uri="{FF2B5EF4-FFF2-40B4-BE49-F238E27FC236}">
                <a16:creationId xmlns:a16="http://schemas.microsoft.com/office/drawing/2014/main" id="{6F468549-E98B-477D-A38C-1F7912E9F042}"/>
              </a:ext>
            </a:extLst>
          </p:cNvPr>
          <p:cNvSpPr>
            <a:spLocks noGrp="1"/>
          </p:cNvSpPr>
          <p:nvPr>
            <p:ph sz="half" idx="1"/>
          </p:nvPr>
        </p:nvSpPr>
        <p:spPr>
          <a:xfrm>
            <a:off x="150812" y="1295400"/>
            <a:ext cx="5181600" cy="4978401"/>
          </a:xfrm>
        </p:spPr>
        <p:txBody>
          <a:bodyPr>
            <a:normAutofit fontScale="92500" lnSpcReduction="10000"/>
          </a:bodyPr>
          <a:lstStyle/>
          <a:p>
            <a:pPr marL="0" indent="0" algn="ctr">
              <a:buNone/>
            </a:pPr>
            <a:endParaRPr lang="en-US" u="sng" dirty="0"/>
          </a:p>
          <a:p>
            <a:pPr marL="0" indent="0" algn="ctr">
              <a:buNone/>
            </a:pPr>
            <a:r>
              <a:rPr lang="en-US" u="sng" dirty="0"/>
              <a:t>Social Sciences</a:t>
            </a:r>
          </a:p>
          <a:p>
            <a:pPr marL="0" indent="0" algn="ctr">
              <a:buNone/>
            </a:pPr>
            <a:r>
              <a:rPr lang="en-US" sz="2000" dirty="0"/>
              <a:t>PSYC 101: General Psychology</a:t>
            </a:r>
          </a:p>
          <a:p>
            <a:pPr marL="0" indent="0" algn="ctr">
              <a:buNone/>
            </a:pPr>
            <a:r>
              <a:rPr lang="en-US" sz="2000" dirty="0"/>
              <a:t>Lake Area Technical College</a:t>
            </a:r>
          </a:p>
          <a:p>
            <a:pPr marL="0" indent="0" algn="ctr">
              <a:buNone/>
            </a:pPr>
            <a:r>
              <a:rPr lang="en-US" sz="2000" dirty="0"/>
              <a:t>HIST 152: United States History II</a:t>
            </a:r>
          </a:p>
          <a:p>
            <a:pPr marL="0" indent="0" algn="ctr">
              <a:buNone/>
            </a:pPr>
            <a:r>
              <a:rPr lang="en-US" sz="2000" dirty="0"/>
              <a:t>University of South Dakota</a:t>
            </a:r>
          </a:p>
          <a:p>
            <a:pPr marL="0" indent="0" algn="ctr">
              <a:buNone/>
            </a:pPr>
            <a:r>
              <a:rPr lang="en-US" u="sng" dirty="0"/>
              <a:t>Math</a:t>
            </a:r>
          </a:p>
          <a:p>
            <a:pPr algn="ctr"/>
            <a:r>
              <a:rPr lang="en-US" sz="2000" dirty="0"/>
              <a:t>MATH 114: College Algebra </a:t>
            </a:r>
          </a:p>
          <a:p>
            <a:pPr lvl="1" algn="ctr"/>
            <a:r>
              <a:rPr lang="en-US" dirty="0"/>
              <a:t>Lake Area Technical College</a:t>
            </a:r>
          </a:p>
          <a:p>
            <a:pPr lvl="1" algn="ctr"/>
            <a:endParaRPr lang="en-US" dirty="0"/>
          </a:p>
          <a:p>
            <a:pPr lvl="1" algn="ctr"/>
            <a:r>
              <a:rPr lang="en-US" dirty="0"/>
              <a:t>MATH 100: Applied General Math</a:t>
            </a:r>
          </a:p>
          <a:p>
            <a:pPr lvl="1" algn="ctr"/>
            <a:r>
              <a:rPr lang="en-US" dirty="0"/>
              <a:t>Lake Area Technical College</a:t>
            </a:r>
          </a:p>
          <a:p>
            <a:pPr lvl="1" algn="ctr"/>
            <a:endParaRPr lang="en-US" dirty="0"/>
          </a:p>
          <a:p>
            <a:endParaRPr lang="en-US" dirty="0"/>
          </a:p>
        </p:txBody>
      </p:sp>
      <p:sp>
        <p:nvSpPr>
          <p:cNvPr id="4" name="Content Placeholder 3">
            <a:extLst>
              <a:ext uri="{FF2B5EF4-FFF2-40B4-BE49-F238E27FC236}">
                <a16:creationId xmlns:a16="http://schemas.microsoft.com/office/drawing/2014/main" id="{B7F5FCCE-21C9-415E-8F60-CD97484C19F7}"/>
              </a:ext>
            </a:extLst>
          </p:cNvPr>
          <p:cNvSpPr>
            <a:spLocks noGrp="1"/>
          </p:cNvSpPr>
          <p:nvPr>
            <p:ph sz="half" idx="2"/>
          </p:nvPr>
        </p:nvSpPr>
        <p:spPr>
          <a:xfrm>
            <a:off x="4951412" y="1371600"/>
            <a:ext cx="6323251" cy="4902201"/>
          </a:xfrm>
        </p:spPr>
        <p:txBody>
          <a:bodyPr>
            <a:normAutofit fontScale="92500" lnSpcReduction="10000"/>
          </a:bodyPr>
          <a:lstStyle/>
          <a:p>
            <a:pPr marL="0" indent="0" algn="ctr">
              <a:buNone/>
            </a:pPr>
            <a:r>
              <a:rPr lang="en-US" u="sng" dirty="0"/>
              <a:t>Communications</a:t>
            </a:r>
          </a:p>
          <a:p>
            <a:pPr marL="0" indent="0" algn="ctr">
              <a:buNone/>
            </a:pPr>
            <a:r>
              <a:rPr lang="en-US" sz="2000" dirty="0"/>
              <a:t>SPCM 101: Fundamentals of Speech</a:t>
            </a:r>
          </a:p>
          <a:p>
            <a:pPr marL="0" indent="0" algn="ctr">
              <a:buNone/>
            </a:pPr>
            <a:r>
              <a:rPr lang="en-US" sz="2000" dirty="0"/>
              <a:t>Lake Area Technical College</a:t>
            </a:r>
          </a:p>
          <a:p>
            <a:pPr marL="0" indent="0" algn="ctr">
              <a:buNone/>
            </a:pPr>
            <a:endParaRPr lang="en-US" sz="2000" dirty="0"/>
          </a:p>
          <a:p>
            <a:pPr marL="0" indent="0" algn="ctr">
              <a:buNone/>
            </a:pPr>
            <a:r>
              <a:rPr lang="en-US" u="sng" dirty="0"/>
              <a:t>Fine Arts/Humanities</a:t>
            </a:r>
          </a:p>
          <a:p>
            <a:pPr algn="ctr"/>
            <a:r>
              <a:rPr lang="en-US" sz="2000" dirty="0"/>
              <a:t>MUS 100: Music Appreciation: Rock and Roll</a:t>
            </a:r>
          </a:p>
          <a:p>
            <a:pPr algn="ctr"/>
            <a:r>
              <a:rPr lang="en-US" sz="2000" dirty="0"/>
              <a:t>University of South Dakota</a:t>
            </a:r>
          </a:p>
          <a:p>
            <a:pPr algn="ctr"/>
            <a:endParaRPr lang="en-US" sz="2000" dirty="0"/>
          </a:p>
          <a:p>
            <a:pPr algn="ctr"/>
            <a:r>
              <a:rPr lang="en-US" u="sng" dirty="0"/>
              <a:t>Science</a:t>
            </a:r>
          </a:p>
          <a:p>
            <a:pPr algn="ctr"/>
            <a:r>
              <a:rPr lang="en-US" sz="2000" dirty="0"/>
              <a:t>ANAT142: Anatomy</a:t>
            </a:r>
          </a:p>
          <a:p>
            <a:pPr algn="ctr"/>
            <a:r>
              <a:rPr lang="en-US" sz="2000" dirty="0"/>
              <a:t>Lake Area Technical College</a:t>
            </a:r>
          </a:p>
        </p:txBody>
      </p:sp>
    </p:spTree>
    <p:extLst>
      <p:ext uri="{BB962C8B-B14F-4D97-AF65-F5344CB8AC3E}">
        <p14:creationId xmlns:p14="http://schemas.microsoft.com/office/powerpoint/2010/main" val="3974923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Radial 16x9">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theme>
</file>

<file path=ppt/theme/theme2.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546FFE333F1F84CA1F2AED013A72C34" ma:contentTypeVersion="13" ma:contentTypeDescription="Create a new document." ma:contentTypeScope="" ma:versionID="7e332a5025687d498fbe1e9aaab093f5">
  <xsd:schema xmlns:xsd="http://www.w3.org/2001/XMLSchema" xmlns:xs="http://www.w3.org/2001/XMLSchema" xmlns:p="http://schemas.microsoft.com/office/2006/metadata/properties" xmlns:ns3="7254bb12-a98f-4282-8dd0-a983feefad6f" xmlns:ns4="4b65edc1-b3f8-459b-a65d-d81a33a1f1cf" targetNamespace="http://schemas.microsoft.com/office/2006/metadata/properties" ma:root="true" ma:fieldsID="14f1ce860f4aef1b312a7c3455acefa1" ns3:_="" ns4:_="">
    <xsd:import namespace="7254bb12-a98f-4282-8dd0-a983feefad6f"/>
    <xsd:import namespace="4b65edc1-b3f8-459b-a65d-d81a33a1f1cf"/>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54bb12-a98f-4282-8dd0-a983feefad6f"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b65edc1-b3f8-459b-a65d-d81a33a1f1cf"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element name="SharingHintHash" ma:index="13"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8E85BA4-9108-4D8E-95B3-EEE7E96283E1}">
  <ds:schemaRefs>
    <ds:schemaRef ds:uri="http://schemas.microsoft.com/sharepoint/v3/contenttype/forms"/>
  </ds:schemaRefs>
</ds:datastoreItem>
</file>

<file path=customXml/itemProps2.xml><?xml version="1.0" encoding="utf-8"?>
<ds:datastoreItem xmlns:ds="http://schemas.openxmlformats.org/officeDocument/2006/customXml" ds:itemID="{F79FBDAF-D74E-4243-9B70-C3499711F4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54bb12-a98f-4282-8dd0-a983feefad6f"/>
    <ds:schemaRef ds:uri="4b65edc1-b3f8-459b-a65d-d81a33a1f1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657F417-9331-40BE-9845-23A7791BAEFB}">
  <ds:schemaRefs>
    <ds:schemaRef ds:uri="http://schemas.microsoft.com/office/2006/metadata/properties"/>
    <ds:schemaRef ds:uri="http://www.w3.org/XML/1998/namespace"/>
    <ds:schemaRef ds:uri="http://purl.org/dc/terms/"/>
    <ds:schemaRef ds:uri="http://schemas.microsoft.com/office/infopath/2007/PartnerControls"/>
    <ds:schemaRef ds:uri="4b65edc1-b3f8-459b-a65d-d81a33a1f1cf"/>
    <ds:schemaRef ds:uri="http://purl.org/dc/elements/1.1/"/>
    <ds:schemaRef ds:uri="http://schemas.microsoft.com/office/2006/documentManagement/types"/>
    <ds:schemaRef ds:uri="http://schemas.openxmlformats.org/package/2006/metadata/core-properties"/>
    <ds:schemaRef ds:uri="7254bb12-a98f-4282-8dd0-a983feefad6f"/>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Red radial lines presentation (widescreen)</Template>
  <TotalTime>0</TotalTime>
  <Words>575</Words>
  <Application>Microsoft Office PowerPoint</Application>
  <PresentationFormat>Custom</PresentationFormat>
  <Paragraphs>84</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Cambria</vt:lpstr>
      <vt:lpstr>Courier New</vt:lpstr>
      <vt:lpstr>Helvetica</vt:lpstr>
      <vt:lpstr>Raleway</vt:lpstr>
      <vt:lpstr>Symbol</vt:lpstr>
      <vt:lpstr>Red Radial 16x9</vt:lpstr>
      <vt:lpstr>   Dual Enrollment</vt:lpstr>
      <vt:lpstr>PowerPoint Presentation</vt:lpstr>
      <vt:lpstr>PowerPoint Presentation</vt:lpstr>
      <vt:lpstr>PowerPoint Presentation</vt:lpstr>
      <vt:lpstr>Dual Credit Course Offerings</vt:lpstr>
      <vt:lpstr>Most Commonly Taken by Deuel Students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2015-04-20T16:00:07Z</dcterms:created>
  <dcterms:modified xsi:type="dcterms:W3CDTF">2022-03-09T21:03:23Z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TC028048959991</vt:lpwstr>
  </property>
  <property fmtid="{D5CDD505-2E9C-101B-9397-08002B2CF9AE}" pid="3" name="ContentTypeId">
    <vt:lpwstr>0x0101008546FFE333F1F84CA1F2AED013A72C34</vt:lpwstr>
  </property>
</Properties>
</file>