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43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7C6A8F68-6F2D-40F0-8C94-1D33436ECF4F}" type="datetimeFigureOut">
              <a:rPr lang="en-US" smtClean="0"/>
              <a:pPr/>
              <a:t>1/19/2011</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551B186F-3496-44D8-97ED-683D3C599FA0}"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C6A8F68-6F2D-40F0-8C94-1D33436ECF4F}" type="datetimeFigureOut">
              <a:rPr lang="en-US" smtClean="0"/>
              <a:pPr/>
              <a:t>1/19/2011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1B186F-3496-44D8-97ED-683D3C599FA0}"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C6A8F68-6F2D-40F0-8C94-1D33436ECF4F}" type="datetimeFigureOut">
              <a:rPr lang="en-US" smtClean="0"/>
              <a:pPr/>
              <a:t>1/19/2011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1B186F-3496-44D8-97ED-683D3C599FA0}"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C6A8F68-6F2D-40F0-8C94-1D33436ECF4F}" type="datetimeFigureOut">
              <a:rPr lang="en-US" smtClean="0"/>
              <a:pPr/>
              <a:t>1/19/2011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1B186F-3496-44D8-97ED-683D3C599FA0}"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C6A8F68-6F2D-40F0-8C94-1D33436ECF4F}" type="datetimeFigureOut">
              <a:rPr lang="en-US" smtClean="0"/>
              <a:pPr/>
              <a:t>1/19/2011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51B186F-3496-44D8-97ED-683D3C599FA0}"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7C6A8F68-6F2D-40F0-8C94-1D33436ECF4F}" type="datetimeFigureOut">
              <a:rPr lang="en-US" smtClean="0"/>
              <a:pPr/>
              <a:t>1/19/2011</a:t>
            </a:fld>
            <a:endParaRPr lang="en-US" dirty="0"/>
          </a:p>
        </p:txBody>
      </p:sp>
      <p:sp>
        <p:nvSpPr>
          <p:cNvPr id="8" name="Slide Number Placeholder 7"/>
          <p:cNvSpPr>
            <a:spLocks noGrp="1"/>
          </p:cNvSpPr>
          <p:nvPr>
            <p:ph type="sldNum" sz="quarter" idx="11"/>
          </p:nvPr>
        </p:nvSpPr>
        <p:spPr/>
        <p:txBody>
          <a:bodyPr/>
          <a:lstStyle/>
          <a:p>
            <a:fld id="{551B186F-3496-44D8-97ED-683D3C599FA0}" type="slidenum">
              <a:rPr lang="en-US" smtClean="0"/>
              <a:pPr/>
              <a:t>‹#›</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6A8F68-6F2D-40F0-8C94-1D33436ECF4F}" type="datetimeFigureOut">
              <a:rPr lang="en-US" smtClean="0"/>
              <a:pPr/>
              <a:t>1/19/2011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51B186F-3496-44D8-97ED-683D3C599FA0}"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C6A8F68-6F2D-40F0-8C94-1D33436ECF4F}" type="datetimeFigureOut">
              <a:rPr lang="en-US" smtClean="0"/>
              <a:pPr/>
              <a:t>1/19/2011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156448" y="6422064"/>
            <a:ext cx="762000" cy="365125"/>
          </a:xfrm>
        </p:spPr>
        <p:txBody>
          <a:bodyPr/>
          <a:lstStyle/>
          <a:p>
            <a:fld id="{551B186F-3496-44D8-97ED-683D3C599FA0}"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7C6A8F68-6F2D-40F0-8C94-1D33436ECF4F}" type="datetimeFigureOut">
              <a:rPr lang="en-US" smtClean="0"/>
              <a:pPr/>
              <a:t>1/19/2011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1B186F-3496-44D8-97ED-683D3C599FA0}"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C6A8F68-6F2D-40F0-8C94-1D33436ECF4F}" type="datetimeFigureOut">
              <a:rPr lang="en-US" smtClean="0"/>
              <a:pPr/>
              <a:t>1/19/2011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1B186F-3496-44D8-97ED-683D3C599FA0}"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C6A8F68-6F2D-40F0-8C94-1D33436ECF4F}" type="datetimeFigureOut">
              <a:rPr lang="en-US" smtClean="0"/>
              <a:pPr/>
              <a:t>1/19/2011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1B186F-3496-44D8-97ED-683D3C599FA0}"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7C6A8F68-6F2D-40F0-8C94-1D33436ECF4F}" type="datetimeFigureOut">
              <a:rPr lang="en-US" smtClean="0"/>
              <a:pPr/>
              <a:t>1/19/2011</a:t>
            </a:fld>
            <a:endParaRPr lang="en-US" dirty="0"/>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dirty="0"/>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551B186F-3496-44D8-97ED-683D3C599FA0}"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Open%20Questions%20and%20Parallel%20Tasks%20Template.docx"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85800"/>
            <a:ext cx="7696200" cy="2457450"/>
          </a:xfrm>
        </p:spPr>
        <p:txBody>
          <a:bodyPr>
            <a:normAutofit/>
          </a:bodyPr>
          <a:lstStyle/>
          <a:p>
            <a:pPr algn="ctr"/>
            <a:r>
              <a:rPr lang="en-US" dirty="0" smtClean="0"/>
              <a:t>Differentiating </a:t>
            </a:r>
            <a:br>
              <a:rPr lang="en-US" dirty="0" smtClean="0"/>
            </a:br>
            <a:r>
              <a:rPr lang="en-US" dirty="0" smtClean="0"/>
              <a:t>with</a:t>
            </a:r>
            <a:r>
              <a:rPr lang="en-US" dirty="0"/>
              <a:t/>
            </a:r>
            <a:br>
              <a:rPr lang="en-US" dirty="0"/>
            </a:br>
            <a:r>
              <a:rPr lang="en-US" dirty="0"/>
              <a:t>Questioning</a:t>
            </a:r>
          </a:p>
        </p:txBody>
      </p:sp>
      <p:sp>
        <p:nvSpPr>
          <p:cNvPr id="3" name="Subtitle 2"/>
          <p:cNvSpPr>
            <a:spLocks noGrp="1"/>
          </p:cNvSpPr>
          <p:nvPr>
            <p:ph type="subTitle" idx="1"/>
          </p:nvPr>
        </p:nvSpPr>
        <p:spPr>
          <a:xfrm>
            <a:off x="0" y="3200400"/>
            <a:ext cx="7696200" cy="1752600"/>
          </a:xfrm>
        </p:spPr>
        <p:txBody>
          <a:bodyPr>
            <a:normAutofit/>
          </a:bodyPr>
          <a:lstStyle/>
          <a:p>
            <a:pPr algn="ctr"/>
            <a:r>
              <a:rPr lang="en-US" sz="1800" dirty="0" smtClean="0"/>
              <a:t>The </a:t>
            </a:r>
            <a:r>
              <a:rPr lang="en-US" sz="1800" dirty="0"/>
              <a:t>Research of Dr. Marian Small </a:t>
            </a:r>
          </a:p>
          <a:p>
            <a:pPr algn="ctr"/>
            <a:r>
              <a:rPr lang="en-US" sz="1800" dirty="0"/>
              <a:t>Disseminated </a:t>
            </a:r>
            <a:r>
              <a:rPr lang="en-US" sz="1800" dirty="0" smtClean="0"/>
              <a:t>through the following books</a:t>
            </a:r>
            <a:r>
              <a:rPr lang="en-US" sz="1800" dirty="0"/>
              <a:t>:</a:t>
            </a:r>
          </a:p>
          <a:p>
            <a:pPr algn="ctr"/>
            <a:r>
              <a:rPr lang="en-US" sz="1800" i="1" dirty="0"/>
              <a:t>Good Questions - Great Ways to Differentiate Mathematics Instruction</a:t>
            </a:r>
          </a:p>
          <a:p>
            <a:pPr algn="ctr"/>
            <a:r>
              <a:rPr lang="en-US" sz="1800" i="1" dirty="0"/>
              <a:t>More Good Questions - Great Ways to Differentiate Mathematics </a:t>
            </a:r>
            <a:r>
              <a:rPr lang="en-US" sz="1800" i="1" dirty="0" smtClean="0"/>
              <a:t>Instruction</a:t>
            </a:r>
          </a:p>
          <a:p>
            <a:pPr algn="ctr"/>
            <a:r>
              <a:rPr lang="en-US" sz="1800" i="1" dirty="0" smtClean="0"/>
              <a:t>And summarized in the following slides.</a:t>
            </a:r>
            <a:endParaRPr lang="en-US" sz="1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Equity</a:t>
            </a:r>
            <a:endParaRPr lang="en-US" dirty="0"/>
          </a:p>
        </p:txBody>
      </p:sp>
      <p:sp>
        <p:nvSpPr>
          <p:cNvPr id="3" name="Content Placeholder 2"/>
          <p:cNvSpPr>
            <a:spLocks noGrp="1"/>
          </p:cNvSpPr>
          <p:nvPr>
            <p:ph idx="1"/>
          </p:nvPr>
        </p:nvSpPr>
        <p:spPr/>
        <p:txBody>
          <a:bodyPr/>
          <a:lstStyle/>
          <a:p>
            <a:pPr>
              <a:buNone/>
            </a:pPr>
            <a:r>
              <a:rPr lang="en-US" dirty="0" smtClean="0"/>
              <a:t>	Equity </a:t>
            </a:r>
            <a:r>
              <a:rPr lang="en-US" dirty="0"/>
              <a:t>does not mean that every student </a:t>
            </a:r>
            <a:r>
              <a:rPr lang="en-US"/>
              <a:t>should </a:t>
            </a:r>
            <a:r>
              <a:rPr lang="en-US" smtClean="0"/>
              <a:t>receive </a:t>
            </a:r>
            <a:r>
              <a:rPr lang="en-US" dirty="0"/>
              <a:t>identical instruction; instead it demands that reasonable and appropriate accommodations be made as needed to promote access and attainment for all students  </a:t>
            </a:r>
          </a:p>
          <a:p>
            <a:pPr>
              <a:buNone/>
            </a:pPr>
            <a:r>
              <a:rPr lang="en-US" dirty="0"/>
              <a:t>				</a:t>
            </a:r>
            <a:r>
              <a:rPr lang="en-US" dirty="0" smtClean="0"/>
              <a:t>	(</a:t>
            </a:r>
            <a:r>
              <a:rPr lang="en-US" dirty="0"/>
              <a:t>NCTM, 2000, p.12)</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
            </a:r>
            <a:br>
              <a:rPr lang="en-US" sz="4000" dirty="0" smtClean="0"/>
            </a:br>
            <a:r>
              <a:rPr lang="en-US" sz="5300" dirty="0" smtClean="0"/>
              <a:t>Student Approaches</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	One </a:t>
            </a:r>
            <a:r>
              <a:rPr lang="en-US" dirty="0"/>
              <a:t>way that we see the differences in students is through their responses to the mathematical questions and problems that are put to them.  For example, consider the task below, which might be asked of 3</a:t>
            </a:r>
            <a:r>
              <a:rPr lang="en-US" baseline="30000" dirty="0"/>
              <a:t>rd</a:t>
            </a:r>
            <a:r>
              <a:rPr lang="en-US" dirty="0"/>
              <a:t>-grade students:</a:t>
            </a:r>
          </a:p>
          <a:p>
            <a:endParaRPr lang="en-US" dirty="0"/>
          </a:p>
          <a:p>
            <a:pPr>
              <a:buNone/>
            </a:pPr>
            <a:r>
              <a:rPr lang="en-US" b="1" i="1" dirty="0" smtClean="0"/>
              <a:t>	</a:t>
            </a:r>
            <a:r>
              <a:rPr lang="en-US" b="1" i="1" dirty="0" smtClean="0">
                <a:solidFill>
                  <a:schemeClr val="bg1"/>
                </a:solidFill>
                <a:sym typeface="Wingdings" pitchFamily="2" charset="2"/>
              </a:rPr>
              <a:t>  </a:t>
            </a:r>
            <a:r>
              <a:rPr lang="en-US" b="1" i="1" dirty="0" smtClean="0">
                <a:solidFill>
                  <a:schemeClr val="bg1"/>
                </a:solidFill>
              </a:rPr>
              <a:t>In </a:t>
            </a:r>
            <a:r>
              <a:rPr lang="en-US" b="1" i="1" dirty="0">
                <a:solidFill>
                  <a:schemeClr val="bg1"/>
                </a:solidFill>
              </a:rPr>
              <a:t>one cupboard, you have three shelves with five boxes on each shelf.  There are three of those cupboards in the room.  How many boxes are stored in all three cupboards?</a:t>
            </a:r>
          </a:p>
          <a:p>
            <a:endParaRPr lang="en-US" dirty="0"/>
          </a:p>
          <a:p>
            <a:pPr algn="ctr">
              <a:buNone/>
            </a:pPr>
            <a:r>
              <a:rPr lang="en-US" dirty="0" smtClean="0"/>
              <a:t>	How </a:t>
            </a:r>
            <a:r>
              <a:rPr lang="en-US" dirty="0"/>
              <a:t>might students approach this task?</a:t>
            </a:r>
          </a:p>
          <a:p>
            <a:endParaRPr lang="en-US" dirty="0"/>
          </a:p>
          <a:p>
            <a:endParaRPr lang="en-US" dirty="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Approaches</a:t>
            </a:r>
            <a:endParaRPr lang="en-US" dirty="0"/>
          </a:p>
        </p:txBody>
      </p:sp>
      <p:sp>
        <p:nvSpPr>
          <p:cNvPr id="3" name="Content Placeholder 2"/>
          <p:cNvSpPr>
            <a:spLocks noGrp="1"/>
          </p:cNvSpPr>
          <p:nvPr>
            <p:ph idx="1"/>
          </p:nvPr>
        </p:nvSpPr>
        <p:spPr/>
        <p:txBody>
          <a:bodyPr>
            <a:normAutofit lnSpcReduction="10000"/>
          </a:bodyPr>
          <a:lstStyle/>
          <a:p>
            <a:pPr>
              <a:buNone/>
            </a:pPr>
            <a:r>
              <a:rPr lang="en-US" sz="3000" dirty="0" smtClean="0"/>
              <a:t> </a:t>
            </a:r>
            <a:r>
              <a:rPr lang="en-US" sz="2600" dirty="0" smtClean="0"/>
              <a:t>Liam immediately raises his hand and simply waits for the teacher to help him.</a:t>
            </a:r>
          </a:p>
          <a:p>
            <a:pPr>
              <a:buNone/>
            </a:pPr>
            <a:r>
              <a:rPr lang="en-US" sz="2600" dirty="0" smtClean="0"/>
              <a:t> </a:t>
            </a:r>
            <a:r>
              <a:rPr lang="en-US" sz="2600" dirty="0" smtClean="0">
                <a:solidFill>
                  <a:schemeClr val="bg1"/>
                </a:solidFill>
              </a:rPr>
              <a:t>Angelita draws a picture of the cupboards, the shelves, and the boxes and counts each box.</a:t>
            </a:r>
          </a:p>
          <a:p>
            <a:pPr>
              <a:buNone/>
            </a:pPr>
            <a:r>
              <a:rPr lang="en-US" sz="2600" dirty="0" smtClean="0"/>
              <a:t>Tara uses addition and writes 5 + 5 + 5 + 5 + 5 + 5 + 5 + 5 + 5.</a:t>
            </a:r>
          </a:p>
          <a:p>
            <a:pPr>
              <a:buNone/>
            </a:pPr>
            <a:r>
              <a:rPr lang="en-US" sz="2600" dirty="0" smtClean="0">
                <a:solidFill>
                  <a:schemeClr val="bg1"/>
                </a:solidFill>
              </a:rPr>
              <a:t>Dejohn uses addition and writes 5 + 5 + 5 = 15, then adds again, writing 15 + 15 + 15 = 45.</a:t>
            </a:r>
          </a:p>
          <a:p>
            <a:pPr>
              <a:buNone/>
            </a:pPr>
            <a:r>
              <a:rPr lang="en-US" sz="2600" dirty="0" smtClean="0"/>
              <a:t>Rebecca uses a combination of multiplication and addition and writes 3 x 5 = 15, then 15 + 15 + 15 = 45.</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1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1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1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10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1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Goal of Differentiating with Questioning</a:t>
            </a:r>
            <a:endParaRPr lang="en-US" dirty="0"/>
          </a:p>
        </p:txBody>
      </p:sp>
      <p:sp>
        <p:nvSpPr>
          <p:cNvPr id="3" name="Content Placeholder 2"/>
          <p:cNvSpPr>
            <a:spLocks noGrp="1"/>
          </p:cNvSpPr>
          <p:nvPr>
            <p:ph idx="1"/>
          </p:nvPr>
        </p:nvSpPr>
        <p:spPr/>
        <p:txBody>
          <a:bodyPr/>
          <a:lstStyle/>
          <a:p>
            <a:pPr>
              <a:buNone/>
            </a:pPr>
            <a:r>
              <a:rPr lang="en-US" dirty="0"/>
              <a:t>	</a:t>
            </a:r>
            <a:endParaRPr lang="en-US" dirty="0" smtClean="0"/>
          </a:p>
          <a:p>
            <a:pPr>
              <a:buNone/>
            </a:pPr>
            <a:r>
              <a:rPr lang="en-US" dirty="0"/>
              <a:t>	</a:t>
            </a:r>
            <a:r>
              <a:rPr lang="en-US" dirty="0" smtClean="0"/>
              <a:t>To </a:t>
            </a:r>
            <a:r>
              <a:rPr lang="en-US" dirty="0"/>
              <a:t>remove barriers to learning while still challenging each student to take risks and responsibility for learning 						</a:t>
            </a:r>
            <a:r>
              <a:rPr lang="en-US" dirty="0" smtClean="0"/>
              <a:t>	</a:t>
            </a:r>
          </a:p>
          <a:p>
            <a:pPr>
              <a:buNone/>
            </a:pPr>
            <a:r>
              <a:rPr lang="en-US" dirty="0" smtClean="0"/>
              <a:t>				        (</a:t>
            </a:r>
            <a:r>
              <a:rPr lang="en-US" dirty="0"/>
              <a:t>Karp &amp; Howell, 2004)</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smtClean="0"/>
              <a:t>Zone of Proximal Development</a:t>
            </a:r>
            <a:endParaRPr lang="en-US" dirty="0"/>
          </a:p>
        </p:txBody>
      </p:sp>
      <p:sp>
        <p:nvSpPr>
          <p:cNvPr id="3" name="Content Placeholder 2"/>
          <p:cNvSpPr>
            <a:spLocks noGrp="1"/>
          </p:cNvSpPr>
          <p:nvPr>
            <p:ph idx="1"/>
          </p:nvPr>
        </p:nvSpPr>
        <p:spPr/>
        <p:txBody>
          <a:bodyPr/>
          <a:lstStyle/>
          <a:p>
            <a:pPr>
              <a:buNone/>
            </a:pPr>
            <a:r>
              <a:rPr lang="en-US" dirty="0" smtClean="0"/>
              <a:t>One approach to meeting each student’s</a:t>
            </a:r>
          </a:p>
          <a:p>
            <a:pPr>
              <a:buNone/>
            </a:pPr>
            <a:r>
              <a:rPr lang="en-US" dirty="0" smtClean="0"/>
              <a:t>	needs is to provide tasks  within each student’s </a:t>
            </a:r>
            <a:r>
              <a:rPr lang="en-US" b="1" i="1" dirty="0" smtClean="0"/>
              <a:t>zone of proximal development </a:t>
            </a:r>
            <a:r>
              <a:rPr lang="en-US" dirty="0" smtClean="0"/>
              <a:t>and to ensure that each student in the class has the opportunity to make meaningful contribution to the class community of learners.</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smtClean="0"/>
              <a:t>Zone of Proximal Development</a:t>
            </a:r>
            <a:endParaRPr lang="en-US" dirty="0"/>
          </a:p>
        </p:txBody>
      </p:sp>
      <p:sp>
        <p:nvSpPr>
          <p:cNvPr id="3" name="Content Placeholder 2"/>
          <p:cNvSpPr>
            <a:spLocks noGrp="1"/>
          </p:cNvSpPr>
          <p:nvPr>
            <p:ph idx="1"/>
          </p:nvPr>
        </p:nvSpPr>
        <p:spPr/>
        <p:txBody>
          <a:bodyPr>
            <a:normAutofit/>
          </a:bodyPr>
          <a:lstStyle/>
          <a:p>
            <a:pPr>
              <a:buNone/>
            </a:pPr>
            <a:r>
              <a:rPr lang="en-US" b="1" i="1" dirty="0" smtClean="0"/>
              <a:t>Zone of proximal development </a:t>
            </a:r>
            <a:r>
              <a:rPr lang="en-US" dirty="0" smtClean="0"/>
              <a:t>is a term used to describe the “distance between the actual development level as determined by independent problem solving and the level of potential development as determined through problem solving under adult guidance or in collaboration with more capable peers.”  </a:t>
            </a:r>
          </a:p>
          <a:p>
            <a:pPr>
              <a:buNone/>
            </a:pPr>
            <a:r>
              <a:rPr lang="en-US" dirty="0" smtClean="0"/>
              <a:t>				       (Vygotsky, 1978, p. 86)</a:t>
            </a:r>
          </a:p>
          <a:p>
            <a:pPr>
              <a:buNone/>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Other Words . . .</a:t>
            </a:r>
            <a:endParaRPr lang="en-US" dirty="0"/>
          </a:p>
        </p:txBody>
      </p:sp>
      <p:sp>
        <p:nvSpPr>
          <p:cNvPr id="3" name="Content Placeholder 2"/>
          <p:cNvSpPr>
            <a:spLocks noGrp="1"/>
          </p:cNvSpPr>
          <p:nvPr>
            <p:ph idx="1"/>
          </p:nvPr>
        </p:nvSpPr>
        <p:spPr/>
        <p:txBody>
          <a:bodyPr/>
          <a:lstStyle/>
          <a:p>
            <a:pPr>
              <a:buNone/>
            </a:pPr>
            <a:r>
              <a:rPr lang="en-US" dirty="0" smtClean="0"/>
              <a:t>In other words, working within a student’s </a:t>
            </a:r>
            <a:r>
              <a:rPr lang="en-US" b="1" i="1" dirty="0" smtClean="0"/>
              <a:t>zone of proximal development  </a:t>
            </a:r>
            <a:r>
              <a:rPr lang="en-US" dirty="0" smtClean="0"/>
              <a:t>is to assist students in accessing new ideas that are close enough  to what they already know to make the access feasible.</a:t>
            </a:r>
          </a:p>
          <a:p>
            <a:pPr>
              <a:buNone/>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Elements of Effectively Differentiated Instruction</a:t>
            </a:r>
            <a:endParaRPr lang="en-US" dirty="0"/>
          </a:p>
        </p:txBody>
      </p:sp>
      <p:sp>
        <p:nvSpPr>
          <p:cNvPr id="3" name="Content Placeholder 2"/>
          <p:cNvSpPr>
            <a:spLocks noGrp="1"/>
          </p:cNvSpPr>
          <p:nvPr>
            <p:ph idx="1"/>
          </p:nvPr>
        </p:nvSpPr>
        <p:spPr/>
        <p:txBody>
          <a:bodyPr/>
          <a:lstStyle/>
          <a:p>
            <a:endParaRPr lang="en-US" dirty="0" smtClean="0"/>
          </a:p>
          <a:p>
            <a:r>
              <a:rPr lang="en-US" dirty="0" smtClean="0"/>
              <a:t>Focus on the Big Ideas of Mathematics</a:t>
            </a:r>
          </a:p>
          <a:p>
            <a:r>
              <a:rPr lang="en-US" dirty="0" smtClean="0"/>
              <a:t>Student Choice</a:t>
            </a:r>
          </a:p>
          <a:p>
            <a:r>
              <a:rPr lang="en-US" dirty="0" smtClean="0"/>
              <a:t>Pre-assessment</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Core Strategies for Differentiating Mathematics Instruction</a:t>
            </a:r>
            <a:endParaRPr lang="en-US" dirty="0"/>
          </a:p>
        </p:txBody>
      </p:sp>
      <p:sp>
        <p:nvSpPr>
          <p:cNvPr id="3" name="Content Placeholder 2"/>
          <p:cNvSpPr>
            <a:spLocks noGrp="1"/>
          </p:cNvSpPr>
          <p:nvPr>
            <p:ph idx="1"/>
          </p:nvPr>
        </p:nvSpPr>
        <p:spPr/>
        <p:txBody>
          <a:bodyPr>
            <a:normAutofit lnSpcReduction="10000"/>
          </a:bodyPr>
          <a:lstStyle/>
          <a:p>
            <a:r>
              <a:rPr lang="en-US" b="1" dirty="0" smtClean="0">
                <a:solidFill>
                  <a:schemeClr val="bg1"/>
                </a:solidFill>
              </a:rPr>
              <a:t>Open Questions</a:t>
            </a:r>
          </a:p>
          <a:p>
            <a:pPr>
              <a:buNone/>
            </a:pPr>
            <a:r>
              <a:rPr lang="en-US" dirty="0" smtClean="0"/>
              <a:t>	Questions framed in such as way that a variety of responses or approaches are possible</a:t>
            </a:r>
          </a:p>
          <a:p>
            <a:r>
              <a:rPr lang="en-US" b="1" dirty="0" smtClean="0">
                <a:solidFill>
                  <a:schemeClr val="bg1"/>
                </a:solidFill>
              </a:rPr>
              <a:t>Parallel Tasks</a:t>
            </a:r>
          </a:p>
          <a:p>
            <a:pPr>
              <a:buNone/>
            </a:pPr>
            <a:r>
              <a:rPr lang="en-US" dirty="0" smtClean="0"/>
              <a:t>	Sets of tasks, usually two or three, that are designed to meet the needs of students at different developmental levels but that get at the same idea and can be discussed simultaneously</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Questions</a:t>
            </a:r>
            <a:endParaRPr lang="en-US" dirty="0"/>
          </a:p>
        </p:txBody>
      </p:sp>
      <p:sp>
        <p:nvSpPr>
          <p:cNvPr id="3" name="Content Placeholder 2"/>
          <p:cNvSpPr>
            <a:spLocks noGrp="1"/>
          </p:cNvSpPr>
          <p:nvPr>
            <p:ph idx="1"/>
          </p:nvPr>
        </p:nvSpPr>
        <p:spPr/>
        <p:txBody>
          <a:bodyPr/>
          <a:lstStyle/>
          <a:p>
            <a:pPr>
              <a:buNone/>
            </a:pPr>
            <a:r>
              <a:rPr lang="en-US" dirty="0" smtClean="0"/>
              <a:t>The same question is put to the entire class but it is designed for differentiation of response based on each student’s understanding.</a:t>
            </a:r>
          </a:p>
          <a:p>
            <a:pPr>
              <a:buNone/>
            </a:pPr>
            <a:r>
              <a:rPr lang="en-US" dirty="0" smtClean="0"/>
              <a:t>Open questions need just the right amount of ambiguity.</a:t>
            </a:r>
          </a:p>
          <a:p>
            <a:pPr>
              <a:buNone/>
            </a:pPr>
            <a:r>
              <a:rPr lang="en-US" dirty="0" smtClean="0"/>
              <a:t>Any question too specific may target a narrow level of understanding.</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Questions</a:t>
            </a:r>
            <a:endParaRPr lang="en-US" dirty="0"/>
          </a:p>
        </p:txBody>
      </p:sp>
      <p:sp>
        <p:nvSpPr>
          <p:cNvPr id="3" name="Content Placeholder 2"/>
          <p:cNvSpPr>
            <a:spLocks noGrp="1"/>
          </p:cNvSpPr>
          <p:nvPr>
            <p:ph idx="1"/>
          </p:nvPr>
        </p:nvSpPr>
        <p:spPr/>
        <p:txBody>
          <a:bodyPr/>
          <a:lstStyle/>
          <a:p>
            <a:pPr>
              <a:buNone/>
            </a:pPr>
            <a:r>
              <a:rPr lang="en-US" dirty="0" smtClean="0"/>
              <a:t>For example, instead of asking students to find 25% of 48 . . .</a:t>
            </a:r>
          </a:p>
          <a:p>
            <a:pPr>
              <a:buNone/>
            </a:pPr>
            <a:endParaRPr lang="en-US" dirty="0" smtClean="0"/>
          </a:p>
          <a:p>
            <a:pPr>
              <a:buNone/>
            </a:pPr>
            <a:r>
              <a:rPr lang="en-US" dirty="0" smtClean="0"/>
              <a:t>Ask students to fill in values for the blanks to make this statement true:</a:t>
            </a:r>
          </a:p>
          <a:p>
            <a:pPr>
              <a:buNone/>
            </a:pPr>
            <a:r>
              <a:rPr lang="en-US" dirty="0" smtClean="0"/>
              <a:t>	72 is _____% of _____</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heckerboard(across)">
                                      <p:cBhvr>
                                        <p:cTn id="7" dur="500"/>
                                        <p:tgtEl>
                                          <p:spTgt spid="3">
                                            <p:txEl>
                                              <p:pRg st="2" end="2"/>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checkerboard(across)">
                                      <p:cBhvr>
                                        <p:cTn id="1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Questions</a:t>
            </a:r>
            <a:endParaRPr lang="en-US" dirty="0"/>
          </a:p>
        </p:txBody>
      </p:sp>
      <p:sp>
        <p:nvSpPr>
          <p:cNvPr id="3" name="Content Placeholder 2"/>
          <p:cNvSpPr>
            <a:spLocks noGrp="1"/>
          </p:cNvSpPr>
          <p:nvPr>
            <p:ph idx="1"/>
          </p:nvPr>
        </p:nvSpPr>
        <p:spPr/>
        <p:txBody>
          <a:bodyPr>
            <a:normAutofit lnSpcReduction="10000"/>
          </a:bodyPr>
          <a:lstStyle/>
          <a:p>
            <a:pPr marL="550926" indent="-514350">
              <a:buNone/>
            </a:pPr>
            <a:r>
              <a:rPr lang="en-US" dirty="0" smtClean="0"/>
              <a:t>1.	The number 4 is a factor of two different numbers.  What else might be true about both of the numbers?</a:t>
            </a:r>
          </a:p>
          <a:p>
            <a:pPr marL="550926" indent="-514350">
              <a:buNone/>
            </a:pPr>
            <a:r>
              <a:rPr lang="en-US" dirty="0" smtClean="0"/>
              <a:t>2.	An expression involving the variable k has the value 10 when k=4.  What could the expression be?</a:t>
            </a:r>
          </a:p>
          <a:p>
            <a:pPr marL="550926" indent="-514350">
              <a:buNone/>
            </a:pPr>
            <a:r>
              <a:rPr lang="en-US" dirty="0" smtClean="0"/>
              <a:t>3.	The mean of a set of numbers is 8.  What might the numbers be?</a:t>
            </a:r>
          </a:p>
          <a:p>
            <a:pPr marL="550926" indent="-514350">
              <a:buNone/>
            </a:pPr>
            <a:r>
              <a:rPr lang="en-US" dirty="0" smtClean="0"/>
              <a:t>4.	A shape has six sides and two 90</a:t>
            </a:r>
            <a:r>
              <a:rPr lang="en-US" baseline="30000" dirty="0" smtClean="0"/>
              <a:t>0</a:t>
            </a:r>
            <a:r>
              <a:rPr lang="en-US" dirty="0" smtClean="0"/>
              <a:t> angles.  What could it look like?</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Parallel Tasks</a:t>
            </a:r>
            <a:endParaRPr lang="en-US" dirty="0"/>
          </a:p>
        </p:txBody>
      </p:sp>
      <p:sp>
        <p:nvSpPr>
          <p:cNvPr id="3" name="Content Placeholder 2"/>
          <p:cNvSpPr>
            <a:spLocks noGrp="1"/>
          </p:cNvSpPr>
          <p:nvPr>
            <p:ph idx="1"/>
          </p:nvPr>
        </p:nvSpPr>
        <p:spPr/>
        <p:txBody>
          <a:bodyPr>
            <a:normAutofit/>
          </a:bodyPr>
          <a:lstStyle/>
          <a:p>
            <a:pPr marL="550926" indent="-514350">
              <a:buNone/>
            </a:pPr>
            <a:r>
              <a:rPr lang="en-US" dirty="0" smtClean="0"/>
              <a:t>To create parallel tasks to address a particular Big Idea, it is important to first think about how students might differ developmentally in approaching that idea/concept.</a:t>
            </a:r>
          </a:p>
          <a:p>
            <a:pPr marL="550926" indent="-514350">
              <a:buNone/>
            </a:pPr>
            <a:r>
              <a:rPr lang="en-US" dirty="0" smtClean="0"/>
              <a:t>Then the object is to develop similar enough contexts for the various options that common questions can be asked of the students as they reflect on their work.</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Parallel Tasks</a:t>
            </a:r>
            <a:endParaRPr lang="en-US" dirty="0"/>
          </a:p>
        </p:txBody>
      </p:sp>
      <p:sp>
        <p:nvSpPr>
          <p:cNvPr id="3" name="Content Placeholder 2"/>
          <p:cNvSpPr>
            <a:spLocks noGrp="1"/>
          </p:cNvSpPr>
          <p:nvPr>
            <p:ph idx="1"/>
          </p:nvPr>
        </p:nvSpPr>
        <p:spPr/>
        <p:txBody>
          <a:bodyPr>
            <a:normAutofit/>
          </a:bodyPr>
          <a:lstStyle/>
          <a:p>
            <a:pPr marL="550926" indent="-514350">
              <a:buNone/>
            </a:pPr>
            <a:r>
              <a:rPr lang="en-US" dirty="0" smtClean="0"/>
              <a:t>For example, if the Big Idea is Measurement, a set of Parallel Tasks might be as simple as letting students chose whether they are comfortable with linear or area measurements:</a:t>
            </a:r>
          </a:p>
          <a:p>
            <a:pPr marL="550926" indent="-514350">
              <a:buNone/>
            </a:pPr>
            <a:r>
              <a:rPr lang="en-US" dirty="0" smtClean="0"/>
              <a:t>Option 1	An object has a length of 30 cm.  What might it be?</a:t>
            </a:r>
          </a:p>
          <a:p>
            <a:pPr marL="550926" indent="-514350">
              <a:buNone/>
            </a:pPr>
            <a:r>
              <a:rPr lang="en-US" dirty="0" smtClean="0"/>
              <a:t>Option 2	An object has an area of 30 cm</a:t>
            </a:r>
            <a:r>
              <a:rPr lang="en-US" baseline="30000" dirty="0" smtClean="0"/>
              <a:t>2</a:t>
            </a:r>
            <a:r>
              <a:rPr lang="en-US" dirty="0" smtClean="0"/>
              <a:t>.  What might it be?</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Parallel Tasks</a:t>
            </a:r>
            <a:endParaRPr lang="en-US" dirty="0"/>
          </a:p>
        </p:txBody>
      </p:sp>
      <p:sp>
        <p:nvSpPr>
          <p:cNvPr id="3" name="Content Placeholder 2"/>
          <p:cNvSpPr>
            <a:spLocks noGrp="1"/>
          </p:cNvSpPr>
          <p:nvPr>
            <p:ph idx="1"/>
          </p:nvPr>
        </p:nvSpPr>
        <p:spPr/>
        <p:txBody>
          <a:bodyPr>
            <a:normAutofit fontScale="92500" lnSpcReduction="10000"/>
          </a:bodyPr>
          <a:lstStyle/>
          <a:p>
            <a:pPr marL="550926" indent="-514350">
              <a:buNone/>
            </a:pPr>
            <a:r>
              <a:rPr lang="en-US" dirty="0" smtClean="0"/>
              <a:t>Common Follow-up questions could be:</a:t>
            </a:r>
          </a:p>
          <a:p>
            <a:pPr marL="550926" indent="-514350"/>
            <a:r>
              <a:rPr lang="en-US" dirty="0" smtClean="0"/>
              <a:t>Is your object big or not so big?  How did you know?</a:t>
            </a:r>
          </a:p>
          <a:p>
            <a:pPr marL="550926" indent="-514350"/>
            <a:r>
              <a:rPr lang="en-US" dirty="0" smtClean="0"/>
              <a:t>Could you hold it in your hand?</a:t>
            </a:r>
          </a:p>
          <a:p>
            <a:pPr marL="550926" indent="-514350"/>
            <a:r>
              <a:rPr lang="en-US" dirty="0" smtClean="0"/>
              <a:t>How do you know that your object has a measure of about 30?</a:t>
            </a:r>
          </a:p>
          <a:p>
            <a:pPr marL="550926" indent="-514350"/>
            <a:r>
              <a:rPr lang="en-US" dirty="0" smtClean="0"/>
              <a:t>How would you measure to see how close to 30 it might be?</a:t>
            </a:r>
          </a:p>
          <a:p>
            <a:pPr marL="550926" indent="-514350"/>
            <a:r>
              <a:rPr lang="en-US" dirty="0" smtClean="0"/>
              <a:t>How do you know that there are a lot of possible objects?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ox(in)">
                                      <p:cBhvr>
                                        <p:cTn id="7" dur="1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ox(in)">
                                      <p:cBhvr>
                                        <p:cTn id="12" dur="1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ox(in)">
                                      <p:cBhvr>
                                        <p:cTn id="17" dur="1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ox(in)">
                                      <p:cBhvr>
                                        <p:cTn id="22" dur="1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ox(in)">
                                      <p:cBhvr>
                                        <p:cTn id="27"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Parallel Tasks</a:t>
            </a:r>
            <a:endParaRPr lang="en-US" dirty="0"/>
          </a:p>
        </p:txBody>
      </p:sp>
      <p:sp>
        <p:nvSpPr>
          <p:cNvPr id="3" name="Content Placeholder 2"/>
          <p:cNvSpPr>
            <a:spLocks noGrp="1"/>
          </p:cNvSpPr>
          <p:nvPr>
            <p:ph idx="1"/>
          </p:nvPr>
        </p:nvSpPr>
        <p:spPr/>
        <p:txBody>
          <a:bodyPr>
            <a:normAutofit/>
          </a:bodyPr>
          <a:lstStyle/>
          <a:p>
            <a:pPr marL="550926" indent="-514350">
              <a:buNone/>
            </a:pPr>
            <a:r>
              <a:rPr lang="en-US" dirty="0" smtClean="0"/>
              <a:t>To use and take advantage of the relationships between the operations in computational situations</a:t>
            </a:r>
          </a:p>
          <a:p>
            <a:pPr marL="550926" indent="-514350">
              <a:buNone/>
            </a:pPr>
            <a:r>
              <a:rPr lang="en-US" dirty="0" smtClean="0"/>
              <a:t>Option 1	Show that the product of two numbers can sometimes be greater than the quotient and sometimes less</a:t>
            </a:r>
          </a:p>
          <a:p>
            <a:pPr marL="550926" indent="-514350">
              <a:buNone/>
            </a:pPr>
            <a:r>
              <a:rPr lang="en-US" dirty="0" smtClean="0"/>
              <a:t>Option 2	Choose two numbers to make the following statement true:</a:t>
            </a:r>
          </a:p>
          <a:p>
            <a:pPr marL="550926" indent="-514350">
              <a:buNone/>
            </a:pPr>
            <a:r>
              <a:rPr lang="en-US" dirty="0" smtClean="0"/>
              <a:t>	quotient &lt; difference &lt; sum &lt; product</a:t>
            </a:r>
          </a:p>
          <a:p>
            <a:pPr marL="550926" indent="-514350">
              <a:buNone/>
            </a:pP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Parallel Tasks</a:t>
            </a:r>
            <a:endParaRPr lang="en-US" dirty="0"/>
          </a:p>
        </p:txBody>
      </p:sp>
      <p:sp>
        <p:nvSpPr>
          <p:cNvPr id="3" name="Content Placeholder 2"/>
          <p:cNvSpPr>
            <a:spLocks noGrp="1"/>
          </p:cNvSpPr>
          <p:nvPr>
            <p:ph idx="1"/>
          </p:nvPr>
        </p:nvSpPr>
        <p:spPr/>
        <p:txBody>
          <a:bodyPr>
            <a:normAutofit lnSpcReduction="10000"/>
          </a:bodyPr>
          <a:lstStyle/>
          <a:p>
            <a:pPr marL="550926" indent="-514350">
              <a:buNone/>
            </a:pPr>
            <a:r>
              <a:rPr lang="en-US" dirty="0" smtClean="0"/>
              <a:t>Questions that could be asked of both groups include:</a:t>
            </a:r>
          </a:p>
          <a:p>
            <a:pPr marL="550926" indent="-514350"/>
            <a:r>
              <a:rPr lang="en-US" dirty="0" smtClean="0"/>
              <a:t>Suppose you were using 25 and 5.  Which is greater – the quotient or the product?</a:t>
            </a:r>
          </a:p>
          <a:p>
            <a:pPr marL="550926" indent="-514350"/>
            <a:r>
              <a:rPr lang="en-US" dirty="0" smtClean="0"/>
              <a:t>Is it ever possible for the quotient of two numbers to be greater than the product?  If so, when might that be?  If not, why not?</a:t>
            </a:r>
          </a:p>
          <a:p>
            <a:pPr marL="550926" indent="-514350"/>
            <a:r>
              <a:rPr lang="en-US" dirty="0" smtClean="0"/>
              <a:t>What two numbers did you choose?  Why did you try those?</a:t>
            </a:r>
          </a:p>
          <a:p>
            <a:pPr marL="550926" indent="-514350">
              <a:buNone/>
            </a:pP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Parallel Tasks</a:t>
            </a:r>
            <a:endParaRPr lang="en-US" dirty="0"/>
          </a:p>
        </p:txBody>
      </p:sp>
      <p:sp>
        <p:nvSpPr>
          <p:cNvPr id="3" name="Content Placeholder 2"/>
          <p:cNvSpPr>
            <a:spLocks noGrp="1"/>
          </p:cNvSpPr>
          <p:nvPr>
            <p:ph idx="1"/>
          </p:nvPr>
        </p:nvSpPr>
        <p:spPr/>
        <p:txBody>
          <a:bodyPr>
            <a:normAutofit lnSpcReduction="10000"/>
          </a:bodyPr>
          <a:lstStyle/>
          <a:p>
            <a:pPr marL="550926" indent="-514350">
              <a:buNone/>
            </a:pPr>
            <a:r>
              <a:rPr lang="en-US" dirty="0" smtClean="0"/>
              <a:t>An experimental probability approaches a theoretical one when enough random samples are used.</a:t>
            </a:r>
          </a:p>
          <a:p>
            <a:pPr marL="550926" indent="-514350">
              <a:buNone/>
            </a:pPr>
            <a:r>
              <a:rPr lang="en-US" dirty="0" smtClean="0"/>
              <a:t>Option 1	You roll two dice.  Is it more likely that the </a:t>
            </a:r>
            <a:r>
              <a:rPr lang="en-US" smtClean="0"/>
              <a:t>sum is </a:t>
            </a:r>
            <a:r>
              <a:rPr lang="en-US" dirty="0" smtClean="0"/>
              <a:t>8 or that the difference is 2?</a:t>
            </a:r>
          </a:p>
          <a:p>
            <a:pPr marL="550926" indent="-514350">
              <a:buNone/>
            </a:pPr>
            <a:r>
              <a:rPr lang="en-US" dirty="0" smtClean="0"/>
              <a:t>Option 2	You roll two dice.  You want an event that is only a bit less likely than rolling a difference of 2.  What could it be?</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Parallel Tasks</a:t>
            </a:r>
            <a:endParaRPr lang="en-US" dirty="0"/>
          </a:p>
        </p:txBody>
      </p:sp>
      <p:sp>
        <p:nvSpPr>
          <p:cNvPr id="3" name="Content Placeholder 2"/>
          <p:cNvSpPr>
            <a:spLocks noGrp="1"/>
          </p:cNvSpPr>
          <p:nvPr>
            <p:ph idx="1"/>
          </p:nvPr>
        </p:nvSpPr>
        <p:spPr/>
        <p:txBody>
          <a:bodyPr>
            <a:normAutofit fontScale="92500" lnSpcReduction="20000"/>
          </a:bodyPr>
          <a:lstStyle/>
          <a:p>
            <a:pPr marL="550926" indent="-514350">
              <a:buNone/>
            </a:pPr>
            <a:r>
              <a:rPr lang="en-US" dirty="0" smtClean="0"/>
              <a:t>Questions that could be asked of both groups include:</a:t>
            </a:r>
          </a:p>
          <a:p>
            <a:pPr marL="550926" indent="-514350"/>
            <a:r>
              <a:rPr lang="en-US" dirty="0" smtClean="0"/>
              <a:t>How likely is it that the two rolls of a die differ by 2?</a:t>
            </a:r>
          </a:p>
          <a:p>
            <a:pPr marL="550926" indent="-514350"/>
            <a:r>
              <a:rPr lang="en-US" dirty="0" smtClean="0"/>
              <a:t>What would the probability of an event need to be for it to be greater than the probability that the rolls differ by 2?</a:t>
            </a:r>
          </a:p>
          <a:p>
            <a:pPr marL="550926" indent="-514350"/>
            <a:r>
              <a:rPr lang="en-US" dirty="0" smtClean="0"/>
              <a:t>Is the probability of rolling a sum of 8 less than the probability of rolling a difference of 2?</a:t>
            </a:r>
          </a:p>
          <a:p>
            <a:pPr marL="550926" indent="-514350"/>
            <a:r>
              <a:rPr lang="en-US" dirty="0" smtClean="0"/>
              <a:t>How did you solve the problem?</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Task!</a:t>
            </a:r>
            <a:endParaRPr lang="en-US" dirty="0"/>
          </a:p>
        </p:txBody>
      </p:sp>
      <p:sp>
        <p:nvSpPr>
          <p:cNvPr id="3" name="Content Placeholder 2"/>
          <p:cNvSpPr>
            <a:spLocks noGrp="1"/>
          </p:cNvSpPr>
          <p:nvPr>
            <p:ph idx="1"/>
          </p:nvPr>
        </p:nvSpPr>
        <p:spPr/>
        <p:txBody>
          <a:bodyPr/>
          <a:lstStyle/>
          <a:p>
            <a:pPr>
              <a:buNone/>
            </a:pPr>
            <a:r>
              <a:rPr lang="en-US" dirty="0" smtClean="0"/>
              <a:t>To  use </a:t>
            </a:r>
            <a:r>
              <a:rPr lang="en-US" dirty="0" smtClean="0">
                <a:hlinkClick r:id="rId2" action="ppaction://hlinkfile"/>
              </a:rPr>
              <a:t>Dr. Small’s template for developing Open Questions and Parallel Tasks </a:t>
            </a:r>
            <a:r>
              <a:rPr lang="en-US" dirty="0" smtClean="0"/>
              <a:t>and find or develop at least </a:t>
            </a:r>
            <a:r>
              <a:rPr lang="en-US" u="sng" dirty="0" smtClean="0"/>
              <a:t>four</a:t>
            </a:r>
            <a:r>
              <a:rPr lang="en-US" dirty="0" smtClean="0"/>
              <a:t> Open Questions and </a:t>
            </a:r>
            <a:r>
              <a:rPr lang="en-US" u="sng" dirty="0" smtClean="0"/>
              <a:t>two</a:t>
            </a:r>
            <a:r>
              <a:rPr lang="en-US" dirty="0" smtClean="0"/>
              <a:t> Parallel Tasks from your first CMP2 unit.</a:t>
            </a:r>
          </a:p>
          <a:p>
            <a:pPr>
              <a:buNone/>
            </a:pPr>
            <a:r>
              <a:rPr lang="en-US" dirty="0" smtClean="0"/>
              <a:t>We’ll then ask you to share your favorite Question/Task with the entire group.</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52400"/>
            <a:ext cx="7391400" cy="5973763"/>
          </a:xfrm>
        </p:spPr>
        <p:txBody>
          <a:bodyPr>
            <a:normAutofit fontScale="40000" lnSpcReduction="20000"/>
          </a:bodyPr>
          <a:lstStyle/>
          <a:p>
            <a:pPr algn="ctr"/>
            <a:r>
              <a:rPr lang="en-US" b="1" dirty="0" smtClean="0"/>
              <a:t>Open Questions and Parallel Tasks</a:t>
            </a:r>
            <a:endParaRPr lang="en-US" dirty="0" smtClean="0"/>
          </a:p>
          <a:p>
            <a:endParaRPr lang="en-US" b="1" dirty="0" smtClean="0"/>
          </a:p>
          <a:p>
            <a:r>
              <a:rPr lang="en-US" b="1" dirty="0" smtClean="0"/>
              <a:t>Created by:					Date:</a:t>
            </a:r>
            <a:endParaRPr lang="en-US" dirty="0" smtClean="0"/>
          </a:p>
          <a:p>
            <a:r>
              <a:rPr lang="en-US" b="1" dirty="0" smtClean="0"/>
              <a:t> </a:t>
            </a:r>
            <a:endParaRPr lang="en-US" dirty="0" smtClean="0"/>
          </a:p>
          <a:p>
            <a:r>
              <a:rPr lang="en-US" b="1" dirty="0" smtClean="0"/>
              <a:t>Lesson Goal:					Grade Level:</a:t>
            </a:r>
            <a:endParaRPr lang="en-US" dirty="0" smtClean="0"/>
          </a:p>
          <a:p>
            <a:r>
              <a:rPr lang="en-US" b="1" dirty="0" smtClean="0"/>
              <a:t> </a:t>
            </a:r>
            <a:endParaRPr lang="en-US" dirty="0" smtClean="0"/>
          </a:p>
          <a:p>
            <a:r>
              <a:rPr lang="en-US" b="1" dirty="0" smtClean="0"/>
              <a:t>Standard(s) Addressed:</a:t>
            </a:r>
            <a:endParaRPr lang="en-US" dirty="0" smtClean="0"/>
          </a:p>
          <a:p>
            <a:r>
              <a:rPr lang="en-US" b="1" dirty="0" smtClean="0"/>
              <a:t> </a:t>
            </a:r>
            <a:endParaRPr lang="en-US" dirty="0" smtClean="0"/>
          </a:p>
          <a:p>
            <a:r>
              <a:rPr lang="en-US" b="1" dirty="0" smtClean="0"/>
              <a:t>Underlying Big Idea(s):</a:t>
            </a:r>
            <a:endParaRPr lang="en-US" dirty="0" smtClean="0"/>
          </a:p>
          <a:p>
            <a:r>
              <a:rPr lang="en-US" b="1" dirty="0" smtClean="0"/>
              <a:t> </a:t>
            </a:r>
            <a:endParaRPr lang="en-US" dirty="0" smtClean="0"/>
          </a:p>
          <a:p>
            <a:r>
              <a:rPr lang="en-US" dirty="0" smtClean="0"/>
              <a:t> </a:t>
            </a:r>
          </a:p>
          <a:p>
            <a:r>
              <a:rPr lang="en-US" b="1" dirty="0" smtClean="0"/>
              <a:t>Open Question(s):</a:t>
            </a:r>
            <a:endParaRPr lang="en-US" dirty="0" smtClean="0"/>
          </a:p>
          <a:p>
            <a:r>
              <a:rPr lang="en-US" b="1" dirty="0" smtClean="0"/>
              <a:t> </a:t>
            </a:r>
            <a:endParaRPr lang="en-US" dirty="0" smtClean="0"/>
          </a:p>
          <a:p>
            <a:r>
              <a:rPr lang="en-US" dirty="0" smtClean="0"/>
              <a:t> </a:t>
            </a:r>
          </a:p>
          <a:p>
            <a:r>
              <a:rPr lang="en-US" dirty="0" smtClean="0"/>
              <a:t> </a:t>
            </a:r>
          </a:p>
          <a:p>
            <a:r>
              <a:rPr lang="en-US" b="1" dirty="0" smtClean="0"/>
              <a:t>Parallel Tasks:</a:t>
            </a:r>
            <a:endParaRPr lang="en-US" dirty="0" smtClean="0"/>
          </a:p>
          <a:p>
            <a:r>
              <a:rPr lang="en-US" dirty="0" smtClean="0"/>
              <a:t>Option 1:</a:t>
            </a:r>
          </a:p>
          <a:p>
            <a:r>
              <a:rPr lang="en-US" dirty="0" smtClean="0"/>
              <a:t> </a:t>
            </a:r>
          </a:p>
          <a:p>
            <a:r>
              <a:rPr lang="en-US" dirty="0" smtClean="0"/>
              <a:t> </a:t>
            </a:r>
          </a:p>
          <a:p>
            <a:r>
              <a:rPr lang="en-US" dirty="0" smtClean="0"/>
              <a:t>Option 2:</a:t>
            </a:r>
          </a:p>
          <a:p>
            <a:r>
              <a:rPr lang="en-US" dirty="0" smtClean="0"/>
              <a:t> </a:t>
            </a:r>
          </a:p>
          <a:p>
            <a:r>
              <a:rPr lang="en-US" dirty="0" smtClean="0"/>
              <a:t> </a:t>
            </a:r>
          </a:p>
          <a:p>
            <a:r>
              <a:rPr lang="en-US" dirty="0" smtClean="0"/>
              <a:t> </a:t>
            </a:r>
          </a:p>
          <a:p>
            <a:r>
              <a:rPr lang="en-US" b="1" dirty="0" smtClean="0"/>
              <a:t>Principles to Keep in Mind:</a:t>
            </a:r>
            <a:endParaRPr lang="en-US" dirty="0" smtClean="0"/>
          </a:p>
          <a:p>
            <a:pPr lvl="0"/>
            <a:r>
              <a:rPr lang="en-US" dirty="0" smtClean="0"/>
              <a:t>All open questions must allow for correct responses at a variety of levels.</a:t>
            </a:r>
          </a:p>
          <a:p>
            <a:pPr lvl="0"/>
            <a:r>
              <a:rPr lang="en-US" dirty="0" smtClean="0"/>
              <a:t>Parallel tasks need to be created with variations that allow struggling students to be successful and proficient students to be challenged.</a:t>
            </a:r>
          </a:p>
          <a:p>
            <a:pPr lvl="0"/>
            <a:r>
              <a:rPr lang="en-US" dirty="0" smtClean="0"/>
              <a:t>Questions and tasks should be constructed in such a way that will allow all students to participate together in follow-up discussions.</a:t>
            </a:r>
          </a:p>
          <a:p>
            <a:r>
              <a:rPr lang="en-US" dirty="0" smtClean="0"/>
              <a:t> </a:t>
            </a:r>
          </a:p>
          <a:p>
            <a:pPr algn="ct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chnic">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122</TotalTime>
  <Words>780</Words>
  <Application>Microsoft Office PowerPoint</Application>
  <PresentationFormat>On-screen Show (4:3)</PresentationFormat>
  <Paragraphs>123</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Technic</vt:lpstr>
      <vt:lpstr>Differentiating  with Questioning</vt:lpstr>
      <vt:lpstr>Equity</vt:lpstr>
      <vt:lpstr> Student Approaches </vt:lpstr>
      <vt:lpstr>Student Approaches</vt:lpstr>
      <vt:lpstr>The Goal of Differentiating with Questioning</vt:lpstr>
      <vt:lpstr>Zone of Proximal Development</vt:lpstr>
      <vt:lpstr>Zone of Proximal Development</vt:lpstr>
      <vt:lpstr>In Other Words . . .</vt:lpstr>
      <vt:lpstr>Elements of Effectively Differentiated Instruction</vt:lpstr>
      <vt:lpstr>Core Strategies for Differentiating Mathematics Instruction</vt:lpstr>
      <vt:lpstr>Open Questions</vt:lpstr>
      <vt:lpstr>Open Questions</vt:lpstr>
      <vt:lpstr>Open Questions</vt:lpstr>
      <vt:lpstr>Parallel Tasks</vt:lpstr>
      <vt:lpstr>Parallel Tasks</vt:lpstr>
      <vt:lpstr>Parallel Tasks</vt:lpstr>
      <vt:lpstr>Parallel Tasks</vt:lpstr>
      <vt:lpstr>Parallel Tasks</vt:lpstr>
      <vt:lpstr>Parallel Tasks</vt:lpstr>
      <vt:lpstr>Parallel Tasks</vt:lpstr>
      <vt:lpstr>Your Task!</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Differentiating  with Questioning</dc:title>
  <dc:creator> </dc:creator>
  <cp:lastModifiedBy> </cp:lastModifiedBy>
  <cp:revision>28</cp:revision>
  <dcterms:created xsi:type="dcterms:W3CDTF">2010-07-29T00:19:38Z</dcterms:created>
  <dcterms:modified xsi:type="dcterms:W3CDTF">2011-01-19T11:15:56Z</dcterms:modified>
</cp:coreProperties>
</file>