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60" r:id="rId3"/>
    <p:sldId id="285" r:id="rId4"/>
    <p:sldId id="305" r:id="rId5"/>
    <p:sldId id="284" r:id="rId6"/>
    <p:sldId id="266" r:id="rId7"/>
    <p:sldId id="261" r:id="rId8"/>
    <p:sldId id="282" r:id="rId9"/>
    <p:sldId id="298" r:id="rId10"/>
    <p:sldId id="258" r:id="rId11"/>
    <p:sldId id="299" r:id="rId12"/>
    <p:sldId id="297" r:id="rId13"/>
    <p:sldId id="293" r:id="rId14"/>
    <p:sldId id="304" r:id="rId15"/>
    <p:sldId id="287" r:id="rId16"/>
    <p:sldId id="288" r:id="rId17"/>
    <p:sldId id="289" r:id="rId18"/>
    <p:sldId id="290" r:id="rId19"/>
    <p:sldId id="291" r:id="rId20"/>
    <p:sldId id="286" r:id="rId21"/>
    <p:sldId id="264" r:id="rId22"/>
    <p:sldId id="259" r:id="rId23"/>
    <p:sldId id="302" r:id="rId24"/>
    <p:sldId id="303" r:id="rId25"/>
    <p:sldId id="310" r:id="rId26"/>
    <p:sldId id="267" r:id="rId27"/>
    <p:sldId id="308" r:id="rId28"/>
    <p:sldId id="281" r:id="rId29"/>
    <p:sldId id="306" r:id="rId30"/>
    <p:sldId id="283" r:id="rId31"/>
    <p:sldId id="294" r:id="rId32"/>
    <p:sldId id="309" r:id="rId33"/>
    <p:sldId id="292" r:id="rId34"/>
    <p:sldId id="262" r:id="rId35"/>
    <p:sldId id="27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479" autoAdjust="0"/>
  </p:normalViewPr>
  <p:slideViewPr>
    <p:cSldViewPr snapToGrid="0">
      <p:cViewPr varScale="1">
        <p:scale>
          <a:sx n="103" d="100"/>
          <a:sy n="103" d="100"/>
        </p:scale>
        <p:origin x="9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5ED062-1AFF-4732-BCF4-C03A27230F42}"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474C7333-06BC-4168-B01B-AF5670898F21}">
      <dgm:prSet phldrT="[Text]"/>
      <dgm:spPr/>
      <dgm:t>
        <a:bodyPr/>
        <a:lstStyle/>
        <a:p>
          <a:r>
            <a:rPr lang="en-US" dirty="0"/>
            <a:t>Reflect</a:t>
          </a:r>
        </a:p>
      </dgm:t>
    </dgm:pt>
    <dgm:pt modelId="{0E0B7970-5B07-4BDE-98EA-32DCC620F31F}" type="parTrans" cxnId="{F6EE36C9-8228-401D-AFBB-C5A95940042C}">
      <dgm:prSet/>
      <dgm:spPr/>
      <dgm:t>
        <a:bodyPr/>
        <a:lstStyle/>
        <a:p>
          <a:endParaRPr lang="en-US"/>
        </a:p>
      </dgm:t>
    </dgm:pt>
    <dgm:pt modelId="{09F0EC7C-9F0B-4DA1-B344-B71A95ED1631}" type="sibTrans" cxnId="{F6EE36C9-8228-401D-AFBB-C5A95940042C}">
      <dgm:prSet/>
      <dgm:spPr/>
      <dgm:t>
        <a:bodyPr/>
        <a:lstStyle/>
        <a:p>
          <a:endParaRPr lang="en-US"/>
        </a:p>
      </dgm:t>
    </dgm:pt>
    <dgm:pt modelId="{FC411638-F2CE-41F3-A7E1-625EEF899916}">
      <dgm:prSet phldrT="[Text]"/>
      <dgm:spPr/>
      <dgm:t>
        <a:bodyPr/>
        <a:lstStyle/>
        <a:p>
          <a:r>
            <a:rPr lang="en-US" dirty="0"/>
            <a:t>Adjust</a:t>
          </a:r>
        </a:p>
      </dgm:t>
    </dgm:pt>
    <dgm:pt modelId="{00A4ABFF-3F8B-4AD3-9253-9C0EE9DCC63A}" type="parTrans" cxnId="{007A4053-8686-4CB4-8772-13A51B8D7630}">
      <dgm:prSet/>
      <dgm:spPr/>
      <dgm:t>
        <a:bodyPr/>
        <a:lstStyle/>
        <a:p>
          <a:endParaRPr lang="en-US"/>
        </a:p>
      </dgm:t>
    </dgm:pt>
    <dgm:pt modelId="{B04C8ADD-A9A3-48E8-9BFB-0AB1EA16BCD3}" type="sibTrans" cxnId="{007A4053-8686-4CB4-8772-13A51B8D7630}">
      <dgm:prSet/>
      <dgm:spPr/>
      <dgm:t>
        <a:bodyPr/>
        <a:lstStyle/>
        <a:p>
          <a:endParaRPr lang="en-US"/>
        </a:p>
      </dgm:t>
    </dgm:pt>
    <dgm:pt modelId="{C336787D-481F-47BB-A763-C77609CCB53C}">
      <dgm:prSet phldrT="[Text]"/>
      <dgm:spPr/>
      <dgm:t>
        <a:bodyPr/>
        <a:lstStyle/>
        <a:p>
          <a:r>
            <a:rPr lang="en-US" dirty="0"/>
            <a:t>Implement Gradually</a:t>
          </a:r>
        </a:p>
      </dgm:t>
    </dgm:pt>
    <dgm:pt modelId="{0DDE21A0-8E3F-49D8-AB11-5636400E18B5}" type="parTrans" cxnId="{F35C75EE-7197-4690-B35B-27CF099AE470}">
      <dgm:prSet/>
      <dgm:spPr/>
      <dgm:t>
        <a:bodyPr/>
        <a:lstStyle/>
        <a:p>
          <a:endParaRPr lang="en-US"/>
        </a:p>
      </dgm:t>
    </dgm:pt>
    <dgm:pt modelId="{D50B334B-C4B3-4D2C-8DD1-FC70F6B8BA1B}" type="sibTrans" cxnId="{F35C75EE-7197-4690-B35B-27CF099AE470}">
      <dgm:prSet/>
      <dgm:spPr/>
      <dgm:t>
        <a:bodyPr/>
        <a:lstStyle/>
        <a:p>
          <a:endParaRPr lang="en-US"/>
        </a:p>
      </dgm:t>
    </dgm:pt>
    <dgm:pt modelId="{C7716B68-7DED-48F6-8321-9AB2B74B0195}" type="pres">
      <dgm:prSet presAssocID="{FD5ED062-1AFF-4732-BCF4-C03A27230F42}" presName="cycle" presStyleCnt="0">
        <dgm:presLayoutVars>
          <dgm:dir/>
          <dgm:resizeHandles val="exact"/>
        </dgm:presLayoutVars>
      </dgm:prSet>
      <dgm:spPr/>
    </dgm:pt>
    <dgm:pt modelId="{9109700B-20CA-45EB-8A12-69C1E3AF1038}" type="pres">
      <dgm:prSet presAssocID="{474C7333-06BC-4168-B01B-AF5670898F21}" presName="dummy" presStyleCnt="0"/>
      <dgm:spPr/>
    </dgm:pt>
    <dgm:pt modelId="{C36CE94E-94C5-4626-83E8-7ED7AF09DCCC}" type="pres">
      <dgm:prSet presAssocID="{474C7333-06BC-4168-B01B-AF5670898F21}" presName="node" presStyleLbl="revTx" presStyleIdx="0" presStyleCnt="3">
        <dgm:presLayoutVars>
          <dgm:bulletEnabled val="1"/>
        </dgm:presLayoutVars>
      </dgm:prSet>
      <dgm:spPr/>
    </dgm:pt>
    <dgm:pt modelId="{CE275B8B-EF46-43F7-9611-64A5390BA071}" type="pres">
      <dgm:prSet presAssocID="{09F0EC7C-9F0B-4DA1-B344-B71A95ED1631}" presName="sibTrans" presStyleLbl="node1" presStyleIdx="0" presStyleCnt="3"/>
      <dgm:spPr/>
    </dgm:pt>
    <dgm:pt modelId="{6FDCB2DE-403C-4415-BA82-4823024414C4}" type="pres">
      <dgm:prSet presAssocID="{FC411638-F2CE-41F3-A7E1-625EEF899916}" presName="dummy" presStyleCnt="0"/>
      <dgm:spPr/>
    </dgm:pt>
    <dgm:pt modelId="{ECFEBB1C-2C95-4C42-B3B1-457FA0A04FAF}" type="pres">
      <dgm:prSet presAssocID="{FC411638-F2CE-41F3-A7E1-625EEF899916}" presName="node" presStyleLbl="revTx" presStyleIdx="1" presStyleCnt="3">
        <dgm:presLayoutVars>
          <dgm:bulletEnabled val="1"/>
        </dgm:presLayoutVars>
      </dgm:prSet>
      <dgm:spPr/>
    </dgm:pt>
    <dgm:pt modelId="{3ABC63B7-A46D-4248-BD29-2CC017228496}" type="pres">
      <dgm:prSet presAssocID="{B04C8ADD-A9A3-48E8-9BFB-0AB1EA16BCD3}" presName="sibTrans" presStyleLbl="node1" presStyleIdx="1" presStyleCnt="3"/>
      <dgm:spPr/>
    </dgm:pt>
    <dgm:pt modelId="{D3E4F034-BA5A-447D-A38E-B8A13651FA4D}" type="pres">
      <dgm:prSet presAssocID="{C336787D-481F-47BB-A763-C77609CCB53C}" presName="dummy" presStyleCnt="0"/>
      <dgm:spPr/>
    </dgm:pt>
    <dgm:pt modelId="{DB43ECF5-FDA7-4BB3-978F-4CEBF9D9B18D}" type="pres">
      <dgm:prSet presAssocID="{C336787D-481F-47BB-A763-C77609CCB53C}" presName="node" presStyleLbl="revTx" presStyleIdx="2" presStyleCnt="3">
        <dgm:presLayoutVars>
          <dgm:bulletEnabled val="1"/>
        </dgm:presLayoutVars>
      </dgm:prSet>
      <dgm:spPr/>
    </dgm:pt>
    <dgm:pt modelId="{06E586E7-E144-4299-96F5-CADF7D5636B3}" type="pres">
      <dgm:prSet presAssocID="{D50B334B-C4B3-4D2C-8DD1-FC70F6B8BA1B}" presName="sibTrans" presStyleLbl="node1" presStyleIdx="2" presStyleCnt="3" custLinFactNeighborX="0"/>
      <dgm:spPr/>
    </dgm:pt>
  </dgm:ptLst>
  <dgm:cxnLst>
    <dgm:cxn modelId="{95E26D04-5BE9-40C8-BDA2-1C68A5C35561}" type="presOf" srcId="{09F0EC7C-9F0B-4DA1-B344-B71A95ED1631}" destId="{CE275B8B-EF46-43F7-9611-64A5390BA071}" srcOrd="0" destOrd="0" presId="urn:microsoft.com/office/officeart/2005/8/layout/cycle1"/>
    <dgm:cxn modelId="{7D469725-A03F-47DE-A4F1-56BAA5A88D32}" type="presOf" srcId="{FC411638-F2CE-41F3-A7E1-625EEF899916}" destId="{ECFEBB1C-2C95-4C42-B3B1-457FA0A04FAF}" srcOrd="0" destOrd="0" presId="urn:microsoft.com/office/officeart/2005/8/layout/cycle1"/>
    <dgm:cxn modelId="{D120DA29-EBAB-4A41-9646-693104E2EB07}" type="presOf" srcId="{474C7333-06BC-4168-B01B-AF5670898F21}" destId="{C36CE94E-94C5-4626-83E8-7ED7AF09DCCC}" srcOrd="0" destOrd="0" presId="urn:microsoft.com/office/officeart/2005/8/layout/cycle1"/>
    <dgm:cxn modelId="{007A4053-8686-4CB4-8772-13A51B8D7630}" srcId="{FD5ED062-1AFF-4732-BCF4-C03A27230F42}" destId="{FC411638-F2CE-41F3-A7E1-625EEF899916}" srcOrd="1" destOrd="0" parTransId="{00A4ABFF-3F8B-4AD3-9253-9C0EE9DCC63A}" sibTransId="{B04C8ADD-A9A3-48E8-9BFB-0AB1EA16BCD3}"/>
    <dgm:cxn modelId="{E3A2A0C0-AC63-44AE-AA6C-4D8B5DC8B16B}" type="presOf" srcId="{D50B334B-C4B3-4D2C-8DD1-FC70F6B8BA1B}" destId="{06E586E7-E144-4299-96F5-CADF7D5636B3}" srcOrd="0" destOrd="0" presId="urn:microsoft.com/office/officeart/2005/8/layout/cycle1"/>
    <dgm:cxn modelId="{279EFBC4-1CC2-4EF8-B66F-AE143CB303DB}" type="presOf" srcId="{B04C8ADD-A9A3-48E8-9BFB-0AB1EA16BCD3}" destId="{3ABC63B7-A46D-4248-BD29-2CC017228496}" srcOrd="0" destOrd="0" presId="urn:microsoft.com/office/officeart/2005/8/layout/cycle1"/>
    <dgm:cxn modelId="{F6EE36C9-8228-401D-AFBB-C5A95940042C}" srcId="{FD5ED062-1AFF-4732-BCF4-C03A27230F42}" destId="{474C7333-06BC-4168-B01B-AF5670898F21}" srcOrd="0" destOrd="0" parTransId="{0E0B7970-5B07-4BDE-98EA-32DCC620F31F}" sibTransId="{09F0EC7C-9F0B-4DA1-B344-B71A95ED1631}"/>
    <dgm:cxn modelId="{4424DECC-5141-4FED-A1EE-A128AE26F8C9}" type="presOf" srcId="{C336787D-481F-47BB-A763-C77609CCB53C}" destId="{DB43ECF5-FDA7-4BB3-978F-4CEBF9D9B18D}" srcOrd="0" destOrd="0" presId="urn:microsoft.com/office/officeart/2005/8/layout/cycle1"/>
    <dgm:cxn modelId="{92B7C9E3-BE6C-4390-B549-BED3AEED0370}" type="presOf" srcId="{FD5ED062-1AFF-4732-BCF4-C03A27230F42}" destId="{C7716B68-7DED-48F6-8321-9AB2B74B0195}" srcOrd="0" destOrd="0" presId="urn:microsoft.com/office/officeart/2005/8/layout/cycle1"/>
    <dgm:cxn modelId="{F35C75EE-7197-4690-B35B-27CF099AE470}" srcId="{FD5ED062-1AFF-4732-BCF4-C03A27230F42}" destId="{C336787D-481F-47BB-A763-C77609CCB53C}" srcOrd="2" destOrd="0" parTransId="{0DDE21A0-8E3F-49D8-AB11-5636400E18B5}" sibTransId="{D50B334B-C4B3-4D2C-8DD1-FC70F6B8BA1B}"/>
    <dgm:cxn modelId="{BC534272-54CF-4251-B955-FED64ADB2BD4}" type="presParOf" srcId="{C7716B68-7DED-48F6-8321-9AB2B74B0195}" destId="{9109700B-20CA-45EB-8A12-69C1E3AF1038}" srcOrd="0" destOrd="0" presId="urn:microsoft.com/office/officeart/2005/8/layout/cycle1"/>
    <dgm:cxn modelId="{5BCEA5D5-F4C0-47D2-BE89-A2038423B78C}" type="presParOf" srcId="{C7716B68-7DED-48F6-8321-9AB2B74B0195}" destId="{C36CE94E-94C5-4626-83E8-7ED7AF09DCCC}" srcOrd="1" destOrd="0" presId="urn:microsoft.com/office/officeart/2005/8/layout/cycle1"/>
    <dgm:cxn modelId="{238B28E3-C90A-4EB2-BE56-BFA4ACC7AD51}" type="presParOf" srcId="{C7716B68-7DED-48F6-8321-9AB2B74B0195}" destId="{CE275B8B-EF46-43F7-9611-64A5390BA071}" srcOrd="2" destOrd="0" presId="urn:microsoft.com/office/officeart/2005/8/layout/cycle1"/>
    <dgm:cxn modelId="{A5DF68E0-139B-4EF2-9B73-FA3D9A660AF2}" type="presParOf" srcId="{C7716B68-7DED-48F6-8321-9AB2B74B0195}" destId="{6FDCB2DE-403C-4415-BA82-4823024414C4}" srcOrd="3" destOrd="0" presId="urn:microsoft.com/office/officeart/2005/8/layout/cycle1"/>
    <dgm:cxn modelId="{BA01F93F-2D9E-4ED7-97FA-AFBD32D8CD48}" type="presParOf" srcId="{C7716B68-7DED-48F6-8321-9AB2B74B0195}" destId="{ECFEBB1C-2C95-4C42-B3B1-457FA0A04FAF}" srcOrd="4" destOrd="0" presId="urn:microsoft.com/office/officeart/2005/8/layout/cycle1"/>
    <dgm:cxn modelId="{0B690992-FEC8-4BA8-9872-8DA9DE69FFAD}" type="presParOf" srcId="{C7716B68-7DED-48F6-8321-9AB2B74B0195}" destId="{3ABC63B7-A46D-4248-BD29-2CC017228496}" srcOrd="5" destOrd="0" presId="urn:microsoft.com/office/officeart/2005/8/layout/cycle1"/>
    <dgm:cxn modelId="{6B0C3296-ABB4-48C0-A810-2D2E6B935E13}" type="presParOf" srcId="{C7716B68-7DED-48F6-8321-9AB2B74B0195}" destId="{D3E4F034-BA5A-447D-A38E-B8A13651FA4D}" srcOrd="6" destOrd="0" presId="urn:microsoft.com/office/officeart/2005/8/layout/cycle1"/>
    <dgm:cxn modelId="{95B5A6E8-05B2-48EE-9B6D-BD0CE85DD208}" type="presParOf" srcId="{C7716B68-7DED-48F6-8321-9AB2B74B0195}" destId="{DB43ECF5-FDA7-4BB3-978F-4CEBF9D9B18D}" srcOrd="7" destOrd="0" presId="urn:microsoft.com/office/officeart/2005/8/layout/cycle1"/>
    <dgm:cxn modelId="{132E8EFD-80F7-4B2C-91B0-6E7C7380BE32}" type="presParOf" srcId="{C7716B68-7DED-48F6-8321-9AB2B74B0195}" destId="{06E586E7-E144-4299-96F5-CADF7D5636B3}"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6CE94E-94C5-4626-83E8-7ED7AF09DCCC}">
      <dsp:nvSpPr>
        <dsp:cNvPr id="0" name=""/>
        <dsp:cNvSpPr/>
      </dsp:nvSpPr>
      <dsp:spPr>
        <a:xfrm>
          <a:off x="6217235" y="305766"/>
          <a:ext cx="1565550" cy="156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Reflect</a:t>
          </a:r>
        </a:p>
      </dsp:txBody>
      <dsp:txXfrm>
        <a:off x="6217235" y="305766"/>
        <a:ext cx="1565550" cy="1565550"/>
      </dsp:txXfrm>
    </dsp:sp>
    <dsp:sp modelId="{CE275B8B-EF46-43F7-9611-64A5390BA071}">
      <dsp:nvSpPr>
        <dsp:cNvPr id="0" name=""/>
        <dsp:cNvSpPr/>
      </dsp:nvSpPr>
      <dsp:spPr>
        <a:xfrm>
          <a:off x="3835483" y="-1496"/>
          <a:ext cx="3698708" cy="3698708"/>
        </a:xfrm>
        <a:prstGeom prst="circularArrow">
          <a:avLst>
            <a:gd name="adj1" fmla="val 8254"/>
            <a:gd name="adj2" fmla="val 576569"/>
            <a:gd name="adj3" fmla="val 2961788"/>
            <a:gd name="adj4" fmla="val 53108"/>
            <a:gd name="adj5" fmla="val 962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FEBB1C-2C95-4C42-B3B1-457FA0A04FAF}">
      <dsp:nvSpPr>
        <dsp:cNvPr id="0" name=""/>
        <dsp:cNvSpPr/>
      </dsp:nvSpPr>
      <dsp:spPr>
        <a:xfrm>
          <a:off x="4902062" y="2583713"/>
          <a:ext cx="1565550" cy="156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Adjust</a:t>
          </a:r>
        </a:p>
      </dsp:txBody>
      <dsp:txXfrm>
        <a:off x="4902062" y="2583713"/>
        <a:ext cx="1565550" cy="1565550"/>
      </dsp:txXfrm>
    </dsp:sp>
    <dsp:sp modelId="{3ABC63B7-A46D-4248-BD29-2CC017228496}">
      <dsp:nvSpPr>
        <dsp:cNvPr id="0" name=""/>
        <dsp:cNvSpPr/>
      </dsp:nvSpPr>
      <dsp:spPr>
        <a:xfrm>
          <a:off x="3835483" y="-1496"/>
          <a:ext cx="3698708" cy="3698708"/>
        </a:xfrm>
        <a:prstGeom prst="circularArrow">
          <a:avLst>
            <a:gd name="adj1" fmla="val 8254"/>
            <a:gd name="adj2" fmla="val 576569"/>
            <a:gd name="adj3" fmla="val 10170323"/>
            <a:gd name="adj4" fmla="val 7261644"/>
            <a:gd name="adj5" fmla="val 962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43ECF5-FDA7-4BB3-978F-4CEBF9D9B18D}">
      <dsp:nvSpPr>
        <dsp:cNvPr id="0" name=""/>
        <dsp:cNvSpPr/>
      </dsp:nvSpPr>
      <dsp:spPr>
        <a:xfrm>
          <a:off x="3586888" y="305766"/>
          <a:ext cx="1565550" cy="156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Implement Gradually</a:t>
          </a:r>
        </a:p>
      </dsp:txBody>
      <dsp:txXfrm>
        <a:off x="3586888" y="305766"/>
        <a:ext cx="1565550" cy="1565550"/>
      </dsp:txXfrm>
    </dsp:sp>
    <dsp:sp modelId="{06E586E7-E144-4299-96F5-CADF7D5636B3}">
      <dsp:nvSpPr>
        <dsp:cNvPr id="0" name=""/>
        <dsp:cNvSpPr/>
      </dsp:nvSpPr>
      <dsp:spPr>
        <a:xfrm>
          <a:off x="3835483" y="-1496"/>
          <a:ext cx="3698708" cy="3698708"/>
        </a:xfrm>
        <a:prstGeom prst="circularArrow">
          <a:avLst>
            <a:gd name="adj1" fmla="val 8254"/>
            <a:gd name="adj2" fmla="val 576569"/>
            <a:gd name="adj3" fmla="val 16854790"/>
            <a:gd name="adj4" fmla="val 14968641"/>
            <a:gd name="adj5" fmla="val 962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0E127F-1209-43C9-8485-A8F92C507221}" type="datetimeFigureOut">
              <a:rPr lang="en-US" smtClean="0"/>
              <a:t>7/10/2019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B81310-CC7F-4186-8F24-4A45CA5DE733}" type="slidenum">
              <a:rPr lang="en-US" smtClean="0"/>
              <a:t>‹#›</a:t>
            </a:fld>
            <a:endParaRPr lang="en-US"/>
          </a:p>
        </p:txBody>
      </p:sp>
    </p:spTree>
    <p:extLst>
      <p:ext uri="{BB962C8B-B14F-4D97-AF65-F5344CB8AC3E}">
        <p14:creationId xmlns:p14="http://schemas.microsoft.com/office/powerpoint/2010/main" val="86235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CRAMATH Handout, and CRA Planning Document</a:t>
            </a:r>
          </a:p>
          <a:p>
            <a:endParaRPr lang="en-US" dirty="0"/>
          </a:p>
          <a:p>
            <a:r>
              <a:rPr lang="en-US" dirty="0"/>
              <a:t>*This strategy is about bringing context to mathematics and making a concrete connection. </a:t>
            </a:r>
          </a:p>
        </p:txBody>
      </p:sp>
      <p:sp>
        <p:nvSpPr>
          <p:cNvPr id="4" name="Slide Number Placeholder 3"/>
          <p:cNvSpPr>
            <a:spLocks noGrp="1"/>
          </p:cNvSpPr>
          <p:nvPr>
            <p:ph type="sldNum" sz="quarter" idx="10"/>
          </p:nvPr>
        </p:nvSpPr>
        <p:spPr/>
        <p:txBody>
          <a:bodyPr/>
          <a:lstStyle/>
          <a:p>
            <a:fld id="{9CB81310-CC7F-4186-8F24-4A45CA5DE733}" type="slidenum">
              <a:rPr lang="en-US" smtClean="0"/>
              <a:t>20</a:t>
            </a:fld>
            <a:endParaRPr lang="en-US"/>
          </a:p>
        </p:txBody>
      </p:sp>
    </p:spTree>
    <p:extLst>
      <p:ext uri="{BB962C8B-B14F-4D97-AF65-F5344CB8AC3E}">
        <p14:creationId xmlns:p14="http://schemas.microsoft.com/office/powerpoint/2010/main" val="523104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grouping can last for a day, an activity, a unit, a month. The grouping keeps students from being labeled and allows them to work with a variety of their peers. Grouping can revolve around a learning goal, interest, behavior, learning style, product. Groups could be heterogenous or homogenous in nature. Groups should not be more than 4. Groups can also be randomized. </a:t>
            </a:r>
          </a:p>
        </p:txBody>
      </p:sp>
      <p:sp>
        <p:nvSpPr>
          <p:cNvPr id="4" name="Slide Number Placeholder 3"/>
          <p:cNvSpPr>
            <a:spLocks noGrp="1"/>
          </p:cNvSpPr>
          <p:nvPr>
            <p:ph type="sldNum" sz="quarter" idx="10"/>
          </p:nvPr>
        </p:nvSpPr>
        <p:spPr/>
        <p:txBody>
          <a:bodyPr/>
          <a:lstStyle/>
          <a:p>
            <a:fld id="{9CB81310-CC7F-4186-8F24-4A45CA5DE733}" type="slidenum">
              <a:rPr lang="en-US" smtClean="0"/>
              <a:t>25</a:t>
            </a:fld>
            <a:endParaRPr lang="en-US"/>
          </a:p>
        </p:txBody>
      </p:sp>
    </p:spTree>
    <p:extLst>
      <p:ext uri="{BB962C8B-B14F-4D97-AF65-F5344CB8AC3E}">
        <p14:creationId xmlns:p14="http://schemas.microsoft.com/office/powerpoint/2010/main" val="1492930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Turning a question around activity</a:t>
            </a:r>
          </a:p>
        </p:txBody>
      </p:sp>
      <p:sp>
        <p:nvSpPr>
          <p:cNvPr id="4" name="Slide Number Placeholder 3"/>
          <p:cNvSpPr>
            <a:spLocks noGrp="1"/>
          </p:cNvSpPr>
          <p:nvPr>
            <p:ph type="sldNum" sz="quarter" idx="10"/>
          </p:nvPr>
        </p:nvSpPr>
        <p:spPr/>
        <p:txBody>
          <a:bodyPr/>
          <a:lstStyle/>
          <a:p>
            <a:fld id="{9CB81310-CC7F-4186-8F24-4A45CA5DE733}" type="slidenum">
              <a:rPr lang="en-US" smtClean="0"/>
              <a:t>26</a:t>
            </a:fld>
            <a:endParaRPr lang="en-US"/>
          </a:p>
        </p:txBody>
      </p:sp>
    </p:spTree>
    <p:extLst>
      <p:ext uri="{BB962C8B-B14F-4D97-AF65-F5344CB8AC3E}">
        <p14:creationId xmlns:p14="http://schemas.microsoft.com/office/powerpoint/2010/main" val="4235727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Elementary: https://tasks.illustrativemathematics.org/content-standards/4/OA/A/3/tasks/1289</a:t>
            </a:r>
          </a:p>
          <a:p>
            <a:r>
              <a:rPr lang="en-US" dirty="0"/>
              <a:t>Middle School: https://tasks.illustrativemathematics.org/content-standards/7/RP/A/2/tasks/1983</a:t>
            </a:r>
          </a:p>
          <a:p>
            <a:endParaRPr lang="en-US" dirty="0"/>
          </a:p>
        </p:txBody>
      </p:sp>
      <p:sp>
        <p:nvSpPr>
          <p:cNvPr id="4" name="Slide Number Placeholder 3"/>
          <p:cNvSpPr>
            <a:spLocks noGrp="1"/>
          </p:cNvSpPr>
          <p:nvPr>
            <p:ph type="sldNum" sz="quarter" idx="10"/>
          </p:nvPr>
        </p:nvSpPr>
        <p:spPr/>
        <p:txBody>
          <a:bodyPr/>
          <a:lstStyle/>
          <a:p>
            <a:fld id="{9CB81310-CC7F-4186-8F24-4A45CA5DE733}" type="slidenum">
              <a:rPr lang="en-US" smtClean="0"/>
              <a:t>28</a:t>
            </a:fld>
            <a:endParaRPr lang="en-US"/>
          </a:p>
        </p:txBody>
      </p:sp>
    </p:spTree>
    <p:extLst>
      <p:ext uri="{BB962C8B-B14F-4D97-AF65-F5344CB8AC3E}">
        <p14:creationId xmlns:p14="http://schemas.microsoft.com/office/powerpoint/2010/main" val="2682287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Probing questions for the outcome:</a:t>
            </a:r>
          </a:p>
          <a:p>
            <a:r>
              <a:rPr lang="en-US" dirty="0"/>
              <a:t>Is there another way to solve the problem?</a:t>
            </a:r>
          </a:p>
          <a:p>
            <a:r>
              <a:rPr lang="en-US" dirty="0"/>
              <a:t>How would you describe your thinking so that a peer could follow your problem solving process?</a:t>
            </a:r>
          </a:p>
          <a:p>
            <a:r>
              <a:rPr lang="en-US" dirty="0"/>
              <a:t>Is there another problem you can now solve because you have completed this task?</a:t>
            </a:r>
          </a:p>
          <a:p>
            <a:r>
              <a:rPr lang="en-US" dirty="0"/>
              <a:t>How is the problem the same or different from other problems you have solved? </a:t>
            </a:r>
          </a:p>
          <a:p>
            <a:r>
              <a:rPr lang="en-US" dirty="0"/>
              <a:t>What new problem can you create that could be solved in this same manner?</a:t>
            </a:r>
          </a:p>
          <a:p>
            <a:endParaRPr lang="en-US" dirty="0"/>
          </a:p>
          <a:p>
            <a:r>
              <a:rPr lang="en-US" dirty="0"/>
              <a:t>*With the probing questions being asked at the end, connections are being made within the context of the problem and to other areas in mathematics. </a:t>
            </a:r>
          </a:p>
        </p:txBody>
      </p:sp>
      <p:sp>
        <p:nvSpPr>
          <p:cNvPr id="4" name="Slide Number Placeholder 3"/>
          <p:cNvSpPr>
            <a:spLocks noGrp="1"/>
          </p:cNvSpPr>
          <p:nvPr>
            <p:ph type="sldNum" sz="quarter" idx="10"/>
          </p:nvPr>
        </p:nvSpPr>
        <p:spPr/>
        <p:txBody>
          <a:bodyPr/>
          <a:lstStyle/>
          <a:p>
            <a:fld id="{9CB81310-CC7F-4186-8F24-4A45CA5DE733}" type="slidenum">
              <a:rPr lang="en-US" smtClean="0"/>
              <a:t>29</a:t>
            </a:fld>
            <a:endParaRPr lang="en-US"/>
          </a:p>
        </p:txBody>
      </p:sp>
    </p:spTree>
    <p:extLst>
      <p:ext uri="{BB962C8B-B14F-4D97-AF65-F5344CB8AC3E}">
        <p14:creationId xmlns:p14="http://schemas.microsoft.com/office/powerpoint/2010/main" val="2377039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Parallel task sheets for elementary, middle and high school</a:t>
            </a:r>
          </a:p>
        </p:txBody>
      </p:sp>
      <p:sp>
        <p:nvSpPr>
          <p:cNvPr id="4" name="Slide Number Placeholder 3"/>
          <p:cNvSpPr>
            <a:spLocks noGrp="1"/>
          </p:cNvSpPr>
          <p:nvPr>
            <p:ph type="sldNum" sz="quarter" idx="10"/>
          </p:nvPr>
        </p:nvSpPr>
        <p:spPr/>
        <p:txBody>
          <a:bodyPr/>
          <a:lstStyle/>
          <a:p>
            <a:fld id="{9CB81310-CC7F-4186-8F24-4A45CA5DE733}" type="slidenum">
              <a:rPr lang="en-US" smtClean="0"/>
              <a:t>30</a:t>
            </a:fld>
            <a:endParaRPr lang="en-US"/>
          </a:p>
        </p:txBody>
      </p:sp>
    </p:spTree>
    <p:extLst>
      <p:ext uri="{BB962C8B-B14F-4D97-AF65-F5344CB8AC3E}">
        <p14:creationId xmlns:p14="http://schemas.microsoft.com/office/powerpoint/2010/main" val="481018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these two different examples, the skills of the Pythagorean Theorem are addressed. The example on the left does not address the intent or depth of the standard. The mathematical habits of mind are not being deeply assessed. In the example on the right, the full intent of the standards are being address and mathematical habits of mind are being activated. Controlling the difficulty does not mean limiting accesses to the depth of the standards or the habits of mind. It may mean scaffolding or working with more friendly numbers. </a:t>
            </a:r>
          </a:p>
        </p:txBody>
      </p:sp>
      <p:sp>
        <p:nvSpPr>
          <p:cNvPr id="4" name="Slide Number Placeholder 3"/>
          <p:cNvSpPr>
            <a:spLocks noGrp="1"/>
          </p:cNvSpPr>
          <p:nvPr>
            <p:ph type="sldNum" sz="quarter" idx="10"/>
          </p:nvPr>
        </p:nvSpPr>
        <p:spPr/>
        <p:txBody>
          <a:bodyPr/>
          <a:lstStyle/>
          <a:p>
            <a:fld id="{9CB81310-CC7F-4186-8F24-4A45CA5DE733}" type="slidenum">
              <a:rPr lang="en-US" smtClean="0"/>
              <a:t>31</a:t>
            </a:fld>
            <a:endParaRPr lang="en-US"/>
          </a:p>
        </p:txBody>
      </p:sp>
    </p:spTree>
    <p:extLst>
      <p:ext uri="{BB962C8B-B14F-4D97-AF65-F5344CB8AC3E}">
        <p14:creationId xmlns:p14="http://schemas.microsoft.com/office/powerpoint/2010/main" val="2904076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1706" y="3446397"/>
            <a:ext cx="11834447" cy="1713781"/>
          </a:xfrm>
        </p:spPr>
        <p:txBody>
          <a:bodyPr anchor="b"/>
          <a:lstStyle>
            <a:lvl1pPr algn="ctr">
              <a:defRPr sz="6000">
                <a:solidFill>
                  <a:schemeClr val="bg1"/>
                </a:solidFill>
                <a:latin typeface="Vollkorn" charset="0"/>
                <a:ea typeface="Vollkorn" charset="0"/>
                <a:cs typeface="Vollkorn" charset="0"/>
              </a:defRPr>
            </a:lvl1pPr>
          </a:lstStyle>
          <a:p>
            <a:r>
              <a:rPr lang="en-US"/>
              <a:t>Click to edit Master title style</a:t>
            </a:r>
            <a:endParaRPr lang="en-US" dirty="0"/>
          </a:p>
        </p:txBody>
      </p:sp>
      <p:sp>
        <p:nvSpPr>
          <p:cNvPr id="3" name="Subtitle 2"/>
          <p:cNvSpPr>
            <a:spLocks noGrp="1"/>
          </p:cNvSpPr>
          <p:nvPr>
            <p:ph type="subTitle" idx="1"/>
          </p:nvPr>
        </p:nvSpPr>
        <p:spPr>
          <a:xfrm>
            <a:off x="2661136" y="5292661"/>
            <a:ext cx="6875585" cy="416477"/>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4727328" y="5841621"/>
            <a:ext cx="2743200" cy="365125"/>
          </a:xfrm>
          <a:prstGeom prst="rect">
            <a:avLst/>
          </a:prstGeom>
        </p:spPr>
        <p:txBody>
          <a:bodyPr/>
          <a:lstStyle>
            <a:lvl1pPr algn="ctr">
              <a:defRPr sz="1600" i="1">
                <a:solidFill>
                  <a:schemeClr val="bg1"/>
                </a:solidFill>
              </a:defRPr>
            </a:lvl1pPr>
          </a:lstStyle>
          <a:p>
            <a:fld id="{9BFA2946-92E5-4363-A9E2-295B09A7787F}" type="datetimeFigureOut">
              <a:rPr lang="en-US" smtClean="0"/>
              <a:t>7/10/2019</a:t>
            </a:fld>
            <a:endParaRPr lang="en-US"/>
          </a:p>
        </p:txBody>
      </p:sp>
    </p:spTree>
    <p:extLst>
      <p:ext uri="{BB962C8B-B14F-4D97-AF65-F5344CB8AC3E}">
        <p14:creationId xmlns:p14="http://schemas.microsoft.com/office/powerpoint/2010/main" val="618264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479431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75138" y="1709740"/>
            <a:ext cx="1139335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375139" y="4589466"/>
            <a:ext cx="11393350" cy="93210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2049806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98585" y="1778733"/>
            <a:ext cx="5486400" cy="3965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83569" y="1778733"/>
            <a:ext cx="5484919" cy="3965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2928258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8585" y="1681163"/>
            <a:ext cx="548603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98585" y="2505075"/>
            <a:ext cx="5486033" cy="33212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83569" y="1681163"/>
            <a:ext cx="548640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83569" y="2505075"/>
            <a:ext cx="5486403" cy="33212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E1A1104-284A-47E1-80F5-2FBBDE36E7AA}" type="slidenum">
              <a:rPr lang="en-US" smtClean="0"/>
              <a:t>‹#›</a:t>
            </a:fld>
            <a:endParaRPr lang="en-US"/>
          </a:p>
        </p:txBody>
      </p:sp>
      <p:sp>
        <p:nvSpPr>
          <p:cNvPr id="11" name="Title 1"/>
          <p:cNvSpPr>
            <a:spLocks noGrp="1"/>
          </p:cNvSpPr>
          <p:nvPr>
            <p:ph type="title"/>
          </p:nvPr>
        </p:nvSpPr>
        <p:spPr>
          <a:xfrm>
            <a:off x="398585" y="143746"/>
            <a:ext cx="11369903" cy="1400159"/>
          </a:xfrm>
        </p:spPr>
        <p:txBody>
          <a:bodyPr/>
          <a:lstStyle/>
          <a:p>
            <a:r>
              <a:rPr lang="en-US"/>
              <a:t>Click to edit Master title style</a:t>
            </a:r>
          </a:p>
        </p:txBody>
      </p:sp>
    </p:spTree>
    <p:extLst>
      <p:ext uri="{BB962C8B-B14F-4D97-AF65-F5344CB8AC3E}">
        <p14:creationId xmlns:p14="http://schemas.microsoft.com/office/powerpoint/2010/main" val="1101006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187032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2832207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5477" y="457200"/>
            <a:ext cx="457273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334000" y="987427"/>
            <a:ext cx="643448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45477" y="2057400"/>
            <a:ext cx="457273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3966577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0" y="987429"/>
            <a:ext cx="643448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Slide Number Placeholder 6"/>
          <p:cNvSpPr>
            <a:spLocks noGrp="1"/>
          </p:cNvSpPr>
          <p:nvPr>
            <p:ph type="sldNum" sz="quarter" idx="12"/>
          </p:nvPr>
        </p:nvSpPr>
        <p:spPr/>
        <p:txBody>
          <a:bodyPr/>
          <a:lstStyle/>
          <a:p>
            <a:fld id="{AE1A1104-284A-47E1-80F5-2FBBDE36E7AA}" type="slidenum">
              <a:rPr lang="en-US" smtClean="0"/>
              <a:t>‹#›</a:t>
            </a:fld>
            <a:endParaRPr lang="en-US"/>
          </a:p>
        </p:txBody>
      </p:sp>
      <p:sp>
        <p:nvSpPr>
          <p:cNvPr id="10" name="Title 1"/>
          <p:cNvSpPr>
            <a:spLocks noGrp="1"/>
          </p:cNvSpPr>
          <p:nvPr>
            <p:ph type="title"/>
          </p:nvPr>
        </p:nvSpPr>
        <p:spPr>
          <a:xfrm>
            <a:off x="445477" y="457200"/>
            <a:ext cx="4572733" cy="1600200"/>
          </a:xfrm>
        </p:spPr>
        <p:txBody>
          <a:bodyPr anchor="b"/>
          <a:lstStyle>
            <a:lvl1pPr>
              <a:defRPr sz="3200"/>
            </a:lvl1pPr>
          </a:lstStyle>
          <a:p>
            <a:r>
              <a:rPr lang="en-US"/>
              <a:t>Click to edit Master title style</a:t>
            </a:r>
          </a:p>
        </p:txBody>
      </p:sp>
      <p:sp>
        <p:nvSpPr>
          <p:cNvPr id="11" name="Text Placeholder 3"/>
          <p:cNvSpPr>
            <a:spLocks noGrp="1"/>
          </p:cNvSpPr>
          <p:nvPr>
            <p:ph type="body" sz="half" idx="2"/>
          </p:nvPr>
        </p:nvSpPr>
        <p:spPr>
          <a:xfrm>
            <a:off x="445477" y="2057400"/>
            <a:ext cx="457273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919380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674944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39589" y="365125"/>
            <a:ext cx="2628900" cy="54729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65125"/>
            <a:ext cx="8529989" cy="547296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E1A1104-284A-47E1-80F5-2FBBDE36E7AA}" type="slidenum">
              <a:rPr lang="en-US" smtClean="0"/>
              <a:t>‹#›</a:t>
            </a:fld>
            <a:endParaRPr lang="en-US"/>
          </a:p>
        </p:txBody>
      </p:sp>
    </p:spTree>
    <p:extLst>
      <p:ext uri="{BB962C8B-B14F-4D97-AF65-F5344CB8AC3E}">
        <p14:creationId xmlns:p14="http://schemas.microsoft.com/office/powerpoint/2010/main" val="292549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8585" y="143746"/>
            <a:ext cx="11369903" cy="1400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98585" y="1723293"/>
            <a:ext cx="11369903" cy="414996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596181" y="6356352"/>
            <a:ext cx="1172307" cy="365125"/>
          </a:xfrm>
          <a:prstGeom prst="rect">
            <a:avLst/>
          </a:prstGeom>
        </p:spPr>
        <p:txBody>
          <a:bodyPr vert="horz" lIns="91440" tIns="45720" rIns="91440" bIns="45720" rtlCol="0" anchor="ctr"/>
          <a:lstStyle>
            <a:lvl1pPr algn="ctr">
              <a:defRPr sz="1400" b="1" i="0">
                <a:solidFill>
                  <a:schemeClr val="bg1"/>
                </a:solidFill>
                <a:latin typeface="Fira Sans Ultra" charset="0"/>
                <a:ea typeface="Fira Sans Ultra" charset="0"/>
                <a:cs typeface="Fira Sans Ultra" charset="0"/>
              </a:defRPr>
            </a:lvl1pPr>
          </a:lstStyle>
          <a:p>
            <a:fld id="{AE1A1104-284A-47E1-80F5-2FBBDE36E7AA}" type="slidenum">
              <a:rPr lang="en-US" smtClean="0"/>
              <a:t>‹#›</a:t>
            </a:fld>
            <a:endParaRPr lang="en-US"/>
          </a:p>
        </p:txBody>
      </p:sp>
    </p:spTree>
    <p:extLst>
      <p:ext uri="{BB962C8B-B14F-4D97-AF65-F5344CB8AC3E}">
        <p14:creationId xmlns:p14="http://schemas.microsoft.com/office/powerpoint/2010/main" val="25711534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rgbClr val="004071"/>
          </a:solidFill>
          <a:latin typeface="Vollkorn" charset="0"/>
          <a:ea typeface="Vollkorn" charset="0"/>
          <a:cs typeface="Vollkorn" charset="0"/>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60636B"/>
          </a:solidFill>
          <a:latin typeface="Fira Sans" charset="0"/>
          <a:ea typeface="Fira Sans" charset="0"/>
          <a:cs typeface="Fira Sans" charset="0"/>
        </a:defRPr>
      </a:lvl1pPr>
      <a:lvl2pPr marL="685800" indent="-228600" algn="l" defTabSz="914400" rtl="0" eaLnBrk="1" latinLnBrk="0" hangingPunct="1">
        <a:lnSpc>
          <a:spcPct val="90000"/>
        </a:lnSpc>
        <a:spcBef>
          <a:spcPts val="500"/>
        </a:spcBef>
        <a:buFont typeface="Arial"/>
        <a:buChar char="•"/>
        <a:defRPr sz="2400" kern="1200">
          <a:solidFill>
            <a:srgbClr val="60636B"/>
          </a:solidFill>
          <a:latin typeface="Fira Sans" charset="0"/>
          <a:ea typeface="Fira Sans" charset="0"/>
          <a:cs typeface="Fira Sans" charset="0"/>
        </a:defRPr>
      </a:lvl2pPr>
      <a:lvl3pPr marL="1143000" indent="-228600" algn="l" defTabSz="914400" rtl="0" eaLnBrk="1" latinLnBrk="0" hangingPunct="1">
        <a:lnSpc>
          <a:spcPct val="90000"/>
        </a:lnSpc>
        <a:spcBef>
          <a:spcPts val="500"/>
        </a:spcBef>
        <a:buFont typeface="Arial"/>
        <a:buChar char="•"/>
        <a:defRPr sz="2000" kern="1200">
          <a:solidFill>
            <a:srgbClr val="60636B"/>
          </a:solidFill>
          <a:latin typeface="Fira Sans" charset="0"/>
          <a:ea typeface="Fira Sans" charset="0"/>
          <a:cs typeface="Fira Sans" charset="0"/>
        </a:defRPr>
      </a:lvl3pPr>
      <a:lvl4pPr marL="1600200" indent="-228600" algn="l" defTabSz="914400" rtl="0" eaLnBrk="1" latinLnBrk="0" hangingPunct="1">
        <a:lnSpc>
          <a:spcPct val="90000"/>
        </a:lnSpc>
        <a:spcBef>
          <a:spcPts val="500"/>
        </a:spcBef>
        <a:buFont typeface="Arial"/>
        <a:buChar char="•"/>
        <a:defRPr sz="1800" kern="1200">
          <a:solidFill>
            <a:srgbClr val="60636B"/>
          </a:solidFill>
          <a:latin typeface="Fira Sans" charset="0"/>
          <a:ea typeface="Fira Sans" charset="0"/>
          <a:cs typeface="Fira Sans" charset="0"/>
        </a:defRPr>
      </a:lvl4pPr>
      <a:lvl5pPr marL="2057400" indent="-228600" algn="l" defTabSz="914400" rtl="0" eaLnBrk="1" latinLnBrk="0" hangingPunct="1">
        <a:lnSpc>
          <a:spcPct val="90000"/>
        </a:lnSpc>
        <a:spcBef>
          <a:spcPts val="500"/>
        </a:spcBef>
        <a:buFont typeface="Arial"/>
        <a:buChar char="•"/>
        <a:defRPr sz="1800" kern="1200">
          <a:solidFill>
            <a:srgbClr val="60636B"/>
          </a:solidFill>
          <a:latin typeface="Fira Sans" charset="0"/>
          <a:ea typeface="Fira Sans" charset="0"/>
          <a:cs typeface="Fira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odb.ca/shapes.html"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hyperlink" Target="http://www.utahctm.org/uctm-blog/which-one-doesnt-belong" TargetMode="Externa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hyperlink" Target="http://haunted-scotland.co.uk/tag/personal-hypotheses/"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new-educ.com/la-pedagogie-differenciee-expliquee-pour-les-enseignants"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alabamaschoolconnection.org/start-here/"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ducatormusing.blogspot.com/2012/04/real-parent-empowerment-is-rebellion.html"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vde.us/college-and-career-readiness/support-for-ccr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nctm.org/uploadedFiles/Standards_and_Positions/PtAExecutiveSummary.pdf" TargetMode="External"/><Relationship Id="rId2" Type="http://schemas.openxmlformats.org/officeDocument/2006/relationships/hyperlink" Target="https://highleveragepractices.org/" TargetMode="External"/><Relationship Id="rId1" Type="http://schemas.openxmlformats.org/officeDocument/2006/relationships/slideLayout" Target="../slideLayouts/slideLayout2.xml"/><Relationship Id="rId4" Type="http://schemas.openxmlformats.org/officeDocument/2006/relationships/hyperlink" Target="https://visible-learning.org/hattie-ranking-influences-effect-sizes-learning-achievemen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jhouck@k12.wv.us" TargetMode="External"/><Relationship Id="rId2" Type="http://schemas.openxmlformats.org/officeDocument/2006/relationships/hyperlink" Target="mailto:jmastracci@k12.wv.us" TargetMode="External"/><Relationship Id="rId1" Type="http://schemas.openxmlformats.org/officeDocument/2006/relationships/slideLayout" Target="../slideLayouts/slideLayout4.xml"/><Relationship Id="rId5" Type="http://schemas.openxmlformats.org/officeDocument/2006/relationships/hyperlink" Target="http://openclipart.org/detail/159643"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1F61-3562-4906-AE89-A4057A3E2D4A}"/>
              </a:ext>
            </a:extLst>
          </p:cNvPr>
          <p:cNvSpPr>
            <a:spLocks noGrp="1"/>
          </p:cNvSpPr>
          <p:nvPr>
            <p:ph type="ctrTitle"/>
          </p:nvPr>
        </p:nvSpPr>
        <p:spPr/>
        <p:txBody>
          <a:bodyPr>
            <a:noAutofit/>
          </a:bodyPr>
          <a:lstStyle/>
          <a:p>
            <a:r>
              <a:rPr lang="en-US" sz="4800" dirty="0"/>
              <a:t>Differentiation in Mathematics</a:t>
            </a:r>
          </a:p>
        </p:txBody>
      </p:sp>
    </p:spTree>
    <p:extLst>
      <p:ext uri="{BB962C8B-B14F-4D97-AF65-F5344CB8AC3E}">
        <p14:creationId xmlns:p14="http://schemas.microsoft.com/office/powerpoint/2010/main" val="97463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42964E-2B02-4898-8C77-B7E74CDACD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5913" y="1149790"/>
            <a:ext cx="4760174" cy="4760174"/>
          </a:xfrm>
        </p:spPr>
      </p:pic>
      <p:sp>
        <p:nvSpPr>
          <p:cNvPr id="6" name="TextBox 5">
            <a:extLst>
              <a:ext uri="{FF2B5EF4-FFF2-40B4-BE49-F238E27FC236}">
                <a16:creationId xmlns:a16="http://schemas.microsoft.com/office/drawing/2014/main" id="{D2154143-DC09-4968-9275-EEB920CD5ACE}"/>
              </a:ext>
            </a:extLst>
          </p:cNvPr>
          <p:cNvSpPr txBox="1"/>
          <p:nvPr/>
        </p:nvSpPr>
        <p:spPr>
          <a:xfrm>
            <a:off x="3956364" y="6120143"/>
            <a:ext cx="5214796" cy="369332"/>
          </a:xfrm>
          <a:prstGeom prst="rect">
            <a:avLst/>
          </a:prstGeom>
          <a:noFill/>
        </p:spPr>
        <p:txBody>
          <a:bodyPr wrap="square" rtlCol="0">
            <a:spAutoFit/>
          </a:bodyPr>
          <a:lstStyle/>
          <a:p>
            <a:r>
              <a:rPr lang="en-US" dirty="0"/>
              <a:t>Retrieved from </a:t>
            </a:r>
            <a:r>
              <a:rPr lang="en-US" dirty="0">
                <a:hlinkClick r:id="rId3"/>
              </a:rPr>
              <a:t>http://wodb.ca/shapes.html</a:t>
            </a:r>
            <a:r>
              <a:rPr lang="en-US" dirty="0"/>
              <a:t>  </a:t>
            </a:r>
          </a:p>
        </p:txBody>
      </p:sp>
      <p:pic>
        <p:nvPicPr>
          <p:cNvPr id="4" name="Picture 3">
            <a:extLst>
              <a:ext uri="{FF2B5EF4-FFF2-40B4-BE49-F238E27FC236}">
                <a16:creationId xmlns:a16="http://schemas.microsoft.com/office/drawing/2014/main" id="{9B6B0041-4741-401E-A55D-30E43278BD8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005761">
            <a:off x="386411" y="386411"/>
            <a:ext cx="2261801" cy="2261801"/>
          </a:xfrm>
          <a:prstGeom prst="rect">
            <a:avLst/>
          </a:prstGeom>
        </p:spPr>
      </p:pic>
    </p:spTree>
    <p:extLst>
      <p:ext uri="{BB962C8B-B14F-4D97-AF65-F5344CB8AC3E}">
        <p14:creationId xmlns:p14="http://schemas.microsoft.com/office/powerpoint/2010/main" val="3720678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B5E8-D545-41FE-A9EE-E41665FF1AFC}"/>
              </a:ext>
            </a:extLst>
          </p:cNvPr>
          <p:cNvSpPr>
            <a:spLocks noGrp="1"/>
          </p:cNvSpPr>
          <p:nvPr>
            <p:ph type="title"/>
          </p:nvPr>
        </p:nvSpPr>
        <p:spPr/>
        <p:txBody>
          <a:bodyPr/>
          <a:lstStyle/>
          <a:p>
            <a:r>
              <a:rPr lang="en-US" dirty="0"/>
              <a:t>Student Outcomes</a:t>
            </a:r>
          </a:p>
        </p:txBody>
      </p:sp>
      <p:sp>
        <p:nvSpPr>
          <p:cNvPr id="3" name="Content Placeholder 2">
            <a:extLst>
              <a:ext uri="{FF2B5EF4-FFF2-40B4-BE49-F238E27FC236}">
                <a16:creationId xmlns:a16="http://schemas.microsoft.com/office/drawing/2014/main" id="{1FB33BD1-1204-4FCA-8F74-0D3382F3C5E0}"/>
              </a:ext>
            </a:extLst>
          </p:cNvPr>
          <p:cNvSpPr>
            <a:spLocks noGrp="1"/>
          </p:cNvSpPr>
          <p:nvPr>
            <p:ph idx="1"/>
          </p:nvPr>
        </p:nvSpPr>
        <p:spPr/>
        <p:txBody>
          <a:bodyPr/>
          <a:lstStyle/>
          <a:p>
            <a:r>
              <a:rPr lang="en-US" dirty="0"/>
              <a:t>Differentiation isn’t as effective without quality universal instruction. </a:t>
            </a:r>
          </a:p>
          <a:p>
            <a:r>
              <a:rPr lang="en-US" dirty="0"/>
              <a:t>Don’t differentiate for differentiation’s sake. Be intentional in your planning. </a:t>
            </a:r>
          </a:p>
          <a:p>
            <a:r>
              <a:rPr lang="en-US" dirty="0"/>
              <a:t>Know the purpose of differentiation. </a:t>
            </a:r>
          </a:p>
          <a:p>
            <a:r>
              <a:rPr lang="en-US" dirty="0"/>
              <a:t>Plan for the desired student outcomes. </a:t>
            </a:r>
          </a:p>
          <a:p>
            <a:r>
              <a:rPr lang="en-US" dirty="0"/>
              <a:t>Adjust based on student data and outcomes. </a:t>
            </a:r>
          </a:p>
          <a:p>
            <a:pPr marL="0" indent="0">
              <a:buNone/>
            </a:pPr>
            <a:endParaRPr lang="en-US" dirty="0"/>
          </a:p>
        </p:txBody>
      </p:sp>
      <p:pic>
        <p:nvPicPr>
          <p:cNvPr id="8" name="Picture 7">
            <a:extLst>
              <a:ext uri="{FF2B5EF4-FFF2-40B4-BE49-F238E27FC236}">
                <a16:creationId xmlns:a16="http://schemas.microsoft.com/office/drawing/2014/main" id="{A6724E5C-5E8C-4620-91BB-58C95CA1F0A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849478" y="2999792"/>
            <a:ext cx="2225957" cy="2225957"/>
          </a:xfrm>
          <a:prstGeom prst="rect">
            <a:avLst/>
          </a:prstGeom>
        </p:spPr>
      </p:pic>
    </p:spTree>
    <p:extLst>
      <p:ext uri="{BB962C8B-B14F-4D97-AF65-F5344CB8AC3E}">
        <p14:creationId xmlns:p14="http://schemas.microsoft.com/office/powerpoint/2010/main" val="1259374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7AB32-CB3B-4EC3-A5E9-99120CF815E0}"/>
              </a:ext>
            </a:extLst>
          </p:cNvPr>
          <p:cNvSpPr>
            <a:spLocks noGrp="1"/>
          </p:cNvSpPr>
          <p:nvPr>
            <p:ph type="title"/>
          </p:nvPr>
        </p:nvSpPr>
        <p:spPr/>
        <p:txBody>
          <a:bodyPr/>
          <a:lstStyle/>
          <a:p>
            <a:r>
              <a:rPr lang="en-US" dirty="0"/>
              <a:t>Defining Differentiation</a:t>
            </a:r>
          </a:p>
        </p:txBody>
      </p:sp>
      <p:sp>
        <p:nvSpPr>
          <p:cNvPr id="3" name="Text Placeholder 2">
            <a:extLst>
              <a:ext uri="{FF2B5EF4-FFF2-40B4-BE49-F238E27FC236}">
                <a16:creationId xmlns:a16="http://schemas.microsoft.com/office/drawing/2014/main" id="{ECC60B75-3D7B-4434-BBF5-0DFF920E6D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04517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9F14-0D55-4F22-A155-90D618B78A94}"/>
              </a:ext>
            </a:extLst>
          </p:cNvPr>
          <p:cNvSpPr>
            <a:spLocks noGrp="1"/>
          </p:cNvSpPr>
          <p:nvPr>
            <p:ph type="title"/>
          </p:nvPr>
        </p:nvSpPr>
        <p:spPr/>
        <p:txBody>
          <a:bodyPr/>
          <a:lstStyle/>
          <a:p>
            <a:pPr algn="ctr"/>
            <a:r>
              <a:rPr lang="en-US" dirty="0"/>
              <a:t>How would you define differentiation? </a:t>
            </a:r>
          </a:p>
        </p:txBody>
      </p:sp>
      <p:pic>
        <p:nvPicPr>
          <p:cNvPr id="5" name="Picture 4">
            <a:extLst>
              <a:ext uri="{FF2B5EF4-FFF2-40B4-BE49-F238E27FC236}">
                <a16:creationId xmlns:a16="http://schemas.microsoft.com/office/drawing/2014/main" id="{0A37F10E-5A7E-4980-8173-BB9C7A3ECE5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045927" y="1727366"/>
            <a:ext cx="4100146" cy="2747098"/>
          </a:xfrm>
          <a:prstGeom prst="rect">
            <a:avLst/>
          </a:prstGeom>
        </p:spPr>
      </p:pic>
    </p:spTree>
    <p:extLst>
      <p:ext uri="{BB962C8B-B14F-4D97-AF65-F5344CB8AC3E}">
        <p14:creationId xmlns:p14="http://schemas.microsoft.com/office/powerpoint/2010/main" val="2164276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0148-BE87-437F-A991-DCF3BB340CE5}"/>
              </a:ext>
            </a:extLst>
          </p:cNvPr>
          <p:cNvSpPr>
            <a:spLocks noGrp="1"/>
          </p:cNvSpPr>
          <p:nvPr>
            <p:ph type="title"/>
          </p:nvPr>
        </p:nvSpPr>
        <p:spPr/>
        <p:txBody>
          <a:bodyPr/>
          <a:lstStyle/>
          <a:p>
            <a:r>
              <a:rPr lang="en-US" dirty="0"/>
              <a:t>Differentiated Instruction</a:t>
            </a:r>
          </a:p>
        </p:txBody>
      </p:sp>
      <p:sp>
        <p:nvSpPr>
          <p:cNvPr id="3" name="Content Placeholder 2">
            <a:extLst>
              <a:ext uri="{FF2B5EF4-FFF2-40B4-BE49-F238E27FC236}">
                <a16:creationId xmlns:a16="http://schemas.microsoft.com/office/drawing/2014/main" id="{210E25C9-1C5B-46C5-AA74-702E12045187}"/>
              </a:ext>
            </a:extLst>
          </p:cNvPr>
          <p:cNvSpPr>
            <a:spLocks noGrp="1"/>
          </p:cNvSpPr>
          <p:nvPr>
            <p:ph idx="1"/>
          </p:nvPr>
        </p:nvSpPr>
        <p:spPr/>
        <p:txBody>
          <a:bodyPr/>
          <a:lstStyle/>
          <a:p>
            <a:pPr marL="0" indent="0">
              <a:buNone/>
            </a:pPr>
            <a:r>
              <a:rPr lang="en-US" altLang="en-US" dirty="0"/>
              <a:t>“At its most basic level, differentiating instruction means “shaking up” what goes on in the classroom so that students have multiple options for taking in information, making sense of ideas, and expressing what they learn.”</a:t>
            </a:r>
          </a:p>
          <a:p>
            <a:pPr marL="0" indent="0">
              <a:buNone/>
            </a:pPr>
            <a:endParaRPr lang="en-US" altLang="en-US" dirty="0"/>
          </a:p>
          <a:p>
            <a:pPr marL="0" indent="0" algn="r">
              <a:buNone/>
            </a:pPr>
            <a:r>
              <a:rPr lang="en-US" altLang="en-US" dirty="0"/>
              <a:t>Carol Ann Tomlinson from</a:t>
            </a:r>
            <a:r>
              <a:rPr lang="en-US" altLang="en-US" i="1" dirty="0"/>
              <a:t> HOW TO Differentiate Instruction IN Mixed-Ability Classrooms -2</a:t>
            </a:r>
            <a:r>
              <a:rPr lang="en-US" altLang="en-US" i="1" baseline="30000" dirty="0"/>
              <a:t>nd</a:t>
            </a:r>
            <a:r>
              <a:rPr lang="en-US" altLang="en-US" i="1" dirty="0"/>
              <a:t> Edition</a:t>
            </a:r>
            <a:endParaRPr lang="en-US" altLang="en-US" dirty="0"/>
          </a:p>
          <a:p>
            <a:pPr marL="0" indent="0" algn="r">
              <a:buNone/>
            </a:pPr>
            <a:endParaRPr lang="en-US" dirty="0"/>
          </a:p>
        </p:txBody>
      </p:sp>
    </p:spTree>
    <p:extLst>
      <p:ext uri="{BB962C8B-B14F-4D97-AF65-F5344CB8AC3E}">
        <p14:creationId xmlns:p14="http://schemas.microsoft.com/office/powerpoint/2010/main" val="3503178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78F8-C173-4E35-9F8B-E4DF10D2E0AA}"/>
              </a:ext>
            </a:extLst>
          </p:cNvPr>
          <p:cNvSpPr>
            <a:spLocks noGrp="1"/>
          </p:cNvSpPr>
          <p:nvPr>
            <p:ph type="title"/>
          </p:nvPr>
        </p:nvSpPr>
        <p:spPr/>
        <p:txBody>
          <a:bodyPr/>
          <a:lstStyle/>
          <a:p>
            <a:r>
              <a:rPr lang="en-US" dirty="0"/>
              <a:t>Differentiated Instruction and The Equity Issue</a:t>
            </a:r>
          </a:p>
        </p:txBody>
      </p:sp>
      <p:sp>
        <p:nvSpPr>
          <p:cNvPr id="3" name="Content Placeholder 2">
            <a:extLst>
              <a:ext uri="{FF2B5EF4-FFF2-40B4-BE49-F238E27FC236}">
                <a16:creationId xmlns:a16="http://schemas.microsoft.com/office/drawing/2014/main" id="{80A407D7-8A37-4803-9A76-1BE89CB0F8F7}"/>
              </a:ext>
            </a:extLst>
          </p:cNvPr>
          <p:cNvSpPr>
            <a:spLocks noGrp="1"/>
          </p:cNvSpPr>
          <p:nvPr>
            <p:ph idx="1"/>
          </p:nvPr>
        </p:nvSpPr>
        <p:spPr/>
        <p:txBody>
          <a:bodyPr/>
          <a:lstStyle/>
          <a:p>
            <a:pPr marL="0" indent="0">
              <a:buNone/>
            </a:pPr>
            <a:r>
              <a:rPr lang="en-US" dirty="0"/>
              <a:t>The National Council of Teachers of Mathematics says this about equity in </a:t>
            </a:r>
            <a:r>
              <a:rPr lang="en-US" i="1" dirty="0"/>
              <a:t>Principles and Standards for School Mathematics </a:t>
            </a:r>
            <a:r>
              <a:rPr lang="en-US" dirty="0"/>
              <a:t>(2000):</a:t>
            </a:r>
          </a:p>
          <a:p>
            <a:pPr marL="0" indent="0">
              <a:buNone/>
            </a:pPr>
            <a:endParaRPr lang="en-US" i="1" dirty="0"/>
          </a:p>
          <a:p>
            <a:pPr marL="0" indent="0">
              <a:buNone/>
            </a:pPr>
            <a:r>
              <a:rPr lang="en-US" i="1" dirty="0"/>
              <a:t>“Equity does not mean every student should receive identical instruction; instead, it demands that reasonable and appropriate accommodations be made as needed to promote access and attainment for all students.” </a:t>
            </a:r>
            <a:endParaRPr lang="en-US" dirty="0"/>
          </a:p>
        </p:txBody>
      </p:sp>
    </p:spTree>
    <p:extLst>
      <p:ext uri="{BB962C8B-B14F-4D97-AF65-F5344CB8AC3E}">
        <p14:creationId xmlns:p14="http://schemas.microsoft.com/office/powerpoint/2010/main" val="1504520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6E574-2AE5-448B-A6AA-5B8E387746F4}"/>
              </a:ext>
            </a:extLst>
          </p:cNvPr>
          <p:cNvSpPr>
            <a:spLocks noGrp="1"/>
          </p:cNvSpPr>
          <p:nvPr>
            <p:ph type="title"/>
          </p:nvPr>
        </p:nvSpPr>
        <p:spPr/>
        <p:txBody>
          <a:bodyPr/>
          <a:lstStyle/>
          <a:p>
            <a:r>
              <a:rPr lang="en-US" dirty="0"/>
              <a:t>Differentiated Instruction</a:t>
            </a:r>
          </a:p>
        </p:txBody>
      </p:sp>
      <p:sp>
        <p:nvSpPr>
          <p:cNvPr id="3" name="Content Placeholder 2">
            <a:extLst>
              <a:ext uri="{FF2B5EF4-FFF2-40B4-BE49-F238E27FC236}">
                <a16:creationId xmlns:a16="http://schemas.microsoft.com/office/drawing/2014/main" id="{9098C395-5945-45C7-AC72-B8B7C045F821}"/>
              </a:ext>
            </a:extLst>
          </p:cNvPr>
          <p:cNvSpPr>
            <a:spLocks noGrp="1"/>
          </p:cNvSpPr>
          <p:nvPr>
            <p:ph idx="1"/>
          </p:nvPr>
        </p:nvSpPr>
        <p:spPr/>
        <p:txBody>
          <a:bodyPr/>
          <a:lstStyle/>
          <a:p>
            <a:pPr marL="0" indent="0">
              <a:buNone/>
            </a:pPr>
            <a:r>
              <a:rPr lang="en-US" dirty="0"/>
              <a:t>“It is a comprehensive and flexible process that includes the planning, preparation and delivery of instruction to address the diversity of students’ learning needs within the classroom. Through DI, teachers take into account who they teach, what they teach, where they teach, and how they teach.” </a:t>
            </a:r>
          </a:p>
          <a:p>
            <a:pPr marL="0" indent="0" algn="r">
              <a:buNone/>
            </a:pPr>
            <a:r>
              <a:rPr lang="en-US" dirty="0"/>
              <a:t>National Professional Resources, Inc.</a:t>
            </a:r>
          </a:p>
        </p:txBody>
      </p:sp>
    </p:spTree>
    <p:extLst>
      <p:ext uri="{BB962C8B-B14F-4D97-AF65-F5344CB8AC3E}">
        <p14:creationId xmlns:p14="http://schemas.microsoft.com/office/powerpoint/2010/main" val="3881945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F131-04CA-497C-877A-FB60D33A4863}"/>
              </a:ext>
            </a:extLst>
          </p:cNvPr>
          <p:cNvSpPr>
            <a:spLocks noGrp="1"/>
          </p:cNvSpPr>
          <p:nvPr>
            <p:ph type="title"/>
          </p:nvPr>
        </p:nvSpPr>
        <p:spPr/>
        <p:txBody>
          <a:bodyPr/>
          <a:lstStyle/>
          <a:p>
            <a:r>
              <a:rPr lang="en-US" dirty="0"/>
              <a:t>Differentiation is </a:t>
            </a:r>
            <a:r>
              <a:rPr lang="en-US" dirty="0">
                <a:solidFill>
                  <a:srgbClr val="C00000"/>
                </a:solidFill>
              </a:rPr>
              <a:t>NOT</a:t>
            </a:r>
            <a:r>
              <a:rPr lang="en-US" dirty="0"/>
              <a:t>…</a:t>
            </a:r>
          </a:p>
        </p:txBody>
      </p:sp>
      <p:sp>
        <p:nvSpPr>
          <p:cNvPr id="3" name="Content Placeholder 2">
            <a:extLst>
              <a:ext uri="{FF2B5EF4-FFF2-40B4-BE49-F238E27FC236}">
                <a16:creationId xmlns:a16="http://schemas.microsoft.com/office/drawing/2014/main" id="{6DD0389B-7E6E-4966-850E-88287FD5306B}"/>
              </a:ext>
            </a:extLst>
          </p:cNvPr>
          <p:cNvSpPr>
            <a:spLocks noGrp="1"/>
          </p:cNvSpPr>
          <p:nvPr>
            <p:ph idx="1"/>
          </p:nvPr>
        </p:nvSpPr>
        <p:spPr/>
        <p:txBody>
          <a:bodyPr/>
          <a:lstStyle/>
          <a:p>
            <a:pPr marL="0" indent="0">
              <a:buNone/>
            </a:pPr>
            <a:r>
              <a:rPr lang="en-US" sz="3600" dirty="0"/>
              <a:t>Individualizing every assignment for every student.</a:t>
            </a:r>
          </a:p>
          <a:p>
            <a:pPr marL="0" indent="0">
              <a:buNone/>
            </a:pPr>
            <a:endParaRPr lang="en-US" dirty="0"/>
          </a:p>
        </p:txBody>
      </p:sp>
    </p:spTree>
    <p:extLst>
      <p:ext uri="{BB962C8B-B14F-4D97-AF65-F5344CB8AC3E}">
        <p14:creationId xmlns:p14="http://schemas.microsoft.com/office/powerpoint/2010/main" val="2750838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3601C-3CA3-4BBB-8728-2DAF9B972818}"/>
              </a:ext>
            </a:extLst>
          </p:cNvPr>
          <p:cNvSpPr>
            <a:spLocks noGrp="1"/>
          </p:cNvSpPr>
          <p:nvPr>
            <p:ph type="title"/>
          </p:nvPr>
        </p:nvSpPr>
        <p:spPr/>
        <p:txBody>
          <a:bodyPr/>
          <a:lstStyle/>
          <a:p>
            <a:r>
              <a:rPr lang="en-US" dirty="0"/>
              <a:t>Universal Instruction</a:t>
            </a:r>
          </a:p>
        </p:txBody>
      </p:sp>
      <p:sp>
        <p:nvSpPr>
          <p:cNvPr id="3" name="Content Placeholder 2">
            <a:extLst>
              <a:ext uri="{FF2B5EF4-FFF2-40B4-BE49-F238E27FC236}">
                <a16:creationId xmlns:a16="http://schemas.microsoft.com/office/drawing/2014/main" id="{C584B152-4E9C-4628-B675-DA19C16BDE67}"/>
              </a:ext>
            </a:extLst>
          </p:cNvPr>
          <p:cNvSpPr>
            <a:spLocks noGrp="1"/>
          </p:cNvSpPr>
          <p:nvPr>
            <p:ph idx="1"/>
          </p:nvPr>
        </p:nvSpPr>
        <p:spPr/>
        <p:txBody>
          <a:bodyPr/>
          <a:lstStyle/>
          <a:p>
            <a:r>
              <a:rPr lang="en-US" dirty="0"/>
              <a:t>ALL students must have access to the full intent of their grade-level content (</a:t>
            </a:r>
            <a:r>
              <a:rPr lang="en-US" i="1" dirty="0"/>
              <a:t>Access and Equity, </a:t>
            </a:r>
            <a:r>
              <a:rPr lang="en-US" dirty="0"/>
              <a:t>NCTM). Opportunity to learn remains one of the best predictors of student learning (</a:t>
            </a:r>
            <a:r>
              <a:rPr lang="en-US" i="1" dirty="0"/>
              <a:t>Closing the Opportunity Gap, </a:t>
            </a:r>
            <a:r>
              <a:rPr lang="en-US" dirty="0"/>
              <a:t>NCTM).</a:t>
            </a:r>
          </a:p>
          <a:p>
            <a:r>
              <a:rPr lang="en-US" dirty="0"/>
              <a:t>Research/Evidence-based strategies must occur. </a:t>
            </a:r>
          </a:p>
          <a:p>
            <a:r>
              <a:rPr lang="en-US" dirty="0"/>
              <a:t>Components of Universal Design for Learning (UDL) should be routine. </a:t>
            </a:r>
          </a:p>
          <a:p>
            <a:r>
              <a:rPr lang="en-US" dirty="0"/>
              <a:t>ALL students need to be held to high expectations from their teachers. </a:t>
            </a:r>
          </a:p>
          <a:p>
            <a:endParaRPr lang="en-US" dirty="0"/>
          </a:p>
        </p:txBody>
      </p:sp>
      <p:pic>
        <p:nvPicPr>
          <p:cNvPr id="8" name="Picture 7">
            <a:extLst>
              <a:ext uri="{FF2B5EF4-FFF2-40B4-BE49-F238E27FC236}">
                <a16:creationId xmlns:a16="http://schemas.microsoft.com/office/drawing/2014/main" id="{9DEF6C07-1247-4419-A44D-DF40CAC7F32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96000" y="143746"/>
            <a:ext cx="1316897" cy="1316897"/>
          </a:xfrm>
          <a:prstGeom prst="rect">
            <a:avLst/>
          </a:prstGeom>
        </p:spPr>
      </p:pic>
    </p:spTree>
    <p:extLst>
      <p:ext uri="{BB962C8B-B14F-4D97-AF65-F5344CB8AC3E}">
        <p14:creationId xmlns:p14="http://schemas.microsoft.com/office/powerpoint/2010/main" val="1342355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857F2-07E1-435F-ACFF-60ACBD453538}"/>
              </a:ext>
            </a:extLst>
          </p:cNvPr>
          <p:cNvSpPr>
            <a:spLocks noGrp="1"/>
          </p:cNvSpPr>
          <p:nvPr>
            <p:ph type="title"/>
          </p:nvPr>
        </p:nvSpPr>
        <p:spPr/>
        <p:txBody>
          <a:bodyPr/>
          <a:lstStyle/>
          <a:p>
            <a:r>
              <a:rPr lang="en-US" dirty="0"/>
              <a:t>Critical Components of Differentiation</a:t>
            </a:r>
          </a:p>
        </p:txBody>
      </p:sp>
      <p:sp>
        <p:nvSpPr>
          <p:cNvPr id="3" name="Content Placeholder 2">
            <a:extLst>
              <a:ext uri="{FF2B5EF4-FFF2-40B4-BE49-F238E27FC236}">
                <a16:creationId xmlns:a16="http://schemas.microsoft.com/office/drawing/2014/main" id="{24A84223-C232-4423-A9F5-1BA0FC5AC87A}"/>
              </a:ext>
            </a:extLst>
          </p:cNvPr>
          <p:cNvSpPr>
            <a:spLocks noGrp="1"/>
          </p:cNvSpPr>
          <p:nvPr>
            <p:ph idx="1"/>
          </p:nvPr>
        </p:nvSpPr>
        <p:spPr/>
        <p:txBody>
          <a:bodyPr>
            <a:normAutofit fontScale="92500" lnSpcReduction="20000"/>
          </a:bodyPr>
          <a:lstStyle/>
          <a:p>
            <a:r>
              <a:rPr lang="en-US" dirty="0"/>
              <a:t>Get to know your students. </a:t>
            </a:r>
          </a:p>
          <a:p>
            <a:pPr lvl="1"/>
            <a:r>
              <a:rPr lang="en-US" dirty="0"/>
              <a:t>Abilities</a:t>
            </a:r>
          </a:p>
          <a:p>
            <a:pPr lvl="1"/>
            <a:r>
              <a:rPr lang="en-US" dirty="0"/>
              <a:t>Interests</a:t>
            </a:r>
          </a:p>
          <a:p>
            <a:pPr lvl="1"/>
            <a:r>
              <a:rPr lang="en-US" dirty="0"/>
              <a:t>Learning styles</a:t>
            </a:r>
          </a:p>
          <a:p>
            <a:r>
              <a:rPr lang="en-US" dirty="0"/>
              <a:t>Community building throughout the year.</a:t>
            </a:r>
          </a:p>
          <a:p>
            <a:r>
              <a:rPr lang="en-US" dirty="0"/>
              <a:t>Assessing students regularly.</a:t>
            </a:r>
          </a:p>
          <a:p>
            <a:pPr lvl="1"/>
            <a:r>
              <a:rPr lang="en-US" dirty="0"/>
              <a:t>End of unit tests</a:t>
            </a:r>
          </a:p>
          <a:p>
            <a:pPr lvl="1"/>
            <a:r>
              <a:rPr lang="en-US" dirty="0"/>
              <a:t>Pretests</a:t>
            </a:r>
          </a:p>
          <a:p>
            <a:pPr lvl="1"/>
            <a:r>
              <a:rPr lang="en-US" dirty="0"/>
              <a:t>Exit cards</a:t>
            </a:r>
          </a:p>
          <a:p>
            <a:pPr lvl="1"/>
            <a:r>
              <a:rPr lang="en-US" dirty="0"/>
              <a:t>Roaming checklists</a:t>
            </a:r>
          </a:p>
          <a:p>
            <a:pPr lvl="1"/>
            <a:r>
              <a:rPr lang="en-US" dirty="0"/>
              <a:t>Short quizzes</a:t>
            </a:r>
          </a:p>
          <a:p>
            <a:r>
              <a:rPr lang="en-US" dirty="0"/>
              <a:t>Using proven instructional strategies.</a:t>
            </a:r>
          </a:p>
        </p:txBody>
      </p:sp>
    </p:spTree>
    <p:extLst>
      <p:ext uri="{BB962C8B-B14F-4D97-AF65-F5344CB8AC3E}">
        <p14:creationId xmlns:p14="http://schemas.microsoft.com/office/powerpoint/2010/main" val="417382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53B1C-40E7-4621-AED1-05C44259DF7B}"/>
              </a:ext>
            </a:extLst>
          </p:cNvPr>
          <p:cNvSpPr>
            <a:spLocks noGrp="1"/>
          </p:cNvSpPr>
          <p:nvPr>
            <p:ph type="title"/>
          </p:nvPr>
        </p:nvSpPr>
        <p:spPr/>
        <p:txBody>
          <a:bodyPr/>
          <a:lstStyle/>
          <a:p>
            <a:r>
              <a:rPr lang="en-US" dirty="0"/>
              <a:t>Math Autobiography Activity</a:t>
            </a:r>
          </a:p>
        </p:txBody>
      </p:sp>
      <p:sp>
        <p:nvSpPr>
          <p:cNvPr id="3" name="Content Placeholder 2">
            <a:extLst>
              <a:ext uri="{FF2B5EF4-FFF2-40B4-BE49-F238E27FC236}">
                <a16:creationId xmlns:a16="http://schemas.microsoft.com/office/drawing/2014/main" id="{9A19E38A-F3B8-401C-BE7D-4D18237E840A}"/>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2700378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955B6-45AD-4933-B486-4DA1E6B01141}"/>
              </a:ext>
            </a:extLst>
          </p:cNvPr>
          <p:cNvSpPr>
            <a:spLocks noGrp="1"/>
          </p:cNvSpPr>
          <p:nvPr>
            <p:ph type="title"/>
          </p:nvPr>
        </p:nvSpPr>
        <p:spPr/>
        <p:txBody>
          <a:bodyPr/>
          <a:lstStyle/>
          <a:p>
            <a:r>
              <a:rPr lang="en-US" dirty="0"/>
              <a:t>Teachers Help Break Down Barriers by…</a:t>
            </a:r>
          </a:p>
        </p:txBody>
      </p:sp>
      <p:sp>
        <p:nvSpPr>
          <p:cNvPr id="3" name="Content Placeholder 2">
            <a:extLst>
              <a:ext uri="{FF2B5EF4-FFF2-40B4-BE49-F238E27FC236}">
                <a16:creationId xmlns:a16="http://schemas.microsoft.com/office/drawing/2014/main" id="{68E239AD-99DF-4DB2-904B-2180D1405CC7}"/>
              </a:ext>
            </a:extLst>
          </p:cNvPr>
          <p:cNvSpPr>
            <a:spLocks noGrp="1"/>
          </p:cNvSpPr>
          <p:nvPr>
            <p:ph idx="1"/>
          </p:nvPr>
        </p:nvSpPr>
        <p:spPr/>
        <p:txBody>
          <a:bodyPr/>
          <a:lstStyle/>
          <a:p>
            <a:r>
              <a:rPr lang="en-US" dirty="0"/>
              <a:t>Attending to language.</a:t>
            </a:r>
          </a:p>
          <a:p>
            <a:endParaRPr lang="en-US" dirty="0"/>
          </a:p>
          <a:p>
            <a:r>
              <a:rPr lang="en-US" dirty="0"/>
              <a:t>Reducing math anxiety. </a:t>
            </a:r>
          </a:p>
          <a:p>
            <a:endParaRPr lang="en-US" dirty="0"/>
          </a:p>
          <a:p>
            <a:r>
              <a:rPr lang="en-US" dirty="0"/>
              <a:t>Creating a math-rich classroom.</a:t>
            </a:r>
          </a:p>
          <a:p>
            <a:endParaRPr lang="en-US" dirty="0"/>
          </a:p>
          <a:p>
            <a:r>
              <a:rPr lang="en-US" dirty="0"/>
              <a:t>Increasing instructional support.  </a:t>
            </a:r>
          </a:p>
        </p:txBody>
      </p:sp>
      <p:pic>
        <p:nvPicPr>
          <p:cNvPr id="5" name="Picture 4">
            <a:extLst>
              <a:ext uri="{FF2B5EF4-FFF2-40B4-BE49-F238E27FC236}">
                <a16:creationId xmlns:a16="http://schemas.microsoft.com/office/drawing/2014/main" id="{C42E2A19-828E-45E2-A421-9902EEC8E6F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82273" y="1723293"/>
            <a:ext cx="3810000" cy="2857500"/>
          </a:xfrm>
          <a:prstGeom prst="rect">
            <a:avLst/>
          </a:prstGeom>
        </p:spPr>
      </p:pic>
    </p:spTree>
    <p:extLst>
      <p:ext uri="{BB962C8B-B14F-4D97-AF65-F5344CB8AC3E}">
        <p14:creationId xmlns:p14="http://schemas.microsoft.com/office/powerpoint/2010/main" val="3571464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46E7A-F509-4421-93DF-101781288249}"/>
              </a:ext>
            </a:extLst>
          </p:cNvPr>
          <p:cNvSpPr>
            <a:spLocks noGrp="1"/>
          </p:cNvSpPr>
          <p:nvPr>
            <p:ph type="title"/>
          </p:nvPr>
        </p:nvSpPr>
        <p:spPr/>
        <p:txBody>
          <a:bodyPr/>
          <a:lstStyle/>
          <a:p>
            <a:r>
              <a:rPr lang="en-US" dirty="0"/>
              <a:t>Teacher Roles in Differentiation</a:t>
            </a:r>
          </a:p>
        </p:txBody>
      </p:sp>
      <p:sp>
        <p:nvSpPr>
          <p:cNvPr id="3" name="Text Placeholder 2">
            <a:extLst>
              <a:ext uri="{FF2B5EF4-FFF2-40B4-BE49-F238E27FC236}">
                <a16:creationId xmlns:a16="http://schemas.microsoft.com/office/drawing/2014/main" id="{B51C9350-3BC7-432A-9ED1-459895EB81F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9263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0FC18-A2AB-464E-90E9-91343CEE35D0}"/>
              </a:ext>
            </a:extLst>
          </p:cNvPr>
          <p:cNvSpPr>
            <a:spLocks noGrp="1"/>
          </p:cNvSpPr>
          <p:nvPr>
            <p:ph type="title"/>
          </p:nvPr>
        </p:nvSpPr>
        <p:spPr/>
        <p:txBody>
          <a:bodyPr/>
          <a:lstStyle/>
          <a:p>
            <a:r>
              <a:rPr lang="en-US" dirty="0"/>
              <a:t>Four Teacher Roles</a:t>
            </a:r>
          </a:p>
        </p:txBody>
      </p:sp>
      <p:sp>
        <p:nvSpPr>
          <p:cNvPr id="3" name="Content Placeholder 2">
            <a:extLst>
              <a:ext uri="{FF2B5EF4-FFF2-40B4-BE49-F238E27FC236}">
                <a16:creationId xmlns:a16="http://schemas.microsoft.com/office/drawing/2014/main" id="{E04A938A-F58C-4480-8F26-07B073759395}"/>
              </a:ext>
            </a:extLst>
          </p:cNvPr>
          <p:cNvSpPr>
            <a:spLocks noGrp="1"/>
          </p:cNvSpPr>
          <p:nvPr>
            <p:ph idx="1"/>
          </p:nvPr>
        </p:nvSpPr>
        <p:spPr/>
        <p:txBody>
          <a:bodyPr/>
          <a:lstStyle/>
          <a:p>
            <a:pPr marL="514350" indent="-514350">
              <a:buFont typeface="+mj-lt"/>
              <a:buAutoNum type="arabicPeriod"/>
            </a:pPr>
            <a:r>
              <a:rPr lang="en-US" dirty="0"/>
              <a:t>Know your students.</a:t>
            </a:r>
          </a:p>
          <a:p>
            <a:pPr marL="514350" indent="-514350">
              <a:buFont typeface="+mj-lt"/>
              <a:buAutoNum type="arabicPeriod"/>
            </a:pPr>
            <a:endParaRPr lang="en-US" dirty="0"/>
          </a:p>
          <a:p>
            <a:pPr marL="514350" indent="-514350">
              <a:buFont typeface="+mj-lt"/>
              <a:buAutoNum type="arabicPeriod"/>
            </a:pPr>
            <a:r>
              <a:rPr lang="en-US" dirty="0"/>
              <a:t>Know your standards.</a:t>
            </a:r>
          </a:p>
          <a:p>
            <a:pPr marL="514350" indent="-514350">
              <a:buFont typeface="+mj-lt"/>
              <a:buAutoNum type="arabicPeriod"/>
            </a:pPr>
            <a:endParaRPr lang="en-US" dirty="0"/>
          </a:p>
          <a:p>
            <a:pPr marL="514350" indent="-514350">
              <a:buFont typeface="+mj-lt"/>
              <a:buAutoNum type="arabicPeriod"/>
            </a:pPr>
            <a:r>
              <a:rPr lang="en-US" dirty="0"/>
              <a:t>Manage your classroom.</a:t>
            </a:r>
          </a:p>
          <a:p>
            <a:pPr marL="514350" indent="-514350">
              <a:buFont typeface="+mj-lt"/>
              <a:buAutoNum type="arabicPeriod"/>
            </a:pPr>
            <a:endParaRPr lang="en-US" dirty="0"/>
          </a:p>
          <a:p>
            <a:pPr marL="514350" indent="-514350">
              <a:buFont typeface="+mj-lt"/>
              <a:buAutoNum type="arabicPeriod"/>
            </a:pPr>
            <a:r>
              <a:rPr lang="en-US" dirty="0"/>
              <a:t>Manage your content and strategies.</a:t>
            </a:r>
          </a:p>
        </p:txBody>
      </p:sp>
    </p:spTree>
    <p:extLst>
      <p:ext uri="{BB962C8B-B14F-4D97-AF65-F5344CB8AC3E}">
        <p14:creationId xmlns:p14="http://schemas.microsoft.com/office/powerpoint/2010/main" val="1995596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C0672-4EC9-43FD-B51A-D8B36DCC5818}"/>
              </a:ext>
            </a:extLst>
          </p:cNvPr>
          <p:cNvSpPr>
            <a:spLocks noGrp="1"/>
          </p:cNvSpPr>
          <p:nvPr>
            <p:ph type="title"/>
          </p:nvPr>
        </p:nvSpPr>
        <p:spPr/>
        <p:txBody>
          <a:bodyPr/>
          <a:lstStyle/>
          <a:p>
            <a:r>
              <a:rPr lang="en-US" dirty="0"/>
              <a:t>Know Your Students</a:t>
            </a:r>
          </a:p>
        </p:txBody>
      </p:sp>
      <p:sp>
        <p:nvSpPr>
          <p:cNvPr id="3" name="Content Placeholder 2">
            <a:extLst>
              <a:ext uri="{FF2B5EF4-FFF2-40B4-BE49-F238E27FC236}">
                <a16:creationId xmlns:a16="http://schemas.microsoft.com/office/drawing/2014/main" id="{55200DA2-EA30-4BC1-B1B0-817CF529064B}"/>
              </a:ext>
            </a:extLst>
          </p:cNvPr>
          <p:cNvSpPr>
            <a:spLocks noGrp="1"/>
          </p:cNvSpPr>
          <p:nvPr>
            <p:ph idx="1"/>
          </p:nvPr>
        </p:nvSpPr>
        <p:spPr/>
        <p:txBody>
          <a:bodyPr/>
          <a:lstStyle/>
          <a:p>
            <a:r>
              <a:rPr lang="en-US" dirty="0"/>
              <a:t>Utilize formative assessment data to determine where your students are with the content. </a:t>
            </a:r>
          </a:p>
          <a:p>
            <a:r>
              <a:rPr lang="en-US" dirty="0"/>
              <a:t>Make use of the student Quantile Scores and resources. </a:t>
            </a:r>
          </a:p>
          <a:p>
            <a:r>
              <a:rPr lang="en-US" dirty="0"/>
              <a:t>Know the accommodation needs for students on IEPs and 504s.</a:t>
            </a:r>
          </a:p>
          <a:p>
            <a:r>
              <a:rPr lang="en-US" dirty="0"/>
              <a:t>Know what groups of students work well together. </a:t>
            </a:r>
          </a:p>
          <a:p>
            <a:r>
              <a:rPr lang="en-US" dirty="0"/>
              <a:t>Some students have needs beyond differentiation. </a:t>
            </a:r>
          </a:p>
          <a:p>
            <a:r>
              <a:rPr lang="en-US" dirty="0"/>
              <a:t>Teach the whole child. </a:t>
            </a:r>
          </a:p>
          <a:p>
            <a:pPr marL="0" indent="0">
              <a:buNone/>
            </a:pPr>
            <a:r>
              <a:rPr lang="en-US" dirty="0"/>
              <a:t> </a:t>
            </a:r>
          </a:p>
        </p:txBody>
      </p:sp>
    </p:spTree>
    <p:extLst>
      <p:ext uri="{BB962C8B-B14F-4D97-AF65-F5344CB8AC3E}">
        <p14:creationId xmlns:p14="http://schemas.microsoft.com/office/powerpoint/2010/main" val="1573913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D29CE-1F30-44D1-8F10-029E413C7737}"/>
              </a:ext>
            </a:extLst>
          </p:cNvPr>
          <p:cNvSpPr>
            <a:spLocks noGrp="1"/>
          </p:cNvSpPr>
          <p:nvPr>
            <p:ph type="title"/>
          </p:nvPr>
        </p:nvSpPr>
        <p:spPr/>
        <p:txBody>
          <a:bodyPr/>
          <a:lstStyle/>
          <a:p>
            <a:r>
              <a:rPr lang="en-US" dirty="0"/>
              <a:t>Know Your Standards</a:t>
            </a:r>
          </a:p>
        </p:txBody>
      </p:sp>
      <p:sp>
        <p:nvSpPr>
          <p:cNvPr id="3" name="Content Placeholder 2">
            <a:extLst>
              <a:ext uri="{FF2B5EF4-FFF2-40B4-BE49-F238E27FC236}">
                <a16:creationId xmlns:a16="http://schemas.microsoft.com/office/drawing/2014/main" id="{55E8322B-3B22-44FD-9F23-FEC7C5690096}"/>
              </a:ext>
            </a:extLst>
          </p:cNvPr>
          <p:cNvSpPr>
            <a:spLocks noGrp="1"/>
          </p:cNvSpPr>
          <p:nvPr>
            <p:ph idx="1"/>
          </p:nvPr>
        </p:nvSpPr>
        <p:spPr/>
        <p:txBody>
          <a:bodyPr/>
          <a:lstStyle/>
          <a:p>
            <a:r>
              <a:rPr lang="en-US" dirty="0"/>
              <a:t>Teach grade level standards.</a:t>
            </a:r>
          </a:p>
          <a:p>
            <a:pPr marL="0" indent="0">
              <a:buNone/>
            </a:pPr>
            <a:r>
              <a:rPr lang="en-US" dirty="0"/>
              <a:t> </a:t>
            </a:r>
          </a:p>
          <a:p>
            <a:r>
              <a:rPr lang="en-US" dirty="0"/>
              <a:t>Understand the progression of the content. </a:t>
            </a:r>
          </a:p>
          <a:p>
            <a:pPr marL="0" indent="0">
              <a:buNone/>
            </a:pPr>
            <a:endParaRPr lang="en-US" dirty="0"/>
          </a:p>
          <a:p>
            <a:pPr marL="0" indent="0">
              <a:buNone/>
            </a:pPr>
            <a:endParaRPr lang="en-US" dirty="0"/>
          </a:p>
          <a:p>
            <a:pPr marL="0" indent="0">
              <a:buNone/>
            </a:pPr>
            <a:r>
              <a:rPr lang="en-US" dirty="0">
                <a:solidFill>
                  <a:srgbClr val="C00000"/>
                </a:solidFill>
              </a:rPr>
              <a:t>RESOURCES:</a:t>
            </a:r>
          </a:p>
          <a:p>
            <a:r>
              <a:rPr lang="en-US" dirty="0"/>
              <a:t>Educators’ Guides</a:t>
            </a:r>
          </a:p>
          <a:p>
            <a:r>
              <a:rPr lang="en-US" dirty="0">
                <a:hlinkClick r:id="rId2"/>
              </a:rPr>
              <a:t>Support for CCRS</a:t>
            </a:r>
            <a:endParaRPr lang="en-US" dirty="0"/>
          </a:p>
        </p:txBody>
      </p:sp>
    </p:spTree>
    <p:extLst>
      <p:ext uri="{BB962C8B-B14F-4D97-AF65-F5344CB8AC3E}">
        <p14:creationId xmlns:p14="http://schemas.microsoft.com/office/powerpoint/2010/main" val="1082578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68C6D-D5BE-406E-ACE3-61391D9662AE}"/>
              </a:ext>
            </a:extLst>
          </p:cNvPr>
          <p:cNvSpPr>
            <a:spLocks noGrp="1"/>
          </p:cNvSpPr>
          <p:nvPr>
            <p:ph type="title"/>
          </p:nvPr>
        </p:nvSpPr>
        <p:spPr/>
        <p:txBody>
          <a:bodyPr/>
          <a:lstStyle/>
          <a:p>
            <a:r>
              <a:rPr lang="en-US" dirty="0"/>
              <a:t>Manage Your Classroom</a:t>
            </a:r>
          </a:p>
        </p:txBody>
      </p:sp>
      <p:sp>
        <p:nvSpPr>
          <p:cNvPr id="3" name="Content Placeholder 2">
            <a:extLst>
              <a:ext uri="{FF2B5EF4-FFF2-40B4-BE49-F238E27FC236}">
                <a16:creationId xmlns:a16="http://schemas.microsoft.com/office/drawing/2014/main" id="{9E527680-B7E7-46F1-9F35-97BA2E5FD795}"/>
              </a:ext>
            </a:extLst>
          </p:cNvPr>
          <p:cNvSpPr>
            <a:spLocks noGrp="1"/>
          </p:cNvSpPr>
          <p:nvPr>
            <p:ph idx="1"/>
          </p:nvPr>
        </p:nvSpPr>
        <p:spPr/>
        <p:txBody>
          <a:bodyPr>
            <a:normAutofit fontScale="77500" lnSpcReduction="20000"/>
          </a:bodyPr>
          <a:lstStyle/>
          <a:p>
            <a:pPr marL="0" indent="0">
              <a:buNone/>
            </a:pPr>
            <a:r>
              <a:rPr lang="en-US" dirty="0"/>
              <a:t>When managing your classroom, think about:</a:t>
            </a:r>
          </a:p>
          <a:p>
            <a:pPr marL="0" indent="0">
              <a:buNone/>
            </a:pPr>
            <a:endParaRPr lang="en-US" dirty="0"/>
          </a:p>
          <a:p>
            <a:r>
              <a:rPr lang="en-US" dirty="0"/>
              <a:t>Classroom space with tables, desks, flexible seating, storage.</a:t>
            </a:r>
          </a:p>
          <a:p>
            <a:r>
              <a:rPr lang="en-US" dirty="0"/>
              <a:t>The culture and climate you establish. </a:t>
            </a:r>
          </a:p>
          <a:p>
            <a:r>
              <a:rPr lang="en-US" dirty="0"/>
              <a:t>Routines.</a:t>
            </a:r>
          </a:p>
          <a:p>
            <a:r>
              <a:rPr lang="en-US" dirty="0"/>
              <a:t>The grouping of students and collaborative space. </a:t>
            </a:r>
          </a:p>
          <a:p>
            <a:r>
              <a:rPr lang="en-US" dirty="0"/>
              <a:t>Time with individual students. </a:t>
            </a:r>
          </a:p>
          <a:p>
            <a:r>
              <a:rPr lang="en-US" dirty="0"/>
              <a:t>Whole-class and individual work. </a:t>
            </a:r>
          </a:p>
          <a:p>
            <a:r>
              <a:rPr lang="en-US" dirty="0"/>
              <a:t>The time students are deeply engaged in a task.</a:t>
            </a:r>
          </a:p>
          <a:p>
            <a:r>
              <a:rPr lang="en-US" dirty="0"/>
              <a:t>When students are asked to do the thinking and discourse. </a:t>
            </a:r>
          </a:p>
          <a:p>
            <a:r>
              <a:rPr lang="en-US" dirty="0"/>
              <a:t>The type of learning students are doing (PBL, flipped classrooms, etc.). </a:t>
            </a:r>
          </a:p>
          <a:p>
            <a:endParaRPr lang="en-US" dirty="0"/>
          </a:p>
          <a:p>
            <a:endParaRPr lang="en-US" dirty="0"/>
          </a:p>
        </p:txBody>
      </p:sp>
    </p:spTree>
    <p:extLst>
      <p:ext uri="{BB962C8B-B14F-4D97-AF65-F5344CB8AC3E}">
        <p14:creationId xmlns:p14="http://schemas.microsoft.com/office/powerpoint/2010/main" val="368727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E6B88-1324-4F63-9F63-A2B27F6A1C0E}"/>
              </a:ext>
            </a:extLst>
          </p:cNvPr>
          <p:cNvSpPr>
            <a:spLocks noGrp="1"/>
          </p:cNvSpPr>
          <p:nvPr>
            <p:ph type="title"/>
          </p:nvPr>
        </p:nvSpPr>
        <p:spPr/>
        <p:txBody>
          <a:bodyPr/>
          <a:lstStyle/>
          <a:p>
            <a:r>
              <a:rPr lang="en-US" dirty="0"/>
              <a:t>Manage Your Strategies and Content</a:t>
            </a:r>
          </a:p>
        </p:txBody>
      </p:sp>
      <p:sp>
        <p:nvSpPr>
          <p:cNvPr id="3" name="Content Placeholder 2">
            <a:extLst>
              <a:ext uri="{FF2B5EF4-FFF2-40B4-BE49-F238E27FC236}">
                <a16:creationId xmlns:a16="http://schemas.microsoft.com/office/drawing/2014/main" id="{82043DAD-BF05-45B6-88C7-C770D00887A8}"/>
              </a:ext>
            </a:extLst>
          </p:cNvPr>
          <p:cNvSpPr>
            <a:spLocks noGrp="1"/>
          </p:cNvSpPr>
          <p:nvPr>
            <p:ph idx="1"/>
          </p:nvPr>
        </p:nvSpPr>
        <p:spPr/>
        <p:txBody>
          <a:bodyPr/>
          <a:lstStyle/>
          <a:p>
            <a:r>
              <a:rPr lang="en-US" dirty="0">
                <a:hlinkClick r:id="rId2"/>
              </a:rPr>
              <a:t>CEC and CEEDAR Center’s High-Leverage Practices for Special Education</a:t>
            </a:r>
            <a:endParaRPr lang="en-US" dirty="0"/>
          </a:p>
          <a:p>
            <a:r>
              <a:rPr lang="en-US" dirty="0">
                <a:hlinkClick r:id="rId3"/>
              </a:rPr>
              <a:t>NCTM’s Eight Teaching Principles</a:t>
            </a:r>
            <a:endParaRPr lang="en-US" dirty="0"/>
          </a:p>
          <a:p>
            <a:r>
              <a:rPr lang="en-US" dirty="0">
                <a:hlinkClick r:id="rId4"/>
              </a:rPr>
              <a:t>John Hattie’s Visible Learning and Highly Effective Strategies</a:t>
            </a:r>
            <a:endParaRPr lang="en-US" dirty="0"/>
          </a:p>
          <a:p>
            <a:endParaRPr lang="en-US" dirty="0"/>
          </a:p>
        </p:txBody>
      </p:sp>
    </p:spTree>
    <p:extLst>
      <p:ext uri="{BB962C8B-B14F-4D97-AF65-F5344CB8AC3E}">
        <p14:creationId xmlns:p14="http://schemas.microsoft.com/office/powerpoint/2010/main" val="3821899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67FC4-D242-4D58-A22C-F1F3985BCBB6}"/>
              </a:ext>
            </a:extLst>
          </p:cNvPr>
          <p:cNvSpPr>
            <a:spLocks noGrp="1"/>
          </p:cNvSpPr>
          <p:nvPr>
            <p:ph type="title"/>
          </p:nvPr>
        </p:nvSpPr>
        <p:spPr/>
        <p:txBody>
          <a:bodyPr/>
          <a:lstStyle/>
          <a:p>
            <a:r>
              <a:rPr lang="en-US" dirty="0"/>
              <a:t>Manage Your Strategies and Content</a:t>
            </a:r>
          </a:p>
        </p:txBody>
      </p:sp>
      <p:pic>
        <p:nvPicPr>
          <p:cNvPr id="5" name="Content Placeholder 4">
            <a:extLst>
              <a:ext uri="{FF2B5EF4-FFF2-40B4-BE49-F238E27FC236}">
                <a16:creationId xmlns:a16="http://schemas.microsoft.com/office/drawing/2014/main" id="{00F95450-5749-4927-B55A-4932CD27190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81400" y="2362200"/>
            <a:ext cx="5029200" cy="2133600"/>
          </a:xfrm>
        </p:spPr>
      </p:pic>
    </p:spTree>
    <p:extLst>
      <p:ext uri="{BB962C8B-B14F-4D97-AF65-F5344CB8AC3E}">
        <p14:creationId xmlns:p14="http://schemas.microsoft.com/office/powerpoint/2010/main" val="3359515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AF53-2AEE-4A73-B72F-94F8C166C09C}"/>
              </a:ext>
            </a:extLst>
          </p:cNvPr>
          <p:cNvSpPr>
            <a:spLocks noGrp="1"/>
          </p:cNvSpPr>
          <p:nvPr>
            <p:ph type="title"/>
          </p:nvPr>
        </p:nvSpPr>
        <p:spPr/>
        <p:txBody>
          <a:bodyPr/>
          <a:lstStyle/>
          <a:p>
            <a:r>
              <a:rPr lang="en-US" dirty="0"/>
              <a:t>Manage Your Strategies and Content</a:t>
            </a:r>
          </a:p>
        </p:txBody>
      </p:sp>
      <p:sp>
        <p:nvSpPr>
          <p:cNvPr id="3" name="Content Placeholder 2">
            <a:extLst>
              <a:ext uri="{FF2B5EF4-FFF2-40B4-BE49-F238E27FC236}">
                <a16:creationId xmlns:a16="http://schemas.microsoft.com/office/drawing/2014/main" id="{EFEA44E9-4401-468B-8FF3-793F5F161A18}"/>
              </a:ext>
            </a:extLst>
          </p:cNvPr>
          <p:cNvSpPr>
            <a:spLocks noGrp="1"/>
          </p:cNvSpPr>
          <p:nvPr>
            <p:ph idx="1"/>
          </p:nvPr>
        </p:nvSpPr>
        <p:spPr/>
        <p:txBody>
          <a:bodyPr/>
          <a:lstStyle/>
          <a:p>
            <a:pPr marL="0" indent="0">
              <a:buNone/>
            </a:pPr>
            <a:r>
              <a:rPr lang="en-US" dirty="0"/>
              <a:t>Reflection questions on the content:</a:t>
            </a:r>
          </a:p>
          <a:p>
            <a:endParaRPr lang="en-US" dirty="0"/>
          </a:p>
          <a:p>
            <a:r>
              <a:rPr lang="en-US" dirty="0"/>
              <a:t>What makes a mathematics task easy or hard, and for whom?</a:t>
            </a:r>
          </a:p>
          <a:p>
            <a:r>
              <a:rPr lang="en-US" dirty="0"/>
              <a:t>How can we provide support for students who struggle while challenging those who are more advanced?</a:t>
            </a:r>
          </a:p>
          <a:p>
            <a:r>
              <a:rPr lang="en-US" dirty="0"/>
              <a:t>How can teachers integrate effective differentiation despite limited planning time?</a:t>
            </a:r>
          </a:p>
          <a:p>
            <a:endParaRPr lang="en-US" dirty="0"/>
          </a:p>
        </p:txBody>
      </p:sp>
    </p:spTree>
    <p:extLst>
      <p:ext uri="{BB962C8B-B14F-4D97-AF65-F5344CB8AC3E}">
        <p14:creationId xmlns:p14="http://schemas.microsoft.com/office/powerpoint/2010/main" val="2680146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A88E9-AD4F-45DF-B437-2A28170F07B0}"/>
              </a:ext>
            </a:extLst>
          </p:cNvPr>
          <p:cNvSpPr>
            <a:spLocks noGrp="1"/>
          </p:cNvSpPr>
          <p:nvPr>
            <p:ph type="title"/>
          </p:nvPr>
        </p:nvSpPr>
        <p:spPr/>
        <p:txBody>
          <a:bodyPr/>
          <a:lstStyle/>
          <a:p>
            <a:r>
              <a:rPr lang="en-US" dirty="0"/>
              <a:t>Manage your Strategies and Content</a:t>
            </a:r>
          </a:p>
        </p:txBody>
      </p:sp>
      <p:sp>
        <p:nvSpPr>
          <p:cNvPr id="3" name="Content Placeholder 2">
            <a:extLst>
              <a:ext uri="{FF2B5EF4-FFF2-40B4-BE49-F238E27FC236}">
                <a16:creationId xmlns:a16="http://schemas.microsoft.com/office/drawing/2014/main" id="{1DB1703B-5046-4584-9846-3C96813F2F23}"/>
              </a:ext>
            </a:extLst>
          </p:cNvPr>
          <p:cNvSpPr>
            <a:spLocks noGrp="1"/>
          </p:cNvSpPr>
          <p:nvPr>
            <p:ph idx="1"/>
          </p:nvPr>
        </p:nvSpPr>
        <p:spPr/>
        <p:txBody>
          <a:bodyPr/>
          <a:lstStyle/>
          <a:p>
            <a:r>
              <a:rPr lang="en-US" dirty="0"/>
              <a:t>Be respectful to the full intent of the content.</a:t>
            </a:r>
          </a:p>
          <a:p>
            <a:r>
              <a:rPr lang="en-US" dirty="0"/>
              <a:t>Make the content accessible.</a:t>
            </a:r>
          </a:p>
          <a:p>
            <a:r>
              <a:rPr lang="en-US" dirty="0"/>
              <a:t>Ensure the content is challenging for ALL students. </a:t>
            </a:r>
          </a:p>
          <a:p>
            <a:r>
              <a:rPr lang="en-US" dirty="0"/>
              <a:t>Respond to student needs. </a:t>
            </a:r>
          </a:p>
          <a:p>
            <a:r>
              <a:rPr lang="en-US" dirty="0"/>
              <a:t>Collaborate with other teachers. </a:t>
            </a:r>
          </a:p>
          <a:p>
            <a:endParaRPr lang="en-US" dirty="0"/>
          </a:p>
          <a:p>
            <a:pPr marL="0" indent="0">
              <a:buNone/>
            </a:pPr>
            <a:endParaRPr lang="en-US" dirty="0"/>
          </a:p>
        </p:txBody>
      </p:sp>
    </p:spTree>
    <p:extLst>
      <p:ext uri="{BB962C8B-B14F-4D97-AF65-F5344CB8AC3E}">
        <p14:creationId xmlns:p14="http://schemas.microsoft.com/office/powerpoint/2010/main" val="1250637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955E5-9839-4CE3-A8F8-C8A9321184D7}"/>
              </a:ext>
            </a:extLst>
          </p:cNvPr>
          <p:cNvSpPr>
            <a:spLocks noGrp="1"/>
          </p:cNvSpPr>
          <p:nvPr>
            <p:ph type="title"/>
          </p:nvPr>
        </p:nvSpPr>
        <p:spPr/>
        <p:txBody>
          <a:bodyPr/>
          <a:lstStyle/>
          <a:p>
            <a:r>
              <a:rPr lang="en-US" dirty="0"/>
              <a:t>Differentiation Cycle</a:t>
            </a:r>
          </a:p>
        </p:txBody>
      </p:sp>
      <p:graphicFrame>
        <p:nvGraphicFramePr>
          <p:cNvPr id="4" name="Content Placeholder 3">
            <a:extLst>
              <a:ext uri="{FF2B5EF4-FFF2-40B4-BE49-F238E27FC236}">
                <a16:creationId xmlns:a16="http://schemas.microsoft.com/office/drawing/2014/main" id="{F6657BE5-9F09-45EC-AE2B-9E4EF0D6C948}"/>
              </a:ext>
            </a:extLst>
          </p:cNvPr>
          <p:cNvGraphicFramePr>
            <a:graphicFrameLocks noGrp="1"/>
          </p:cNvGraphicFramePr>
          <p:nvPr>
            <p:ph idx="1"/>
            <p:extLst>
              <p:ext uri="{D42A27DB-BD31-4B8C-83A1-F6EECF244321}">
                <p14:modId xmlns:p14="http://schemas.microsoft.com/office/powerpoint/2010/main" val="1218280829"/>
              </p:ext>
            </p:extLst>
          </p:nvPr>
        </p:nvGraphicFramePr>
        <p:xfrm>
          <a:off x="398463" y="1724025"/>
          <a:ext cx="11369675" cy="4149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7035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7C1E53-EA30-41CA-ADA0-4C90EF879195}"/>
              </a:ext>
            </a:extLst>
          </p:cNvPr>
          <p:cNvSpPr>
            <a:spLocks noGrp="1"/>
          </p:cNvSpPr>
          <p:nvPr>
            <p:ph type="title"/>
          </p:nvPr>
        </p:nvSpPr>
        <p:spPr/>
        <p:txBody>
          <a:bodyPr/>
          <a:lstStyle/>
          <a:p>
            <a:r>
              <a:rPr lang="en-US" dirty="0"/>
              <a:t>Strategies for Differentiation</a:t>
            </a:r>
          </a:p>
        </p:txBody>
      </p:sp>
      <p:sp>
        <p:nvSpPr>
          <p:cNvPr id="5" name="Text Placeholder 4">
            <a:extLst>
              <a:ext uri="{FF2B5EF4-FFF2-40B4-BE49-F238E27FC236}">
                <a16:creationId xmlns:a16="http://schemas.microsoft.com/office/drawing/2014/main" id="{B2BC77A5-0A28-4612-984F-C166FF16843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2902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749044-730F-4F3B-9D43-133D04816703}"/>
              </a:ext>
            </a:extLst>
          </p:cNvPr>
          <p:cNvSpPr>
            <a:spLocks noGrp="1"/>
          </p:cNvSpPr>
          <p:nvPr>
            <p:ph type="title"/>
          </p:nvPr>
        </p:nvSpPr>
        <p:spPr/>
        <p:txBody>
          <a:bodyPr/>
          <a:lstStyle/>
          <a:p>
            <a:r>
              <a:rPr lang="en-US" dirty="0"/>
              <a:t>Strategy: Flexible Grouping</a:t>
            </a:r>
          </a:p>
        </p:txBody>
      </p:sp>
      <p:sp>
        <p:nvSpPr>
          <p:cNvPr id="5" name="Content Placeholder 4">
            <a:extLst>
              <a:ext uri="{FF2B5EF4-FFF2-40B4-BE49-F238E27FC236}">
                <a16:creationId xmlns:a16="http://schemas.microsoft.com/office/drawing/2014/main" id="{46E390A7-CDC3-4704-8AA8-CD9963A2281B}"/>
              </a:ext>
            </a:extLst>
          </p:cNvPr>
          <p:cNvSpPr>
            <a:spLocks noGrp="1"/>
          </p:cNvSpPr>
          <p:nvPr>
            <p:ph idx="1"/>
          </p:nvPr>
        </p:nvSpPr>
        <p:spPr/>
        <p:txBody>
          <a:bodyPr>
            <a:normAutofit/>
          </a:bodyPr>
          <a:lstStyle/>
          <a:p>
            <a:pPr marL="0" indent="0">
              <a:buNone/>
            </a:pPr>
            <a:r>
              <a:rPr lang="en-US" dirty="0"/>
              <a:t>Much like differentiation as a whole, grouping should be done purposefully. Groups are formed around a specific purpose and reconfigured when a new purpose is identified. </a:t>
            </a:r>
          </a:p>
          <a:p>
            <a:pPr marL="0" indent="0">
              <a:buNone/>
            </a:pPr>
            <a:endParaRPr lang="en-US" dirty="0"/>
          </a:p>
        </p:txBody>
      </p:sp>
    </p:spTree>
    <p:extLst>
      <p:ext uri="{BB962C8B-B14F-4D97-AF65-F5344CB8AC3E}">
        <p14:creationId xmlns:p14="http://schemas.microsoft.com/office/powerpoint/2010/main" val="1752615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FBB4B-8176-4E17-9261-B1CC05EB3066}"/>
              </a:ext>
            </a:extLst>
          </p:cNvPr>
          <p:cNvSpPr>
            <a:spLocks noGrp="1"/>
          </p:cNvSpPr>
          <p:nvPr>
            <p:ph type="title"/>
          </p:nvPr>
        </p:nvSpPr>
        <p:spPr/>
        <p:txBody>
          <a:bodyPr/>
          <a:lstStyle/>
          <a:p>
            <a:r>
              <a:rPr lang="en-US" dirty="0"/>
              <a:t>Strategy: Open Questioning</a:t>
            </a:r>
          </a:p>
        </p:txBody>
      </p:sp>
      <p:sp>
        <p:nvSpPr>
          <p:cNvPr id="3" name="Content Placeholder 2">
            <a:extLst>
              <a:ext uri="{FF2B5EF4-FFF2-40B4-BE49-F238E27FC236}">
                <a16:creationId xmlns:a16="http://schemas.microsoft.com/office/drawing/2014/main" id="{EEA4DCD2-064C-43D7-8C85-E0FF4CB60286}"/>
              </a:ext>
            </a:extLst>
          </p:cNvPr>
          <p:cNvSpPr>
            <a:spLocks noGrp="1"/>
          </p:cNvSpPr>
          <p:nvPr>
            <p:ph idx="1"/>
          </p:nvPr>
        </p:nvSpPr>
        <p:spPr/>
        <p:txBody>
          <a:bodyPr/>
          <a:lstStyle/>
          <a:p>
            <a:r>
              <a:rPr lang="en-US" dirty="0"/>
              <a:t>Start with a typical textbook problem. </a:t>
            </a:r>
          </a:p>
          <a:p>
            <a:r>
              <a:rPr lang="en-US" dirty="0"/>
              <a:t>Use the answer as the launching pad for the problem. </a:t>
            </a:r>
          </a:p>
        </p:txBody>
      </p:sp>
    </p:spTree>
    <p:extLst>
      <p:ext uri="{BB962C8B-B14F-4D97-AF65-F5344CB8AC3E}">
        <p14:creationId xmlns:p14="http://schemas.microsoft.com/office/powerpoint/2010/main" val="189799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F9D29-4C3E-4903-830C-8F22F3482894}"/>
              </a:ext>
            </a:extLst>
          </p:cNvPr>
          <p:cNvSpPr>
            <a:spLocks noGrp="1"/>
          </p:cNvSpPr>
          <p:nvPr>
            <p:ph type="title"/>
          </p:nvPr>
        </p:nvSpPr>
        <p:spPr/>
        <p:txBody>
          <a:bodyPr/>
          <a:lstStyle/>
          <a:p>
            <a:r>
              <a:rPr lang="en-US" dirty="0"/>
              <a:t>Strategy: Open Questioning</a:t>
            </a:r>
          </a:p>
        </p:txBody>
      </p:sp>
      <p:graphicFrame>
        <p:nvGraphicFramePr>
          <p:cNvPr id="5" name="Content Placeholder 4">
            <a:extLst>
              <a:ext uri="{FF2B5EF4-FFF2-40B4-BE49-F238E27FC236}">
                <a16:creationId xmlns:a16="http://schemas.microsoft.com/office/drawing/2014/main" id="{ED31E0A4-EFB0-432E-801E-066002EE3027}"/>
              </a:ext>
            </a:extLst>
          </p:cNvPr>
          <p:cNvGraphicFramePr>
            <a:graphicFrameLocks noGrp="1"/>
          </p:cNvGraphicFramePr>
          <p:nvPr>
            <p:ph idx="1"/>
            <p:extLst/>
          </p:nvPr>
        </p:nvGraphicFramePr>
        <p:xfrm>
          <a:off x="398463" y="1724025"/>
          <a:ext cx="11369676" cy="3691681"/>
        </p:xfrm>
        <a:graphic>
          <a:graphicData uri="http://schemas.openxmlformats.org/drawingml/2006/table">
            <a:tbl>
              <a:tblPr firstRow="1" bandRow="1">
                <a:tableStyleId>{5C22544A-7EE6-4342-B048-85BDC9FD1C3A}</a:tableStyleId>
              </a:tblPr>
              <a:tblGrid>
                <a:gridCol w="5684838">
                  <a:extLst>
                    <a:ext uri="{9D8B030D-6E8A-4147-A177-3AD203B41FA5}">
                      <a16:colId xmlns:a16="http://schemas.microsoft.com/office/drawing/2014/main" val="681417899"/>
                    </a:ext>
                  </a:extLst>
                </a:gridCol>
                <a:gridCol w="5684838">
                  <a:extLst>
                    <a:ext uri="{9D8B030D-6E8A-4147-A177-3AD203B41FA5}">
                      <a16:colId xmlns:a16="http://schemas.microsoft.com/office/drawing/2014/main" val="3409692231"/>
                    </a:ext>
                  </a:extLst>
                </a:gridCol>
              </a:tblGrid>
              <a:tr h="813902">
                <a:tc>
                  <a:txBody>
                    <a:bodyPr/>
                    <a:lstStyle/>
                    <a:p>
                      <a:pPr algn="ctr"/>
                      <a:r>
                        <a:rPr lang="en-US" sz="4000" dirty="0"/>
                        <a:t>Open Question</a:t>
                      </a:r>
                    </a:p>
                  </a:txBody>
                  <a:tcPr>
                    <a:solidFill>
                      <a:srgbClr val="004071"/>
                    </a:solidFill>
                  </a:tcPr>
                </a:tc>
                <a:tc>
                  <a:txBody>
                    <a:bodyPr/>
                    <a:lstStyle/>
                    <a:p>
                      <a:pPr algn="ctr"/>
                      <a:r>
                        <a:rPr lang="en-US" sz="4000" dirty="0"/>
                        <a:t>Closed Question</a:t>
                      </a:r>
                    </a:p>
                  </a:txBody>
                  <a:tcPr>
                    <a:solidFill>
                      <a:srgbClr val="004071"/>
                    </a:solidFill>
                  </a:tcPr>
                </a:tc>
                <a:extLst>
                  <a:ext uri="{0D108BD9-81ED-4DB2-BD59-A6C34878D82A}">
                    <a16:rowId xmlns:a16="http://schemas.microsoft.com/office/drawing/2014/main" val="2990662449"/>
                  </a:ext>
                </a:extLst>
              </a:tr>
              <a:tr h="2877779">
                <a:tc>
                  <a:txBody>
                    <a:bodyPr/>
                    <a:lstStyle/>
                    <a:p>
                      <a:pPr algn="ctr"/>
                      <a:r>
                        <a:rPr lang="en-US" sz="5400" dirty="0">
                          <a:solidFill>
                            <a:srgbClr val="004071"/>
                          </a:solidFill>
                        </a:rPr>
                        <a:t>The answer is 4, what is the question?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dirty="0">
                          <a:solidFill>
                            <a:srgbClr val="004071"/>
                          </a:solidFill>
                        </a:rPr>
                        <a:t>2+2=?</a:t>
                      </a:r>
                    </a:p>
                    <a:p>
                      <a:endParaRPr lang="en-US" sz="5400" dirty="0">
                        <a:solidFill>
                          <a:srgbClr val="004071"/>
                        </a:solidFill>
                      </a:endParaRPr>
                    </a:p>
                  </a:txBody>
                  <a:tcPr/>
                </a:tc>
                <a:extLst>
                  <a:ext uri="{0D108BD9-81ED-4DB2-BD59-A6C34878D82A}">
                    <a16:rowId xmlns:a16="http://schemas.microsoft.com/office/drawing/2014/main" val="1267130632"/>
                  </a:ext>
                </a:extLst>
              </a:tr>
            </a:tbl>
          </a:graphicData>
        </a:graphic>
      </p:graphicFrame>
      <p:sp>
        <p:nvSpPr>
          <p:cNvPr id="4" name="Slide Number Placeholder 3">
            <a:extLst>
              <a:ext uri="{FF2B5EF4-FFF2-40B4-BE49-F238E27FC236}">
                <a16:creationId xmlns:a16="http://schemas.microsoft.com/office/drawing/2014/main" id="{7B074E30-1421-4681-B71F-CE926EA0F78C}"/>
              </a:ext>
            </a:extLst>
          </p:cNvPr>
          <p:cNvSpPr>
            <a:spLocks noGrp="1"/>
          </p:cNvSpPr>
          <p:nvPr>
            <p:ph type="sldNum" sz="quarter" idx="12"/>
          </p:nvPr>
        </p:nvSpPr>
        <p:spPr/>
        <p:txBody>
          <a:bodyPr/>
          <a:lstStyle/>
          <a:p>
            <a:fld id="{16630861-4318-414B-8E21-CA5F03E7BD41}" type="slidenum">
              <a:rPr lang="en-US" smtClean="0"/>
              <a:t>27</a:t>
            </a:fld>
            <a:endParaRPr lang="en-US"/>
          </a:p>
        </p:txBody>
      </p:sp>
    </p:spTree>
    <p:extLst>
      <p:ext uri="{BB962C8B-B14F-4D97-AF65-F5344CB8AC3E}">
        <p14:creationId xmlns:p14="http://schemas.microsoft.com/office/powerpoint/2010/main" val="2463127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DA674-310A-4CAD-B46B-67E7FEA16CCA}"/>
              </a:ext>
            </a:extLst>
          </p:cNvPr>
          <p:cNvSpPr>
            <a:spLocks noGrp="1"/>
          </p:cNvSpPr>
          <p:nvPr>
            <p:ph type="title"/>
          </p:nvPr>
        </p:nvSpPr>
        <p:spPr/>
        <p:txBody>
          <a:bodyPr/>
          <a:lstStyle/>
          <a:p>
            <a:r>
              <a:rPr lang="en-US" dirty="0"/>
              <a:t>Strategy: Chunking </a:t>
            </a:r>
          </a:p>
        </p:txBody>
      </p:sp>
      <p:sp>
        <p:nvSpPr>
          <p:cNvPr id="3" name="Content Placeholder 2">
            <a:extLst>
              <a:ext uri="{FF2B5EF4-FFF2-40B4-BE49-F238E27FC236}">
                <a16:creationId xmlns:a16="http://schemas.microsoft.com/office/drawing/2014/main" id="{3D116B5D-4314-47FC-AD49-553649B0B206}"/>
              </a:ext>
            </a:extLst>
          </p:cNvPr>
          <p:cNvSpPr>
            <a:spLocks noGrp="1"/>
          </p:cNvSpPr>
          <p:nvPr>
            <p:ph idx="1"/>
          </p:nvPr>
        </p:nvSpPr>
        <p:spPr/>
        <p:txBody>
          <a:bodyPr/>
          <a:lstStyle/>
          <a:p>
            <a:r>
              <a:rPr lang="en-US" dirty="0"/>
              <a:t>Take a task which seems to be unmanageable and break the problem into manageable pieces.</a:t>
            </a:r>
          </a:p>
          <a:p>
            <a:pPr marL="0" indent="0">
              <a:buNone/>
            </a:pPr>
            <a:endParaRPr lang="en-US" dirty="0"/>
          </a:p>
          <a:p>
            <a:r>
              <a:rPr lang="en-US" dirty="0"/>
              <a:t>Chunking skill is a learned skill and is not often naturally learned. </a:t>
            </a:r>
          </a:p>
        </p:txBody>
      </p:sp>
    </p:spTree>
    <p:extLst>
      <p:ext uri="{BB962C8B-B14F-4D97-AF65-F5344CB8AC3E}">
        <p14:creationId xmlns:p14="http://schemas.microsoft.com/office/powerpoint/2010/main" val="3114275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F166-FBCF-4F46-BDDA-93EE323066A8}"/>
              </a:ext>
            </a:extLst>
          </p:cNvPr>
          <p:cNvSpPr>
            <a:spLocks noGrp="1"/>
          </p:cNvSpPr>
          <p:nvPr>
            <p:ph type="title"/>
          </p:nvPr>
        </p:nvSpPr>
        <p:spPr/>
        <p:txBody>
          <a:bodyPr/>
          <a:lstStyle/>
          <a:p>
            <a:r>
              <a:rPr lang="en-US" dirty="0"/>
              <a:t>Strategy: Scaffolding </a:t>
            </a:r>
          </a:p>
        </p:txBody>
      </p:sp>
      <p:sp>
        <p:nvSpPr>
          <p:cNvPr id="3" name="Content Placeholder 2">
            <a:extLst>
              <a:ext uri="{FF2B5EF4-FFF2-40B4-BE49-F238E27FC236}">
                <a16:creationId xmlns:a16="http://schemas.microsoft.com/office/drawing/2014/main" id="{538B0E54-97B9-447B-865D-6A7F71B7ED0C}"/>
              </a:ext>
            </a:extLst>
          </p:cNvPr>
          <p:cNvSpPr>
            <a:spLocks noGrp="1"/>
          </p:cNvSpPr>
          <p:nvPr>
            <p:ph idx="1"/>
          </p:nvPr>
        </p:nvSpPr>
        <p:spPr/>
        <p:txBody>
          <a:bodyPr/>
          <a:lstStyle/>
          <a:p>
            <a:pPr marL="514350" indent="-514350">
              <a:buAutoNum type="arabicPeriod"/>
            </a:pPr>
            <a:r>
              <a:rPr lang="en-US" dirty="0"/>
              <a:t>Understand the problem.</a:t>
            </a:r>
          </a:p>
          <a:p>
            <a:pPr marL="514350" indent="-514350">
              <a:buAutoNum type="arabicPeriod"/>
            </a:pPr>
            <a:r>
              <a:rPr lang="en-US" dirty="0"/>
              <a:t>Devise a plan.</a:t>
            </a:r>
          </a:p>
          <a:p>
            <a:pPr marL="514350" indent="-514350">
              <a:buAutoNum type="arabicPeriod"/>
            </a:pPr>
            <a:r>
              <a:rPr lang="en-US" dirty="0"/>
              <a:t>Carry out the plan.</a:t>
            </a:r>
          </a:p>
          <a:p>
            <a:pPr marL="514350" indent="-514350">
              <a:buAutoNum type="arabicPeriod"/>
            </a:pPr>
            <a:r>
              <a:rPr lang="en-US" dirty="0"/>
              <a:t>Reflect on the outcome.</a:t>
            </a:r>
          </a:p>
        </p:txBody>
      </p:sp>
    </p:spTree>
    <p:extLst>
      <p:ext uri="{BB962C8B-B14F-4D97-AF65-F5344CB8AC3E}">
        <p14:creationId xmlns:p14="http://schemas.microsoft.com/office/powerpoint/2010/main" val="1398535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84DFE-74BC-46AB-8952-8D2909AD3565}"/>
              </a:ext>
            </a:extLst>
          </p:cNvPr>
          <p:cNvSpPr>
            <a:spLocks noGrp="1"/>
          </p:cNvSpPr>
          <p:nvPr>
            <p:ph type="title"/>
          </p:nvPr>
        </p:nvSpPr>
        <p:spPr/>
        <p:txBody>
          <a:bodyPr/>
          <a:lstStyle/>
          <a:p>
            <a:r>
              <a:rPr lang="en-US" dirty="0"/>
              <a:t>Strategy: Parallel Tasks</a:t>
            </a:r>
          </a:p>
        </p:txBody>
      </p:sp>
      <p:sp>
        <p:nvSpPr>
          <p:cNvPr id="3" name="Content Placeholder 2">
            <a:extLst>
              <a:ext uri="{FF2B5EF4-FFF2-40B4-BE49-F238E27FC236}">
                <a16:creationId xmlns:a16="http://schemas.microsoft.com/office/drawing/2014/main" id="{E5D4884A-CE68-43FE-AFFC-C250C1AA0F7B}"/>
              </a:ext>
            </a:extLst>
          </p:cNvPr>
          <p:cNvSpPr>
            <a:spLocks noGrp="1"/>
          </p:cNvSpPr>
          <p:nvPr>
            <p:ph idx="1"/>
          </p:nvPr>
        </p:nvSpPr>
        <p:spPr/>
        <p:txBody>
          <a:bodyPr/>
          <a:lstStyle/>
          <a:p>
            <a:r>
              <a:rPr lang="en-US" dirty="0"/>
              <a:t>Give students choice between two problems of the same nature. </a:t>
            </a:r>
          </a:p>
          <a:p>
            <a:pPr marL="0" indent="0">
              <a:buNone/>
            </a:pPr>
            <a:endParaRPr lang="en-US" dirty="0"/>
          </a:p>
          <a:p>
            <a:r>
              <a:rPr lang="en-US" dirty="0"/>
              <a:t>As time progresses, students often pick the problem which is more appropriate to their skill level. </a:t>
            </a:r>
          </a:p>
        </p:txBody>
      </p:sp>
    </p:spTree>
    <p:extLst>
      <p:ext uri="{BB962C8B-B14F-4D97-AF65-F5344CB8AC3E}">
        <p14:creationId xmlns:p14="http://schemas.microsoft.com/office/powerpoint/2010/main" val="2036980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A552-7F57-4D11-9CB2-39E3B2A9659B}"/>
              </a:ext>
            </a:extLst>
          </p:cNvPr>
          <p:cNvSpPr>
            <a:spLocks noGrp="1"/>
          </p:cNvSpPr>
          <p:nvPr>
            <p:ph type="title"/>
          </p:nvPr>
        </p:nvSpPr>
        <p:spPr/>
        <p:txBody>
          <a:bodyPr/>
          <a:lstStyle/>
          <a:p>
            <a:r>
              <a:rPr lang="en-US" dirty="0"/>
              <a:t>Strategy: Control the Difficulty</a:t>
            </a:r>
            <a:br>
              <a:rPr lang="en-US" dirty="0"/>
            </a:br>
            <a:r>
              <a:rPr lang="en-US" sz="3600" dirty="0">
                <a:solidFill>
                  <a:srgbClr val="C00000"/>
                </a:solidFill>
              </a:rPr>
              <a:t>Wrong examples</a:t>
            </a:r>
            <a:endParaRPr lang="en-US" dirty="0"/>
          </a:p>
        </p:txBody>
      </p:sp>
      <p:pic>
        <p:nvPicPr>
          <p:cNvPr id="6" name="Content Placeholder 4">
            <a:extLst>
              <a:ext uri="{FF2B5EF4-FFF2-40B4-BE49-F238E27FC236}">
                <a16:creationId xmlns:a16="http://schemas.microsoft.com/office/drawing/2014/main" id="{78A758FF-3084-4648-AD53-190821DDE84D}"/>
              </a:ext>
            </a:extLst>
          </p:cNvPr>
          <p:cNvPicPr>
            <a:picLocks noGrp="1" noChangeAspect="1"/>
          </p:cNvPicPr>
          <p:nvPr>
            <p:ph sz="half" idx="1"/>
          </p:nvPr>
        </p:nvPicPr>
        <p:blipFill>
          <a:blip r:embed="rId3"/>
          <a:stretch>
            <a:fillRect/>
          </a:stretch>
        </p:blipFill>
        <p:spPr>
          <a:xfrm>
            <a:off x="398463" y="2310840"/>
            <a:ext cx="4742704" cy="3262134"/>
          </a:xfrm>
          <a:prstGeom prst="rect">
            <a:avLst/>
          </a:prstGeom>
        </p:spPr>
      </p:pic>
      <p:pic>
        <p:nvPicPr>
          <p:cNvPr id="7" name="Content Placeholder 4">
            <a:extLst>
              <a:ext uri="{FF2B5EF4-FFF2-40B4-BE49-F238E27FC236}">
                <a16:creationId xmlns:a16="http://schemas.microsoft.com/office/drawing/2014/main" id="{9D924BAA-67D7-44AA-8570-9CAC1974D9F3}"/>
              </a:ext>
            </a:extLst>
          </p:cNvPr>
          <p:cNvPicPr>
            <a:picLocks noGrp="1" noChangeAspect="1"/>
          </p:cNvPicPr>
          <p:nvPr>
            <p:ph sz="half" idx="2"/>
          </p:nvPr>
        </p:nvPicPr>
        <p:blipFill>
          <a:blip r:embed="rId4"/>
          <a:stretch>
            <a:fillRect/>
          </a:stretch>
        </p:blipFill>
        <p:spPr>
          <a:xfrm>
            <a:off x="6098932" y="2564814"/>
            <a:ext cx="5694605" cy="3082805"/>
          </a:xfrm>
          <a:prstGeom prst="rect">
            <a:avLst/>
          </a:prstGeom>
        </p:spPr>
      </p:pic>
    </p:spTree>
    <p:extLst>
      <p:ext uri="{BB962C8B-B14F-4D97-AF65-F5344CB8AC3E}">
        <p14:creationId xmlns:p14="http://schemas.microsoft.com/office/powerpoint/2010/main" val="7726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A552-7F57-4D11-9CB2-39E3B2A9659B}"/>
              </a:ext>
            </a:extLst>
          </p:cNvPr>
          <p:cNvSpPr>
            <a:spLocks noGrp="1"/>
          </p:cNvSpPr>
          <p:nvPr>
            <p:ph type="title"/>
          </p:nvPr>
        </p:nvSpPr>
        <p:spPr/>
        <p:txBody>
          <a:bodyPr/>
          <a:lstStyle/>
          <a:p>
            <a:r>
              <a:rPr lang="en-US" dirty="0"/>
              <a:t>Strategy: Control the Difficulty</a:t>
            </a:r>
          </a:p>
        </p:txBody>
      </p:sp>
      <p:sp>
        <p:nvSpPr>
          <p:cNvPr id="4" name="Content Placeholder 3">
            <a:extLst>
              <a:ext uri="{FF2B5EF4-FFF2-40B4-BE49-F238E27FC236}">
                <a16:creationId xmlns:a16="http://schemas.microsoft.com/office/drawing/2014/main" id="{048C461D-7016-465B-8153-EA81429422F4}"/>
              </a:ext>
            </a:extLst>
          </p:cNvPr>
          <p:cNvSpPr>
            <a:spLocks noGrp="1"/>
          </p:cNvSpPr>
          <p:nvPr>
            <p:ph idx="1"/>
          </p:nvPr>
        </p:nvSpPr>
        <p:spPr/>
        <p:txBody>
          <a:bodyPr/>
          <a:lstStyle/>
          <a:p>
            <a:pPr marL="0" indent="0">
              <a:buNone/>
            </a:pPr>
            <a:r>
              <a:rPr lang="en-US" dirty="0"/>
              <a:t>Tips:</a:t>
            </a:r>
          </a:p>
          <a:p>
            <a:r>
              <a:rPr lang="en-US" dirty="0"/>
              <a:t>Start with the full intent of the standard in mind. </a:t>
            </a:r>
          </a:p>
          <a:p>
            <a:r>
              <a:rPr lang="en-US" dirty="0"/>
              <a:t>The procedures and the outcome will not change. </a:t>
            </a:r>
          </a:p>
          <a:p>
            <a:r>
              <a:rPr lang="en-US" dirty="0"/>
              <a:t>Numbers will perhaps change. </a:t>
            </a:r>
          </a:p>
        </p:txBody>
      </p:sp>
    </p:spTree>
    <p:extLst>
      <p:ext uri="{BB962C8B-B14F-4D97-AF65-F5344CB8AC3E}">
        <p14:creationId xmlns:p14="http://schemas.microsoft.com/office/powerpoint/2010/main" val="617489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0340-7513-4BFA-8AE0-FEF722D10EB1}"/>
              </a:ext>
            </a:extLst>
          </p:cNvPr>
          <p:cNvSpPr>
            <a:spLocks noGrp="1"/>
          </p:cNvSpPr>
          <p:nvPr>
            <p:ph type="title"/>
          </p:nvPr>
        </p:nvSpPr>
        <p:spPr/>
        <p:txBody>
          <a:bodyPr/>
          <a:lstStyle/>
          <a:p>
            <a:r>
              <a:rPr lang="en-US" dirty="0"/>
              <a:t>Ways to Sustain Differentiation</a:t>
            </a:r>
          </a:p>
        </p:txBody>
      </p:sp>
      <p:sp>
        <p:nvSpPr>
          <p:cNvPr id="3" name="Content Placeholder 2">
            <a:extLst>
              <a:ext uri="{FF2B5EF4-FFF2-40B4-BE49-F238E27FC236}">
                <a16:creationId xmlns:a16="http://schemas.microsoft.com/office/drawing/2014/main" id="{A815CD3A-B994-4DEF-8E97-6C7328A1334A}"/>
              </a:ext>
            </a:extLst>
          </p:cNvPr>
          <p:cNvSpPr>
            <a:spLocks noGrp="1"/>
          </p:cNvSpPr>
          <p:nvPr>
            <p:ph idx="1"/>
          </p:nvPr>
        </p:nvSpPr>
        <p:spPr>
          <a:xfrm>
            <a:off x="398585" y="1213339"/>
            <a:ext cx="11369903" cy="4659924"/>
          </a:xfrm>
        </p:spPr>
        <p:txBody>
          <a:bodyPr>
            <a:normAutofit fontScale="92500" lnSpcReduction="20000"/>
          </a:bodyPr>
          <a:lstStyle/>
          <a:p>
            <a:endParaRPr lang="en-US" dirty="0"/>
          </a:p>
          <a:p>
            <a:r>
              <a:rPr lang="en-US" dirty="0"/>
              <a:t>Know where you already provide differentiation.</a:t>
            </a:r>
          </a:p>
          <a:p>
            <a:r>
              <a:rPr lang="en-US" dirty="0"/>
              <a:t>Recognize where you are in providing differentiation.</a:t>
            </a:r>
          </a:p>
          <a:p>
            <a:r>
              <a:rPr lang="en-US" dirty="0"/>
              <a:t>Start small and build with the first two ideas in mind. </a:t>
            </a:r>
          </a:p>
          <a:p>
            <a:r>
              <a:rPr lang="en-US" dirty="0"/>
              <a:t>Anticipate.</a:t>
            </a:r>
          </a:p>
          <a:p>
            <a:r>
              <a:rPr lang="en-US" dirty="0"/>
              <a:t>Expect surprises.</a:t>
            </a:r>
          </a:p>
          <a:p>
            <a:r>
              <a:rPr lang="en-US" dirty="0"/>
              <a:t>Let students help.</a:t>
            </a:r>
          </a:p>
          <a:p>
            <a:r>
              <a:rPr lang="en-US" dirty="0"/>
              <a:t>Work with parents.</a:t>
            </a:r>
          </a:p>
          <a:p>
            <a:r>
              <a:rPr lang="en-US" dirty="0"/>
              <a:t>Find sources of professional development.</a:t>
            </a:r>
          </a:p>
          <a:p>
            <a:r>
              <a:rPr lang="en-US" dirty="0"/>
              <a:t>Be reflective.</a:t>
            </a:r>
          </a:p>
          <a:p>
            <a:r>
              <a:rPr lang="en-US" dirty="0"/>
              <a:t>Keep doing the great things you do! </a:t>
            </a:r>
          </a:p>
        </p:txBody>
      </p:sp>
    </p:spTree>
    <p:extLst>
      <p:ext uri="{BB962C8B-B14F-4D97-AF65-F5344CB8AC3E}">
        <p14:creationId xmlns:p14="http://schemas.microsoft.com/office/powerpoint/2010/main" val="2283293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8B959-5B93-424B-A256-F8BEB49380DB}"/>
              </a:ext>
            </a:extLst>
          </p:cNvPr>
          <p:cNvSpPr>
            <a:spLocks noGrp="1"/>
          </p:cNvSpPr>
          <p:nvPr>
            <p:ph type="title"/>
          </p:nvPr>
        </p:nvSpPr>
        <p:spPr/>
        <p:txBody>
          <a:bodyPr/>
          <a:lstStyle/>
          <a:p>
            <a:r>
              <a:rPr lang="en-US" dirty="0"/>
              <a:t>References</a:t>
            </a:r>
          </a:p>
        </p:txBody>
      </p:sp>
      <p:sp>
        <p:nvSpPr>
          <p:cNvPr id="4" name="Rectangle 1">
            <a:extLst>
              <a:ext uri="{FF2B5EF4-FFF2-40B4-BE49-F238E27FC236}">
                <a16:creationId xmlns:a16="http://schemas.microsoft.com/office/drawing/2014/main" id="{CFB65A23-E2E0-4FFB-B159-27FAE27FD4AB}"/>
              </a:ext>
            </a:extLst>
          </p:cNvPr>
          <p:cNvSpPr>
            <a:spLocks noGrp="1" noChangeArrowheads="1"/>
          </p:cNvSpPr>
          <p:nvPr>
            <p:ph idx="1"/>
          </p:nvPr>
        </p:nvSpPr>
        <p:spPr bwMode="auto">
          <a:xfrm>
            <a:off x="398585" y="1582286"/>
            <a:ext cx="10888540"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Cash, R. M. (2017).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Advancing Differentiation: Thinking and Learning for the 21st Century.</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Minneapolis, MN: Free Spirit Publishing, Inc.</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Fattig</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 L., &amp; </a:t>
            </a:r>
            <a:r>
              <a:rPr kumimoji="0" lang="en-US"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Tormey</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Taylor, M. (2008).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Co-Teaching in the Differentiated Classroom: Successful Collaboration, Lesson Design, and Classroom Management.</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San Francisco, CA: John 	Wiley &amp; Sons, Inc.</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Gartland</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K., &amp; Dacey, L. (2009).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 for All: Differentiating Instruction.</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Sausalito: Math Solutions.</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Little, C., Hauser, S., &amp; </a:t>
            </a:r>
            <a:r>
              <a:rPr kumimoji="0" lang="en-US"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Corbishley</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J. (2009). Constructing Complexity for Differentiated Learning.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Mathematics Teaching in the Middle School</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Murray, M., &amp; Jorgensen, J. (2007).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Differentiated Math Classroom: A Guide for Teachers, K-8.</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Portsmouth, NH: Heinemann.</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National Council of Teachers of Mathematics. (2012, February).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Closing the Opportunity Myth.</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Retrieved from National Council of Teachers of Mathematics Website: 	https://www.nctm.org/Standards-and-Positions/Position-Statements/Closing-the-Opportunity-Gap-in-Mathematics-Education/</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National Council of Teachers of Mathematics. (2014).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Principles to Action: Ensuring Mathematical Success for All.</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Reston, VA: The National Council of Teachers of Mathematics, Inc. .</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Small, M. (2017).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Good Questions: Great Ways to Differentiate Mathematics Instruction in the Standards-Based Classroom.</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Toronto, ON, Canada: Teachers College Press.</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Small, M., &amp; Amy, L. (2010).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More Good Questions: Great Ways to Differentiate Secondary Mathematics Instruction.</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Toronto, ON, Canada: Teachers College Press.</a:t>
            </a:r>
            <a:endParaRPr kumimoji="0" lang="en-US" altLang="en-US" sz="800" b="0" i="0" u="none" strike="noStrike" cap="none" normalizeH="0" baseline="0" dirty="0">
              <a:ln>
                <a:noFill/>
              </a:ln>
              <a:solidFill>
                <a:schemeClr val="tx1"/>
              </a:solidFill>
              <a:effectLst/>
            </a:endParaRPr>
          </a:p>
          <a:p>
            <a:pPr marL="0" indent="-457200">
              <a:lnSpc>
                <a:spcPct val="200000"/>
              </a:lnSpc>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Sousa, D. (2015). </a:t>
            </a:r>
            <a:r>
              <a:rPr kumimoji="0" lang="en-US" altLang="en-US"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How the Brain Learns Mathematics.</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Thousand Oaks, CA: SAGE Publications Ltd.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80943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AB45332-BD85-49F3-B672-5EE3EDB39389}"/>
              </a:ext>
            </a:extLst>
          </p:cNvPr>
          <p:cNvSpPr>
            <a:spLocks noGrp="1"/>
          </p:cNvSpPr>
          <p:nvPr>
            <p:ph sz="half" idx="1"/>
          </p:nvPr>
        </p:nvSpPr>
        <p:spPr/>
        <p:txBody>
          <a:bodyPr>
            <a:normAutofit/>
          </a:bodyPr>
          <a:lstStyle/>
          <a:p>
            <a:pPr marL="0" indent="0" algn="ctr">
              <a:buNone/>
            </a:pPr>
            <a:r>
              <a:rPr lang="en-US" sz="2400" dirty="0"/>
              <a:t>Joseph Mastracci</a:t>
            </a:r>
          </a:p>
          <a:p>
            <a:pPr marL="0" indent="0" algn="ctr">
              <a:buNone/>
            </a:pPr>
            <a:r>
              <a:rPr lang="en-US" sz="2400" dirty="0"/>
              <a:t>Coordinator</a:t>
            </a:r>
          </a:p>
          <a:p>
            <a:pPr marL="0" indent="0" algn="ctr">
              <a:buNone/>
            </a:pPr>
            <a:r>
              <a:rPr lang="en-US" sz="2400" dirty="0"/>
              <a:t>WVDE Office of Special Education</a:t>
            </a:r>
          </a:p>
          <a:p>
            <a:pPr marL="0" indent="0" algn="ctr">
              <a:buNone/>
            </a:pPr>
            <a:r>
              <a:rPr lang="en-US" sz="2400" dirty="0">
                <a:hlinkClick r:id="rId2"/>
              </a:rPr>
              <a:t>jmastracci@k12.wv.us</a:t>
            </a:r>
            <a:r>
              <a:rPr lang="en-US" sz="2400" dirty="0"/>
              <a:t> </a:t>
            </a:r>
          </a:p>
        </p:txBody>
      </p:sp>
      <p:sp>
        <p:nvSpPr>
          <p:cNvPr id="6" name="Content Placeholder 5">
            <a:extLst>
              <a:ext uri="{FF2B5EF4-FFF2-40B4-BE49-F238E27FC236}">
                <a16:creationId xmlns:a16="http://schemas.microsoft.com/office/drawing/2014/main" id="{8F1FDF96-F7BA-4CA7-94A9-C474C0C65E6F}"/>
              </a:ext>
            </a:extLst>
          </p:cNvPr>
          <p:cNvSpPr>
            <a:spLocks noGrp="1"/>
          </p:cNvSpPr>
          <p:nvPr>
            <p:ph sz="half" idx="2"/>
          </p:nvPr>
        </p:nvSpPr>
        <p:spPr/>
        <p:txBody>
          <a:bodyPr>
            <a:normAutofit/>
          </a:bodyPr>
          <a:lstStyle/>
          <a:p>
            <a:pPr marL="0" indent="0" algn="ctr">
              <a:buNone/>
            </a:pPr>
            <a:r>
              <a:rPr lang="en-US" sz="2400" dirty="0"/>
              <a:t>Jessica Houck</a:t>
            </a:r>
          </a:p>
          <a:p>
            <a:pPr marL="0" indent="0" algn="ctr">
              <a:buNone/>
            </a:pPr>
            <a:r>
              <a:rPr lang="en-US" sz="2400" dirty="0"/>
              <a:t>Math Coach</a:t>
            </a:r>
          </a:p>
          <a:p>
            <a:pPr marL="0" indent="0" algn="ctr">
              <a:buNone/>
            </a:pPr>
            <a:r>
              <a:rPr lang="en-US" sz="2400" dirty="0"/>
              <a:t>Mingo County Schools</a:t>
            </a:r>
          </a:p>
          <a:p>
            <a:pPr marL="0" indent="0" algn="ctr">
              <a:buNone/>
            </a:pPr>
            <a:r>
              <a:rPr lang="en-US" sz="2400" dirty="0">
                <a:hlinkClick r:id="rId3"/>
              </a:rPr>
              <a:t>jhouck@k12.wv.us</a:t>
            </a:r>
            <a:r>
              <a:rPr lang="en-US" sz="2400" dirty="0"/>
              <a:t> </a:t>
            </a:r>
          </a:p>
        </p:txBody>
      </p:sp>
      <p:pic>
        <p:nvPicPr>
          <p:cNvPr id="7" name="Picture 6">
            <a:extLst>
              <a:ext uri="{FF2B5EF4-FFF2-40B4-BE49-F238E27FC236}">
                <a16:creationId xmlns:a16="http://schemas.microsoft.com/office/drawing/2014/main" id="{86E604F2-AD8B-41CB-9972-77949740D1A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868177" y="3130420"/>
            <a:ext cx="3026969" cy="3026969"/>
          </a:xfrm>
          <a:prstGeom prst="rect">
            <a:avLst/>
          </a:prstGeom>
        </p:spPr>
      </p:pic>
    </p:spTree>
    <p:extLst>
      <p:ext uri="{BB962C8B-B14F-4D97-AF65-F5344CB8AC3E}">
        <p14:creationId xmlns:p14="http://schemas.microsoft.com/office/powerpoint/2010/main" val="2637439780"/>
      </p:ext>
    </p:extLst>
  </p:cSld>
  <p:clrMapOvr>
    <a:masterClrMapping/>
  </p:clrMapOvr>
</p:sld>
</file>

<file path=ppt/theme/theme1.xml><?xml version="1.0" encoding="utf-8"?>
<a:theme xmlns:a="http://schemas.openxmlformats.org/drawingml/2006/main" name="WVD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VDE Theme" id="{647DF9A9-8E5A-4FE7-89B1-0E385337F333}" vid="{03DE3595-3124-4381-A4D4-8B6A5F6FDC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WVDE Theme</Template>
  <TotalTime>31588</TotalTime>
  <Words>1455</Words>
  <Application>Microsoft Office PowerPoint</Application>
  <PresentationFormat>Widescreen</PresentationFormat>
  <Paragraphs>195</Paragraphs>
  <Slides>35</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Fira Sans</vt:lpstr>
      <vt:lpstr>Fira Sans Ultra</vt:lpstr>
      <vt:lpstr>Times New Roman</vt:lpstr>
      <vt:lpstr>Vollkorn</vt:lpstr>
      <vt:lpstr>WVDE Theme</vt:lpstr>
      <vt:lpstr>Differentiation in Mathematics</vt:lpstr>
      <vt:lpstr>PowerPoint Presentation</vt:lpstr>
      <vt:lpstr>Student Outcomes</vt:lpstr>
      <vt:lpstr>Defining Differentiation</vt:lpstr>
      <vt:lpstr>How would you define differentiation? </vt:lpstr>
      <vt:lpstr>Differentiated Instruction</vt:lpstr>
      <vt:lpstr>Differentiated Instruction and The Equity Issue</vt:lpstr>
      <vt:lpstr>Differentiated Instruction</vt:lpstr>
      <vt:lpstr>Differentiation is NOT…</vt:lpstr>
      <vt:lpstr>Universal Instruction</vt:lpstr>
      <vt:lpstr>Critical Components of Differentiation</vt:lpstr>
      <vt:lpstr>Math Autobiography Activity</vt:lpstr>
      <vt:lpstr>Teachers Help Break Down Barriers by…</vt:lpstr>
      <vt:lpstr>Teacher Roles in Differentiation</vt:lpstr>
      <vt:lpstr>Four Teacher Roles</vt:lpstr>
      <vt:lpstr>Know Your Students</vt:lpstr>
      <vt:lpstr>Know Your Standards</vt:lpstr>
      <vt:lpstr>Manage Your Classroom</vt:lpstr>
      <vt:lpstr>Manage Your Strategies and Content</vt:lpstr>
      <vt:lpstr>Manage Your Strategies and Content</vt:lpstr>
      <vt:lpstr>Manage Your Strategies and Content</vt:lpstr>
      <vt:lpstr>Manage your Strategies and Content</vt:lpstr>
      <vt:lpstr>Differentiation Cycle</vt:lpstr>
      <vt:lpstr>Strategies for Differentiation</vt:lpstr>
      <vt:lpstr>Strategy: Flexible Grouping</vt:lpstr>
      <vt:lpstr>Strategy: Open Questioning</vt:lpstr>
      <vt:lpstr>Strategy: Open Questioning</vt:lpstr>
      <vt:lpstr>Strategy: Chunking </vt:lpstr>
      <vt:lpstr>Strategy: Scaffolding </vt:lpstr>
      <vt:lpstr>Strategy: Parallel Tasks</vt:lpstr>
      <vt:lpstr>Strategy: Control the Difficulty Wrong examples</vt:lpstr>
      <vt:lpstr>Strategy: Control the Difficulty</vt:lpstr>
      <vt:lpstr>Ways to Sustain Differentiation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Differentiation Strategies</dc:title>
  <dc:creator>Joseph Mastracci</dc:creator>
  <cp:lastModifiedBy>Joseph Mastracci</cp:lastModifiedBy>
  <cp:revision>60</cp:revision>
  <dcterms:created xsi:type="dcterms:W3CDTF">2019-03-02T14:29:05Z</dcterms:created>
  <dcterms:modified xsi:type="dcterms:W3CDTF">2019-07-10T20:01:00Z</dcterms:modified>
</cp:coreProperties>
</file>