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9/7/2014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Conditional Statements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CONDITIONAL STATEMENT</a:t>
            </a:r>
            <a:r>
              <a:rPr lang="en-US" dirty="0" smtClean="0"/>
              <a:t> is a logical statement using the words “IF” and “THEN”</a:t>
            </a:r>
          </a:p>
          <a:p>
            <a:endParaRPr lang="en-US" dirty="0"/>
          </a:p>
          <a:p>
            <a:r>
              <a:rPr lang="en-US" dirty="0" smtClean="0"/>
              <a:t>Example:</a:t>
            </a:r>
          </a:p>
          <a:p>
            <a:pPr marL="0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b="1" dirty="0" smtClean="0"/>
              <a:t>IF </a:t>
            </a:r>
            <a:r>
              <a:rPr lang="en-US" dirty="0" smtClean="0"/>
              <a:t>I do my chores, </a:t>
            </a:r>
            <a:r>
              <a:rPr lang="en-US" b="1" dirty="0" smtClean="0"/>
              <a:t>THEN </a:t>
            </a:r>
            <a:r>
              <a:rPr lang="en-US" dirty="0" smtClean="0"/>
              <a:t>I get my allowance.</a:t>
            </a:r>
            <a:endParaRPr lang="en-US" dirty="0"/>
          </a:p>
        </p:txBody>
      </p:sp>
      <p:pic>
        <p:nvPicPr>
          <p:cNvPr id="1026" name="Picture 2" descr="C:\Users\SVEIGHTS\AppData\Local\Microsoft\Windows\Temporary Internet Files\Content.IE5\E87IS9UV\MP90041179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048000"/>
            <a:ext cx="1823219" cy="2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two parts to Conditional Statements:</a:t>
            </a:r>
          </a:p>
          <a:p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HYPOTHESIS </a:t>
            </a:r>
            <a:r>
              <a:rPr lang="en-US" dirty="0" smtClean="0">
                <a:solidFill>
                  <a:schemeClr val="tx1"/>
                </a:solidFill>
              </a:rPr>
              <a:t>(the </a:t>
            </a:r>
            <a:r>
              <a:rPr lang="en-US" b="1" dirty="0" smtClean="0">
                <a:solidFill>
                  <a:schemeClr val="tx1"/>
                </a:solidFill>
              </a:rPr>
              <a:t>IF</a:t>
            </a:r>
            <a:r>
              <a:rPr lang="en-US" dirty="0" smtClean="0">
                <a:solidFill>
                  <a:schemeClr val="tx1"/>
                </a:solidFill>
              </a:rPr>
              <a:t> part)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CONCLUSION </a:t>
            </a:r>
            <a:r>
              <a:rPr lang="en-US" dirty="0" smtClean="0">
                <a:solidFill>
                  <a:schemeClr val="tx1"/>
                </a:solidFill>
              </a:rPr>
              <a:t>(the </a:t>
            </a:r>
            <a:r>
              <a:rPr lang="en-US" b="1" dirty="0" smtClean="0">
                <a:solidFill>
                  <a:schemeClr val="tx1"/>
                </a:solidFill>
              </a:rPr>
              <a:t>THEN</a:t>
            </a:r>
            <a:r>
              <a:rPr lang="en-US" dirty="0" smtClean="0">
                <a:solidFill>
                  <a:schemeClr val="tx1"/>
                </a:solidFill>
              </a:rPr>
              <a:t> part)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Example:</a:t>
            </a:r>
          </a:p>
          <a:p>
            <a:endParaRPr lang="en-US" dirty="0"/>
          </a:p>
          <a:p>
            <a:pPr lvl="1"/>
            <a:r>
              <a:rPr lang="en-US" b="1" dirty="0" smtClean="0"/>
              <a:t>IF</a:t>
            </a:r>
            <a:r>
              <a:rPr lang="en-US" dirty="0" smtClean="0"/>
              <a:t> I do my chores, </a:t>
            </a:r>
            <a:r>
              <a:rPr lang="en-US" b="1" dirty="0" smtClean="0"/>
              <a:t>THEN</a:t>
            </a:r>
            <a:r>
              <a:rPr lang="en-US" dirty="0" smtClean="0"/>
              <a:t> I get my allowance.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5257800"/>
            <a:ext cx="2133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29000" y="5257800"/>
            <a:ext cx="31242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74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Conditional Statements can be written in Symbolic Notation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HYPOTHESIS </a:t>
            </a:r>
            <a:r>
              <a:rPr lang="en-US" dirty="0" smtClean="0">
                <a:solidFill>
                  <a:schemeClr val="tx1"/>
                </a:solidFill>
              </a:rPr>
              <a:t>is marked by the letter </a:t>
            </a:r>
            <a:r>
              <a:rPr lang="en-US" b="1" i="1" dirty="0" smtClean="0">
                <a:solidFill>
                  <a:schemeClr val="tx1"/>
                </a:solidFill>
              </a:rPr>
              <a:t>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CONCLUSION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is marked by the letter </a:t>
            </a:r>
            <a:r>
              <a:rPr lang="en-US" b="1" i="1" dirty="0" smtClean="0">
                <a:solidFill>
                  <a:schemeClr val="tx1"/>
                </a:solidFill>
              </a:rPr>
              <a:t>q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Example</a:t>
            </a:r>
          </a:p>
          <a:p>
            <a:pPr lvl="1"/>
            <a:r>
              <a:rPr lang="en-US" i="1" dirty="0" smtClean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: “I do my chores”</a:t>
            </a:r>
          </a:p>
          <a:p>
            <a:pPr lvl="1"/>
            <a:r>
              <a:rPr lang="en-US" i="1" dirty="0" smtClean="0">
                <a:solidFill>
                  <a:schemeClr val="tx1"/>
                </a:solidFill>
              </a:rPr>
              <a:t>q</a:t>
            </a:r>
            <a:r>
              <a:rPr lang="en-US" dirty="0" smtClean="0">
                <a:solidFill>
                  <a:schemeClr val="tx1"/>
                </a:solidFill>
              </a:rPr>
              <a:t>: “I get my allowance”</a:t>
            </a:r>
            <a:endParaRPr lang="en-US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99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Translating English to 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English:</a:t>
            </a:r>
          </a:p>
          <a:p>
            <a:pPr lvl="1"/>
            <a:r>
              <a:rPr lang="en-US" dirty="0" smtClean="0"/>
              <a:t>IF I do my chores, THEN I get my allowance</a:t>
            </a:r>
          </a:p>
          <a:p>
            <a:pPr lvl="1"/>
            <a:endParaRPr lang="en-US" dirty="0"/>
          </a:p>
          <a:p>
            <a:r>
              <a:rPr lang="en-US" dirty="0" smtClean="0"/>
              <a:t>Mathematics:</a:t>
            </a:r>
          </a:p>
          <a:p>
            <a:pPr lvl="1"/>
            <a:r>
              <a:rPr lang="en-US" i="1" dirty="0" smtClean="0"/>
              <a:t>Let p be “I do my chores”</a:t>
            </a:r>
          </a:p>
          <a:p>
            <a:pPr lvl="1"/>
            <a:r>
              <a:rPr lang="en-US" i="1" dirty="0" smtClean="0"/>
              <a:t>Let q be “I get my allowance”</a:t>
            </a:r>
          </a:p>
          <a:p>
            <a:pPr lvl="1"/>
            <a:r>
              <a:rPr lang="en-US" i="1" dirty="0" smtClean="0"/>
              <a:t>p      q</a:t>
            </a:r>
          </a:p>
          <a:p>
            <a:pPr lvl="1"/>
            <a:r>
              <a:rPr lang="en-US" i="1" dirty="0" smtClean="0"/>
              <a:t>Read “p implies q”</a:t>
            </a:r>
            <a:endParaRPr lang="en-US" i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1600" y="4038600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20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I come to school late, THEN I will get a tardy pass.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r>
              <a:rPr lang="en-US" dirty="0" smtClean="0"/>
              <a:t>IF I lie to my parents, THEN I’ll be grounded</a:t>
            </a:r>
          </a:p>
          <a:p>
            <a:endParaRPr lang="en-US" dirty="0"/>
          </a:p>
          <a:p>
            <a:r>
              <a:rPr lang="en-US" dirty="0" smtClean="0"/>
              <a:t>Notes Examples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2286000"/>
            <a:ext cx="320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191000" y="2286000"/>
            <a:ext cx="3810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5800" y="4191000"/>
            <a:ext cx="3352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191000" y="4191000"/>
            <a:ext cx="3810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16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statement can be altered by negation</a:t>
            </a:r>
          </a:p>
          <a:p>
            <a:pPr lvl="1"/>
            <a:r>
              <a:rPr lang="en-US" dirty="0" smtClean="0"/>
              <a:t>Doing the </a:t>
            </a:r>
            <a:r>
              <a:rPr lang="en-US" b="1" dirty="0" smtClean="0"/>
              <a:t>OPPOSITE</a:t>
            </a:r>
          </a:p>
          <a:p>
            <a:pPr lvl="1"/>
            <a:endParaRPr lang="en-US" b="1" dirty="0"/>
          </a:p>
          <a:p>
            <a:r>
              <a:rPr lang="en-US" dirty="0" smtClean="0"/>
              <a:t>The symbol for negation is </a:t>
            </a:r>
            <a:r>
              <a:rPr lang="en-US" sz="3600" b="1" dirty="0" smtClean="0"/>
              <a:t>~</a:t>
            </a:r>
          </a:p>
          <a:p>
            <a:endParaRPr lang="en-US" sz="3600" b="1" dirty="0"/>
          </a:p>
          <a:p>
            <a:r>
              <a:rPr lang="en-US" dirty="0" smtClean="0"/>
              <a:t>Example</a:t>
            </a:r>
            <a:endParaRPr lang="en-US" dirty="0"/>
          </a:p>
          <a:p>
            <a:pPr lvl="1"/>
            <a:r>
              <a:rPr lang="en-US" dirty="0" smtClean="0"/>
              <a:t>Statement: We are in school</a:t>
            </a:r>
          </a:p>
          <a:p>
            <a:pPr lvl="1"/>
            <a:r>
              <a:rPr lang="en-US" dirty="0" smtClean="0"/>
              <a:t>Negation: We are NOT in school</a:t>
            </a:r>
          </a:p>
          <a:p>
            <a:pPr lvl="1"/>
            <a:endParaRPr lang="en-US" dirty="0"/>
          </a:p>
          <a:p>
            <a:r>
              <a:rPr lang="en-US" dirty="0" smtClean="0"/>
              <a:t>Notes Examples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387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Converse, Inverse, Contrapositive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Recall our original Conditional Statement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I do my chores</a:t>
            </a:r>
            <a:r>
              <a:rPr lang="en-US" dirty="0" smtClean="0"/>
              <a:t>, then </a:t>
            </a:r>
            <a:r>
              <a:rPr lang="en-US" dirty="0" smtClean="0">
                <a:solidFill>
                  <a:srgbClr val="0070C0"/>
                </a:solidFill>
              </a:rPr>
              <a:t>I get my allowance</a:t>
            </a:r>
          </a:p>
          <a:p>
            <a:endParaRPr lang="en-US" dirty="0" smtClean="0"/>
          </a:p>
          <a:p>
            <a:r>
              <a:rPr lang="en-US" dirty="0" smtClean="0"/>
              <a:t>Using this Conditional, we can write three other statements</a:t>
            </a:r>
          </a:p>
          <a:p>
            <a:pPr lvl="1"/>
            <a:r>
              <a:rPr lang="en-US" dirty="0" smtClean="0"/>
              <a:t>Converse</a:t>
            </a:r>
          </a:p>
          <a:p>
            <a:pPr lvl="1"/>
            <a:r>
              <a:rPr lang="en-US" dirty="0" smtClean="0"/>
              <a:t>Inverse</a:t>
            </a:r>
          </a:p>
          <a:p>
            <a:pPr lvl="1"/>
            <a:r>
              <a:rPr lang="en-US" dirty="0" smtClean="0"/>
              <a:t>Contrapositive</a:t>
            </a:r>
          </a:p>
        </p:txBody>
      </p:sp>
    </p:spTree>
    <p:extLst>
      <p:ext uri="{BB962C8B-B14F-4D97-AF65-F5344CB8AC3E}">
        <p14:creationId xmlns:p14="http://schemas.microsoft.com/office/powerpoint/2010/main" val="335480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CONVERSE</a:t>
            </a:r>
            <a:r>
              <a:rPr lang="en-US" dirty="0" smtClean="0"/>
              <a:t> </a:t>
            </a:r>
            <a:r>
              <a:rPr lang="en-US" dirty="0" smtClean="0"/>
              <a:t>is formed by switching the hypothesis and conclusion (</a:t>
            </a:r>
            <a:r>
              <a:rPr lang="en-US" b="1" i="1" dirty="0" smtClean="0"/>
              <a:t>SWITCH</a:t>
            </a:r>
            <a:r>
              <a:rPr lang="en-US" dirty="0" smtClean="0"/>
              <a:t>)</a:t>
            </a:r>
          </a:p>
          <a:p>
            <a:endParaRPr lang="en-US" b="1" dirty="0"/>
          </a:p>
          <a:p>
            <a:pPr marL="0" indent="0" algn="ctr">
              <a:buNone/>
            </a:pPr>
            <a:r>
              <a:rPr lang="en-US" b="1" dirty="0" smtClean="0"/>
              <a:t>Original Conditional	</a:t>
            </a:r>
            <a:r>
              <a:rPr lang="en-US" i="1" dirty="0" smtClean="0"/>
              <a:t>p </a:t>
            </a:r>
            <a:r>
              <a:rPr lang="en-US" i="1" dirty="0"/>
              <a:t>	</a:t>
            </a:r>
            <a:r>
              <a:rPr lang="en-US" i="1" dirty="0" smtClean="0"/>
              <a:t>q</a:t>
            </a:r>
            <a:endParaRPr lang="en-US" b="1" dirty="0"/>
          </a:p>
          <a:p>
            <a:pPr marL="0" indent="0" algn="ctr">
              <a:buNone/>
            </a:pPr>
            <a:r>
              <a:rPr lang="en-US" dirty="0"/>
              <a:t>If </a:t>
            </a:r>
            <a:r>
              <a:rPr lang="en-US" dirty="0">
                <a:solidFill>
                  <a:srgbClr val="FF0000"/>
                </a:solidFill>
              </a:rPr>
              <a:t>I do my chores</a:t>
            </a:r>
            <a:r>
              <a:rPr lang="en-US" dirty="0"/>
              <a:t>, then </a:t>
            </a:r>
            <a:r>
              <a:rPr lang="en-US" dirty="0">
                <a:solidFill>
                  <a:srgbClr val="0070C0"/>
                </a:solidFill>
              </a:rPr>
              <a:t>I get my </a:t>
            </a:r>
            <a:r>
              <a:rPr lang="en-US" dirty="0" smtClean="0">
                <a:solidFill>
                  <a:srgbClr val="0070C0"/>
                </a:solidFill>
              </a:rPr>
              <a:t>allowance</a:t>
            </a: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b="1" dirty="0" smtClean="0"/>
              <a:t>Converse	</a:t>
            </a:r>
            <a:r>
              <a:rPr lang="en-US" i="1" dirty="0" smtClean="0"/>
              <a:t>q	p</a:t>
            </a:r>
            <a:endParaRPr lang="en-US" b="1" dirty="0" smtClean="0"/>
          </a:p>
          <a:p>
            <a:pPr marL="0" indent="0" algn="ctr">
              <a:buNone/>
            </a:pPr>
            <a:r>
              <a:rPr lang="en-US" dirty="0" smtClean="0"/>
              <a:t>If </a:t>
            </a:r>
            <a:r>
              <a:rPr lang="en-US" dirty="0" smtClean="0">
                <a:solidFill>
                  <a:srgbClr val="0070C0"/>
                </a:solidFill>
              </a:rPr>
              <a:t>I get my allowance</a:t>
            </a:r>
            <a:r>
              <a:rPr lang="en-US" dirty="0" smtClean="0"/>
              <a:t>, then </a:t>
            </a:r>
            <a:r>
              <a:rPr lang="en-US" dirty="0" smtClean="0">
                <a:solidFill>
                  <a:srgbClr val="FF0000"/>
                </a:solidFill>
              </a:rPr>
              <a:t>I did my chores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Notes Examples</a:t>
            </a:r>
            <a:endParaRPr lang="en-US" dirty="0"/>
          </a:p>
          <a:p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257800" y="4724400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72200" y="3352800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73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915400" cy="5334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INVERSE </a:t>
            </a:r>
            <a:r>
              <a:rPr lang="en-US" dirty="0" smtClean="0"/>
              <a:t>is </a:t>
            </a:r>
            <a:r>
              <a:rPr lang="en-US" dirty="0" smtClean="0"/>
              <a:t>formed by negating the hypothesis and the conclusion of the original statement (</a:t>
            </a:r>
            <a:r>
              <a:rPr lang="en-US" b="1" dirty="0" smtClean="0"/>
              <a:t>NEGATE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/>
              <a:t>Original Conditional	</a:t>
            </a:r>
            <a:r>
              <a:rPr lang="en-US" i="1" dirty="0"/>
              <a:t>p 	q</a:t>
            </a:r>
            <a:endParaRPr lang="en-US" b="1" dirty="0"/>
          </a:p>
          <a:p>
            <a:pPr marL="0" indent="0" algn="ctr">
              <a:buNone/>
            </a:pPr>
            <a:r>
              <a:rPr lang="en-US" dirty="0"/>
              <a:t>If </a:t>
            </a:r>
            <a:r>
              <a:rPr lang="en-US" dirty="0">
                <a:solidFill>
                  <a:srgbClr val="FF0000"/>
                </a:solidFill>
              </a:rPr>
              <a:t>I do my chores</a:t>
            </a:r>
            <a:r>
              <a:rPr lang="en-US" dirty="0"/>
              <a:t>, then </a:t>
            </a:r>
            <a:r>
              <a:rPr lang="en-US" dirty="0">
                <a:solidFill>
                  <a:srgbClr val="0070C0"/>
                </a:solidFill>
              </a:rPr>
              <a:t>I get my allowance</a:t>
            </a: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b="1" dirty="0" smtClean="0"/>
              <a:t>Inverse	~</a:t>
            </a:r>
            <a:r>
              <a:rPr lang="en-US" i="1" dirty="0" smtClean="0"/>
              <a:t>p </a:t>
            </a:r>
            <a:r>
              <a:rPr lang="en-US" i="1" dirty="0"/>
              <a:t>	</a:t>
            </a:r>
            <a:r>
              <a:rPr lang="en-US" i="1" dirty="0" smtClean="0"/>
              <a:t>    </a:t>
            </a:r>
            <a:r>
              <a:rPr lang="en-US" b="1" dirty="0" smtClean="0"/>
              <a:t>~</a:t>
            </a:r>
            <a:r>
              <a:rPr lang="en-US" i="1" dirty="0" smtClean="0"/>
              <a:t>q</a:t>
            </a:r>
            <a:endParaRPr lang="en-US" b="1" dirty="0" smtClean="0"/>
          </a:p>
          <a:p>
            <a:pPr marL="0" indent="0" algn="ctr">
              <a:buNone/>
            </a:pPr>
            <a:r>
              <a:rPr lang="en-US" dirty="0"/>
              <a:t>If </a:t>
            </a:r>
            <a:r>
              <a:rPr lang="en-US" dirty="0">
                <a:solidFill>
                  <a:srgbClr val="FF0000"/>
                </a:solidFill>
              </a:rPr>
              <a:t>I </a:t>
            </a:r>
            <a:r>
              <a:rPr lang="en-US" dirty="0" smtClean="0">
                <a:solidFill>
                  <a:srgbClr val="FF0000"/>
                </a:solidFill>
              </a:rPr>
              <a:t>my </a:t>
            </a:r>
            <a:r>
              <a:rPr lang="en-US" b="1" dirty="0" smtClean="0">
                <a:solidFill>
                  <a:srgbClr val="FF0000"/>
                </a:solidFill>
              </a:rPr>
              <a:t>DON’T </a:t>
            </a:r>
            <a:r>
              <a:rPr lang="en-US" dirty="0" smtClean="0">
                <a:solidFill>
                  <a:srgbClr val="FF0000"/>
                </a:solidFill>
              </a:rPr>
              <a:t>do my chores</a:t>
            </a:r>
            <a:r>
              <a:rPr lang="en-US" dirty="0"/>
              <a:t>, then </a:t>
            </a:r>
            <a:r>
              <a:rPr lang="en-US" dirty="0">
                <a:solidFill>
                  <a:srgbClr val="0070C0"/>
                </a:solidFill>
              </a:rPr>
              <a:t>I </a:t>
            </a:r>
            <a:r>
              <a:rPr lang="en-US" b="1" dirty="0" smtClean="0">
                <a:solidFill>
                  <a:srgbClr val="0070C0"/>
                </a:solidFill>
              </a:rPr>
              <a:t>DON’T</a:t>
            </a:r>
            <a:r>
              <a:rPr lang="en-US" dirty="0" smtClean="0">
                <a:solidFill>
                  <a:srgbClr val="0070C0"/>
                </a:solidFill>
              </a:rPr>
              <a:t> get </a:t>
            </a:r>
            <a:r>
              <a:rPr lang="en-US" dirty="0">
                <a:solidFill>
                  <a:srgbClr val="0070C0"/>
                </a:solidFill>
              </a:rPr>
              <a:t>my allowance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Notes Examples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248400" y="31242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410200" y="44196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8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5410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CONTRAPOSITIVE </a:t>
            </a:r>
            <a:r>
              <a:rPr lang="en-US" dirty="0" smtClean="0"/>
              <a:t>is </a:t>
            </a:r>
            <a:r>
              <a:rPr lang="en-US" dirty="0" smtClean="0"/>
              <a:t>formed when you negate the converse (</a:t>
            </a:r>
            <a:r>
              <a:rPr lang="en-US" b="1" dirty="0" smtClean="0"/>
              <a:t>SWITCH AND NEGATE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Original Conditional	</a:t>
            </a:r>
            <a:r>
              <a:rPr lang="en-US" i="1" dirty="0"/>
              <a:t>p 	q</a:t>
            </a:r>
            <a:endParaRPr lang="en-US" b="1" dirty="0"/>
          </a:p>
          <a:p>
            <a:pPr marL="0" indent="0" algn="ctr">
              <a:buNone/>
            </a:pPr>
            <a:r>
              <a:rPr lang="en-US" dirty="0"/>
              <a:t>If </a:t>
            </a:r>
            <a:r>
              <a:rPr lang="en-US" dirty="0">
                <a:solidFill>
                  <a:srgbClr val="FF0000"/>
                </a:solidFill>
              </a:rPr>
              <a:t>I do my chores</a:t>
            </a:r>
            <a:r>
              <a:rPr lang="en-US" dirty="0"/>
              <a:t>, then </a:t>
            </a:r>
            <a:r>
              <a:rPr lang="en-US" dirty="0">
                <a:solidFill>
                  <a:srgbClr val="0070C0"/>
                </a:solidFill>
              </a:rPr>
              <a:t>I get my allowance</a:t>
            </a: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b="1" dirty="0" smtClean="0"/>
              <a:t>Contrapositive</a:t>
            </a:r>
            <a:r>
              <a:rPr lang="en-US" b="1" dirty="0"/>
              <a:t>	</a:t>
            </a:r>
            <a:r>
              <a:rPr lang="en-US" b="1" dirty="0" smtClean="0"/>
              <a:t>~</a:t>
            </a:r>
            <a:r>
              <a:rPr lang="en-US" i="1" dirty="0" smtClean="0"/>
              <a:t>q </a:t>
            </a:r>
            <a:r>
              <a:rPr lang="en-US" i="1" dirty="0"/>
              <a:t>	    </a:t>
            </a:r>
            <a:r>
              <a:rPr lang="en-US" b="1" dirty="0" smtClean="0"/>
              <a:t>~</a:t>
            </a:r>
            <a:r>
              <a:rPr lang="en-US" i="1" dirty="0" smtClean="0"/>
              <a:t>p</a:t>
            </a:r>
            <a:endParaRPr lang="en-US" b="1" dirty="0"/>
          </a:p>
          <a:p>
            <a:pPr marL="0" indent="0" algn="ctr">
              <a:buNone/>
            </a:pPr>
            <a:r>
              <a:rPr lang="en-US" dirty="0" smtClean="0"/>
              <a:t>If </a:t>
            </a:r>
            <a:r>
              <a:rPr lang="en-US" b="1" dirty="0" smtClean="0">
                <a:solidFill>
                  <a:srgbClr val="0070C0"/>
                </a:solidFill>
              </a:rPr>
              <a:t>I DON’T</a:t>
            </a:r>
            <a:r>
              <a:rPr lang="en-US" dirty="0" smtClean="0">
                <a:solidFill>
                  <a:srgbClr val="0070C0"/>
                </a:solidFill>
              </a:rPr>
              <a:t> get my allowance</a:t>
            </a:r>
            <a:r>
              <a:rPr lang="en-US" dirty="0" smtClean="0"/>
              <a:t>, </a:t>
            </a:r>
            <a:r>
              <a:rPr lang="en-US" dirty="0"/>
              <a:t>then </a:t>
            </a:r>
            <a:r>
              <a:rPr lang="en-US" dirty="0">
                <a:solidFill>
                  <a:srgbClr val="FF0000"/>
                </a:solidFill>
              </a:rPr>
              <a:t>I </a:t>
            </a:r>
            <a:r>
              <a:rPr lang="en-US" b="1" dirty="0" smtClean="0">
                <a:solidFill>
                  <a:srgbClr val="FF0000"/>
                </a:solidFill>
              </a:rPr>
              <a:t>DIDN’T </a:t>
            </a:r>
            <a:r>
              <a:rPr lang="en-US" dirty="0">
                <a:solidFill>
                  <a:srgbClr val="FF0000"/>
                </a:solidFill>
              </a:rPr>
              <a:t>do my </a:t>
            </a:r>
            <a:r>
              <a:rPr lang="en-US" dirty="0" smtClean="0">
                <a:solidFill>
                  <a:srgbClr val="FF0000"/>
                </a:solidFill>
              </a:rPr>
              <a:t>chores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Notes Examples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96000" y="33528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15000" y="47244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76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Summing It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Converse</a:t>
            </a:r>
          </a:p>
          <a:p>
            <a:pPr lvl="1"/>
            <a:r>
              <a:rPr lang="en-US" dirty="0" smtClean="0"/>
              <a:t>SWITCH!</a:t>
            </a:r>
          </a:p>
          <a:p>
            <a:pPr lvl="1"/>
            <a:endParaRPr lang="en-US" dirty="0"/>
          </a:p>
          <a:p>
            <a:r>
              <a:rPr lang="en-US" dirty="0" smtClean="0"/>
              <a:t>Inverse</a:t>
            </a:r>
          </a:p>
          <a:p>
            <a:pPr lvl="1"/>
            <a:r>
              <a:rPr lang="en-US" dirty="0" smtClean="0"/>
              <a:t>NEGATE!</a:t>
            </a:r>
          </a:p>
          <a:p>
            <a:pPr lvl="1"/>
            <a:endParaRPr lang="en-US" dirty="0"/>
          </a:p>
          <a:p>
            <a:r>
              <a:rPr lang="en-US" dirty="0" smtClean="0"/>
              <a:t>Contrapositive</a:t>
            </a:r>
          </a:p>
          <a:p>
            <a:pPr lvl="1"/>
            <a:r>
              <a:rPr lang="en-US" dirty="0" smtClean="0"/>
              <a:t>SWITCH AND NEGATE!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8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BICONDITIONALS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62600"/>
          </a:xfrm>
        </p:spPr>
        <p:txBody>
          <a:bodyPr/>
          <a:lstStyle/>
          <a:p>
            <a:r>
              <a:rPr lang="en-US" dirty="0" smtClean="0"/>
              <a:t>When a conditional statement and its converse are both true, the two statements can be combined.</a:t>
            </a:r>
          </a:p>
          <a:p>
            <a:endParaRPr lang="en-US" dirty="0"/>
          </a:p>
          <a:p>
            <a:r>
              <a:rPr lang="en-US" dirty="0" smtClean="0"/>
              <a:t>Use the phrase </a:t>
            </a:r>
            <a:r>
              <a:rPr lang="en-US" b="1" dirty="0" smtClean="0"/>
              <a:t>IF AND ONLY IF </a:t>
            </a:r>
            <a:r>
              <a:rPr lang="en-US" dirty="0" smtClean="0"/>
              <a:t>(abbreviated: </a:t>
            </a:r>
            <a:r>
              <a:rPr lang="en-US" b="1" dirty="0" smtClean="0"/>
              <a:t>IFF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Symbolic Notation</a:t>
            </a:r>
          </a:p>
          <a:p>
            <a:pPr lvl="1"/>
            <a:r>
              <a:rPr lang="en-US" i="1" dirty="0" smtClean="0"/>
              <a:t> p 		q </a:t>
            </a:r>
          </a:p>
          <a:p>
            <a:pPr lvl="1"/>
            <a:endParaRPr lang="en-US" i="1" dirty="0"/>
          </a:p>
          <a:p>
            <a:r>
              <a:rPr lang="en-US" i="1" dirty="0" smtClean="0"/>
              <a:t>Remember, p 	q AND q	p BOTH must be true!</a:t>
            </a:r>
            <a:endParaRPr lang="en-US" i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524000" y="4191000"/>
            <a:ext cx="609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95600" y="5105400"/>
            <a:ext cx="3048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648200" y="5105400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3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BICONDITIONAL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Conditional</a:t>
            </a:r>
            <a:r>
              <a:rPr lang="en-US" dirty="0"/>
              <a:t>: If an angle is right, then it has a measure of 90</a:t>
            </a:r>
            <a:r>
              <a:rPr lang="en-US" altLang="en-US" dirty="0">
                <a:sym typeface="Symbol" panose="05050102010706020507" pitchFamily="18" charset="2"/>
              </a:rPr>
              <a:t></a:t>
            </a:r>
            <a:r>
              <a:rPr lang="en-US" altLang="en-US" dirty="0" smtClean="0">
                <a:sym typeface="Symbol" panose="05050102010706020507" pitchFamily="18" charset="2"/>
              </a:rPr>
              <a:t>.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True!</a:t>
            </a:r>
            <a:endParaRPr lang="en-US" alt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Converse</a:t>
            </a:r>
            <a:r>
              <a:rPr lang="en-US" dirty="0">
                <a:sym typeface="Symbol" panose="05050102010706020507" pitchFamily="18" charset="2"/>
              </a:rPr>
              <a:t>: If an angle has a measure of </a:t>
            </a:r>
            <a:r>
              <a:rPr lang="en-US" dirty="0" smtClean="0">
                <a:sym typeface="Symbol" panose="05050102010706020507" pitchFamily="18" charset="2"/>
              </a:rPr>
              <a:t>90</a:t>
            </a:r>
            <a:r>
              <a:rPr lang="en-US" altLang="en-US" dirty="0" smtClean="0">
                <a:sym typeface="Symbol" panose="05050102010706020507" pitchFamily="18" charset="2"/>
              </a:rPr>
              <a:t></a:t>
            </a:r>
            <a:r>
              <a:rPr lang="en-US" altLang="en-US" dirty="0">
                <a:sym typeface="Symbol" panose="05050102010706020507" pitchFamily="18" charset="2"/>
              </a:rPr>
              <a:t>, then it is right</a:t>
            </a:r>
            <a:r>
              <a:rPr lang="en-US" altLang="en-US" dirty="0" smtClean="0">
                <a:sym typeface="Symbol" panose="05050102010706020507" pitchFamily="18" charset="2"/>
              </a:rPr>
              <a:t>.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True!</a:t>
            </a:r>
            <a:endParaRPr lang="en-US" alt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b="1" dirty="0" err="1">
                <a:sym typeface="Symbol" panose="05050102010706020507" pitchFamily="18" charset="2"/>
              </a:rPr>
              <a:t>Biconditional</a:t>
            </a:r>
            <a:r>
              <a:rPr lang="en-US" dirty="0">
                <a:sym typeface="Symbol" panose="05050102010706020507" pitchFamily="18" charset="2"/>
              </a:rPr>
              <a:t>: An angle is right </a:t>
            </a:r>
            <a:r>
              <a:rPr lang="en-US" dirty="0" err="1">
                <a:sym typeface="Symbol" panose="05050102010706020507" pitchFamily="18" charset="2"/>
              </a:rPr>
              <a:t>iff</a:t>
            </a:r>
            <a:r>
              <a:rPr lang="en-US" dirty="0">
                <a:sym typeface="Symbol" panose="05050102010706020507" pitchFamily="18" charset="2"/>
              </a:rPr>
              <a:t> it measures 90</a:t>
            </a:r>
            <a:r>
              <a:rPr lang="en-US" altLang="en-US" dirty="0">
                <a:sym typeface="Symbol" panose="05050102010706020507" pitchFamily="18" charset="2"/>
              </a:rPr>
              <a:t></a:t>
            </a:r>
            <a:r>
              <a:rPr lang="en-US" altLang="en-US" dirty="0" smtClean="0">
                <a:sym typeface="Symbol" panose="05050102010706020507" pitchFamily="18" charset="2"/>
              </a:rPr>
              <a:t>.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An angle measures 90</a:t>
            </a:r>
            <a:r>
              <a:rPr lang="en-US" altLang="en-US" dirty="0" smtClean="0">
                <a:sym typeface="Symbol" panose="05050102010706020507" pitchFamily="18" charset="2"/>
              </a:rPr>
              <a:t></a:t>
            </a:r>
            <a:r>
              <a:rPr lang="en-US" dirty="0" smtClean="0">
                <a:sym typeface="Symbol" panose="05050102010706020507" pitchFamily="18" charset="2"/>
              </a:rPr>
              <a:t> </a:t>
            </a:r>
            <a:r>
              <a:rPr lang="en-US" dirty="0" err="1" smtClean="0">
                <a:sym typeface="Symbol" panose="05050102010706020507" pitchFamily="18" charset="2"/>
              </a:rPr>
              <a:t>iff</a:t>
            </a:r>
            <a:r>
              <a:rPr lang="en-US" dirty="0" smtClean="0">
                <a:sym typeface="Symbol" panose="05050102010706020507" pitchFamily="18" charset="2"/>
              </a:rPr>
              <a:t> it is right.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01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BICONDITIONALS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NON-EXAMPLE</a:t>
            </a:r>
          </a:p>
          <a:p>
            <a:endParaRPr lang="en-US" dirty="0"/>
          </a:p>
          <a:p>
            <a:r>
              <a:rPr lang="en-US" b="1" dirty="0"/>
              <a:t>Conditional</a:t>
            </a:r>
            <a:r>
              <a:rPr lang="en-US" dirty="0"/>
              <a:t>: If </a:t>
            </a:r>
            <a:r>
              <a:rPr lang="en-US" dirty="0" smtClean="0"/>
              <a:t>we are in Geometry class, then we are in school.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True!</a:t>
            </a:r>
            <a:endParaRPr lang="en-US" alt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Converse</a:t>
            </a:r>
            <a:r>
              <a:rPr lang="en-US" dirty="0">
                <a:sym typeface="Symbol" panose="05050102010706020507" pitchFamily="18" charset="2"/>
              </a:rPr>
              <a:t>: If </a:t>
            </a:r>
            <a:r>
              <a:rPr lang="en-US" dirty="0" smtClean="0">
                <a:sym typeface="Symbol" panose="05050102010706020507" pitchFamily="18" charset="2"/>
              </a:rPr>
              <a:t>we are in school, then we are in Geometry class.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Not always true!</a:t>
            </a:r>
            <a:endParaRPr lang="en-US" alt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b="1" i="1" dirty="0" smtClean="0">
                <a:sym typeface="Symbol" panose="05050102010706020507" pitchFamily="18" charset="2"/>
              </a:rPr>
              <a:t>Can’t be written as a BICONDITIONAL!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4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143</TotalTime>
  <Words>415</Words>
  <Application>Microsoft Office PowerPoint</Application>
  <PresentationFormat>On-screen Show (4:3)</PresentationFormat>
  <Paragraphs>136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Bookman Old Style</vt:lpstr>
      <vt:lpstr>Gill Sans MT</vt:lpstr>
      <vt:lpstr>Symbol</vt:lpstr>
      <vt:lpstr>Wingdings</vt:lpstr>
      <vt:lpstr>Wingdings 3</vt:lpstr>
      <vt:lpstr>Origin</vt:lpstr>
      <vt:lpstr>Conditional Statements</vt:lpstr>
      <vt:lpstr>Conditional Statements</vt:lpstr>
      <vt:lpstr>Conditional Statements</vt:lpstr>
      <vt:lpstr>Symbolic Notation</vt:lpstr>
      <vt:lpstr>Translating English to Mathematics</vt:lpstr>
      <vt:lpstr>Examples</vt:lpstr>
      <vt:lpstr>Negation</vt:lpstr>
      <vt:lpstr>Converse, Inverse, Contrapositive</vt:lpstr>
      <vt:lpstr>Converse</vt:lpstr>
      <vt:lpstr>Inverse</vt:lpstr>
      <vt:lpstr>Contrapositive</vt:lpstr>
      <vt:lpstr>Summing It Up</vt:lpstr>
      <vt:lpstr>BICONDITIONALS</vt:lpstr>
      <vt:lpstr>BICONDITIONAL</vt:lpstr>
      <vt:lpstr>BICONDITIONALS</vt:lpstr>
    </vt:vector>
  </TitlesOfParts>
  <Company>LCPS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 Statements</dc:title>
  <dc:creator>LCPS</dc:creator>
  <cp:lastModifiedBy>Sean Veights</cp:lastModifiedBy>
  <cp:revision>15</cp:revision>
  <dcterms:created xsi:type="dcterms:W3CDTF">2014-09-04T19:24:40Z</dcterms:created>
  <dcterms:modified xsi:type="dcterms:W3CDTF">2014-09-07T22:22:36Z</dcterms:modified>
</cp:coreProperties>
</file>