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3" r:id="rId2"/>
  </p:sldMasterIdLst>
  <p:notesMasterIdLst>
    <p:notesMasterId r:id="rId32"/>
  </p:notesMasterIdLst>
  <p:handoutMasterIdLst>
    <p:handoutMasterId r:id="rId33"/>
  </p:handoutMasterIdLst>
  <p:sldIdLst>
    <p:sldId id="770" r:id="rId3"/>
    <p:sldId id="966" r:id="rId4"/>
    <p:sldId id="967" r:id="rId5"/>
    <p:sldId id="968" r:id="rId6"/>
    <p:sldId id="976" r:id="rId7"/>
    <p:sldId id="1085" r:id="rId8"/>
    <p:sldId id="969" r:id="rId9"/>
    <p:sldId id="1033" r:id="rId10"/>
    <p:sldId id="1029" r:id="rId11"/>
    <p:sldId id="983" r:id="rId12"/>
    <p:sldId id="1032" r:id="rId13"/>
    <p:sldId id="1031" r:id="rId14"/>
    <p:sldId id="982" r:id="rId15"/>
    <p:sldId id="1061" r:id="rId16"/>
    <p:sldId id="1062" r:id="rId17"/>
    <p:sldId id="1063" r:id="rId18"/>
    <p:sldId id="1066" r:id="rId19"/>
    <p:sldId id="1067" r:id="rId20"/>
    <p:sldId id="1068" r:id="rId21"/>
    <p:sldId id="1069" r:id="rId22"/>
    <p:sldId id="1070" r:id="rId23"/>
    <p:sldId id="1065" r:id="rId24"/>
    <p:sldId id="1090" r:id="rId25"/>
    <p:sldId id="1026" r:id="rId26"/>
    <p:sldId id="1088" r:id="rId27"/>
    <p:sldId id="1046" r:id="rId28"/>
    <p:sldId id="1047" r:id="rId29"/>
    <p:sldId id="1089" r:id="rId30"/>
    <p:sldId id="1024" r:id="rId31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C0C0C0"/>
    <a:srgbClr val="6666FF"/>
    <a:srgbClr val="FFFF99"/>
    <a:srgbClr val="006600"/>
    <a:srgbClr val="99CCFF"/>
    <a:srgbClr val="6699FF"/>
    <a:srgbClr val="F13B1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5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4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524"/>
    </p:cViewPr>
  </p:sorterViewPr>
  <p:notesViewPr>
    <p:cSldViewPr>
      <p:cViewPr varScale="1">
        <p:scale>
          <a:sx n="79" d="100"/>
          <a:sy n="79" d="100"/>
        </p:scale>
        <p:origin x="-1962" y="-90"/>
      </p:cViewPr>
      <p:guideLst>
        <p:guide orient="horz" pos="2929"/>
        <p:guide pos="216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wrap="square" lIns="91400" tIns="45699" rIns="91400" bIns="4569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pitchFamily="-107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wrap="square" lIns="91400" tIns="45699" rIns="91400" bIns="4569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885ACA6-4691-4A45-BF17-8D8D041555FD}" type="datetime1">
              <a:rPr lang="en-US"/>
              <a:pPr/>
              <a:t>7/24/2012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wrap="square" lIns="91400" tIns="45699" rIns="91400" bIns="4569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pitchFamily="-107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00" tIns="45699" rIns="91400" bIns="4569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B61F779-3212-4A00-85F4-5446D2DAF29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wrap="square" lIns="93135" tIns="46569" rIns="93135" bIns="4656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-107" charset="0"/>
                <a:ea typeface="ＭＳ Ｐゴシック" pitchFamily="-107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wrap="square" lIns="93135" tIns="46569" rIns="93135" bIns="4656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07" charset="0"/>
                <a:ea typeface="ＭＳ Ｐゴシック" pitchFamily="-107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3135" tIns="46569" rIns="93135" bIns="46569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wrap="square" lIns="93135" tIns="46569" rIns="93135" bIns="46569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wrap="square" lIns="93135" tIns="46569" rIns="93135" bIns="4656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-107" charset="0"/>
                <a:ea typeface="ＭＳ Ｐゴシック" pitchFamily="-107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3135" tIns="46569" rIns="93135" bIns="4656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53BA6A67-F3B3-457F-9C56-F47EC08EFBF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7" charset="-128"/>
        <a:cs typeface="ＭＳ Ｐゴシック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7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7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7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7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charset="-128"/>
            </a:endParaRPr>
          </a:p>
          <a:p>
            <a:r>
              <a:rPr lang="en-US" smtClean="0">
                <a:ea typeface="ＭＳ Ｐゴシック" charset="-128"/>
              </a:rPr>
              <a:t>Thank you for participating in this important conference and for playing such critical roles in raising the bar on student achievement in your communities and states.</a:t>
            </a:r>
          </a:p>
          <a:p>
            <a:endParaRPr lang="en-US" smtClean="0">
              <a:ea typeface="ＭＳ Ｐゴシック" charset="-128"/>
            </a:endParaRPr>
          </a:p>
          <a:p>
            <a:r>
              <a:rPr lang="en-US" smtClean="0">
                <a:ea typeface="ＭＳ Ｐゴシック" charset="-128"/>
              </a:rPr>
              <a:t>The following presentation is an overview of the of American Recovery and Reinvestment Act K-12 grants at the U.S. Department of Education in the context of our overall vision for strengthening our school systems throughout the nation.</a:t>
            </a:r>
          </a:p>
          <a:p>
            <a:endParaRPr lang="en-US" smtClean="0">
              <a:ea typeface="ＭＳ Ｐゴシック" charset="-128"/>
            </a:endParaRPr>
          </a:p>
          <a:p>
            <a:endParaRPr lang="en-US" smtClean="0">
              <a:ea typeface="ＭＳ Ｐゴシック" charset="-128"/>
            </a:endParaRPr>
          </a:p>
          <a:p>
            <a:endParaRPr lang="en-US" smtClean="0">
              <a:ea typeface="ＭＳ Ｐゴシック" charset="-128"/>
            </a:endParaRPr>
          </a:p>
          <a:p>
            <a:endParaRPr lang="en-US" smtClean="0">
              <a:ea typeface="ＭＳ Ｐゴシック" charset="-128"/>
            </a:endParaRPr>
          </a:p>
          <a:p>
            <a:endParaRPr lang="en-US" smtClean="0">
              <a:ea typeface="ＭＳ Ｐゴシック" charset="-128"/>
            </a:endParaRP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F03E648-6824-4663-8F88-5E31CB6B033C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B832B29-3685-45B2-9962-D0C7C78ADB1C}" type="slidenum">
              <a:rPr lang="en-US"/>
              <a:pPr/>
              <a:t>5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6425"/>
            <a:ext cx="5029200" cy="4183063"/>
          </a:xfrm>
          <a:noFill/>
        </p:spPr>
        <p:txBody>
          <a:bodyPr/>
          <a:lstStyle/>
          <a:p>
            <a:endParaRPr lang="en-AU" altLang="zh-TW" b="1" u="sng" smtClean="0"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6D0A9-2A88-4A61-BB79-189A6915D3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5529C-D668-4905-A132-62E6DCD144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0ECF4D-0806-42C3-B37B-8B9F8E8EC2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F74F07-38FA-4678-8D00-3B37CA4724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86A79F-40C3-4378-9D3F-250EFF33FA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58E750-2574-407D-8DB4-7EDF4231C3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568FFC-DDDB-4B29-823D-9B8B1B9812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59100D-23C7-45C4-BECF-5B009004EB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EC4C7F-3EB4-4CB5-B512-3A73FE1BF7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8DFBC9-C3A0-441F-84E6-FD6BEEC7D4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FC80E7-D738-41D7-97FB-A462EF0A3C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315200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133600" cy="365125"/>
          </a:xfrm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8CD5B3-BC29-43C1-A213-6D4313D33B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315200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133600" cy="365125"/>
          </a:xfrm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5710B-6BED-4AD3-ADBA-F66F250C34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315200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133600" cy="365125"/>
          </a:xfrm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C02694-A58C-4A35-84FE-82DD2F9710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315200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133600" cy="365125"/>
          </a:xfrm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43839E-CAE5-4DFE-B1E9-E0042F877D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315200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133600" cy="365125"/>
          </a:xfrm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CB12C6-31D9-4DCD-AA0C-D4E6E515F3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FFFFFF"/>
              </a:solidFill>
              <a:ea typeface="ＭＳ Ｐゴシック" pitchFamily="-107" charset="-128"/>
            </a:endParaRPr>
          </a:p>
        </p:txBody>
      </p:sp>
      <p:sp useBgFill="1">
        <p:nvSpPr>
          <p:cNvPr id="5" name="Rounded Rectangle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FFFFFF"/>
              </a:solidFill>
              <a:ea typeface="ＭＳ Ｐゴシック" pitchFamily="-107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FFFFFF"/>
              </a:solidFill>
              <a:ea typeface="ＭＳ Ｐゴシック" pitchFamily="-107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FFFFFF"/>
              </a:solidFill>
              <a:ea typeface="ＭＳ Ｐゴシック" pitchFamily="-107" charset="-12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FFFFFF"/>
              </a:solidFill>
              <a:ea typeface="ＭＳ Ｐゴシック" pitchFamily="-107" charset="-128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8B6AD9-A44C-441A-8538-8B5C654166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2E10A-6400-419B-A606-558ADD5988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FFFFFF"/>
              </a:solidFill>
              <a:ea typeface="ＭＳ Ｐゴシック" pitchFamily="-107" charset="-128"/>
            </a:endParaRPr>
          </a:p>
        </p:txBody>
      </p:sp>
      <p:sp useBgFill="1">
        <p:nvSpPr>
          <p:cNvPr id="5" name="Rounded Rectangle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FFFFFF"/>
              </a:solidFill>
              <a:ea typeface="ＭＳ Ｐゴシック" pitchFamily="-107" charset="-128"/>
            </a:endParaRPr>
          </a:p>
        </p:txBody>
      </p:sp>
      <p:sp>
        <p:nvSpPr>
          <p:cNvPr id="6" name="Rectangle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FFFFFF"/>
              </a:solidFill>
              <a:ea typeface="ＭＳ Ｐゴシック" pitchFamily="-107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FFFFFF"/>
              </a:solidFill>
              <a:ea typeface="ＭＳ Ｐゴシック" pitchFamily="-107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FFFFFF"/>
              </a:solidFill>
              <a:ea typeface="ＭＳ Ｐゴシック" pitchFamily="-107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fld id="{0547B6DC-DF5E-4D37-95DF-62BEDA08BB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65A0D5-C497-4C31-9CE4-0AA26C994F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D2F2FB-F63B-423D-BF97-C0C1C8C381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5D2A49-6690-4F91-BDF0-F22C9D9002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00D430-FB79-4A7B-B0A1-A083B3FB19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FFFFFF"/>
              </a:solidFill>
              <a:ea typeface="ＭＳ Ｐゴシック" pitchFamily="-107" charset="-128"/>
            </a:endParaRPr>
          </a:p>
        </p:txBody>
      </p:sp>
      <p:sp useBgFill="1">
        <p:nvSpPr>
          <p:cNvPr id="6" name="Rounded Rectangle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FFFFFF"/>
              </a:solidFill>
              <a:ea typeface="ＭＳ Ｐゴシック" pitchFamily="-107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1BBEF5-09A1-41EB-8F22-E65B17A08F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FFFFFF"/>
              </a:solidFill>
              <a:ea typeface="ＭＳ Ｐゴシック" pitchFamily="-107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FFFFFF"/>
              </a:solidFill>
              <a:ea typeface="ＭＳ Ｐゴシック" pitchFamily="-107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FFFFFF"/>
              </a:solidFill>
              <a:ea typeface="ＭＳ Ｐゴシック" pitchFamily="-107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fld id="{F2E388A7-1DA6-4CD2-AD24-D03645B31D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76453D-3908-4EDD-8EAA-AF37B01BCB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1A1948-B2CD-452E-8916-57657ACCD8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Arial" charset="0"/>
                <a:ea typeface="ＭＳ Ｐゴシック" pitchFamily="-107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Arial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B81B159F-9C77-431F-9EEA-A733B5BD18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  <p:sldLayoutId id="2147484157" r:id="rId2"/>
    <p:sldLayoutId id="2147484158" r:id="rId3"/>
    <p:sldLayoutId id="2147484159" r:id="rId4"/>
    <p:sldLayoutId id="2147484160" r:id="rId5"/>
    <p:sldLayoutId id="2147484161" r:id="rId6"/>
    <p:sldLayoutId id="2147484162" r:id="rId7"/>
    <p:sldLayoutId id="2147484163" r:id="rId8"/>
    <p:sldLayoutId id="2147484164" r:id="rId9"/>
    <p:sldLayoutId id="2147484165" r:id="rId10"/>
    <p:sldLayoutId id="2147484166" r:id="rId11"/>
    <p:sldLayoutId id="2147484174" r:id="rId12"/>
    <p:sldLayoutId id="2147484175" r:id="rId13"/>
    <p:sldLayoutId id="2147484176" r:id="rId14"/>
    <p:sldLayoutId id="2147484177" r:id="rId15"/>
    <p:sldLayoutId id="2147484178" r:id="rId16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7" charset="-128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7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7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7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7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FFFFFF"/>
              </a:solidFill>
              <a:ea typeface="ＭＳ Ｐゴシック" pitchFamily="-107" charset="-128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FFFFFF"/>
              </a:solidFill>
              <a:ea typeface="ＭＳ Ｐゴシック" pitchFamily="-107" charset="-128"/>
            </a:endParaRPr>
          </a:p>
        </p:txBody>
      </p:sp>
      <p:sp>
        <p:nvSpPr>
          <p:cNvPr id="18436" name="Title Placeholder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843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2"/>
                </a:solidFill>
                <a:latin typeface="Arial" charset="0"/>
                <a:ea typeface="ＭＳ Ｐゴシック" pitchFamily="-107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2"/>
                </a:solidFill>
                <a:latin typeface="Arial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vert="horz" wrap="non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algn="ctr">
              <a:defRPr sz="1400">
                <a:solidFill>
                  <a:srgbClr val="FFFFFF"/>
                </a:solidFill>
                <a:latin typeface="Franklin Gothic Book" pitchFamily="34" charset="0"/>
              </a:defRPr>
            </a:lvl1pPr>
          </a:lstStyle>
          <a:p>
            <a:fld id="{C4FC1362-F6E4-42E5-94A9-DB3686EB7AD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9" r:id="rId1"/>
    <p:sldLayoutId id="2147484167" r:id="rId2"/>
    <p:sldLayoutId id="2147484180" r:id="rId3"/>
    <p:sldLayoutId id="2147484168" r:id="rId4"/>
    <p:sldLayoutId id="2147484169" r:id="rId5"/>
    <p:sldLayoutId id="2147484170" r:id="rId6"/>
    <p:sldLayoutId id="2147484171" r:id="rId7"/>
    <p:sldLayoutId id="2147484181" r:id="rId8"/>
    <p:sldLayoutId id="2147484182" r:id="rId9"/>
    <p:sldLayoutId id="2147484172" r:id="rId10"/>
    <p:sldLayoutId id="214748417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ＭＳ Ｐゴシック" pitchFamily="-107" charset="-128"/>
          <a:cs typeface="ＭＳ Ｐゴシック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ＭＳ Ｐゴシック" pitchFamily="-107" charset="-128"/>
          <a:cs typeface="ＭＳ Ｐゴシック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ＭＳ Ｐゴシック" pitchFamily="-107" charset="-128"/>
          <a:cs typeface="ＭＳ Ｐゴシック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ＭＳ Ｐゴシック" pitchFamily="-107" charset="-128"/>
          <a:cs typeface="ＭＳ Ｐゴシック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ＭＳ Ｐゴシック" pitchFamily="-107" charset="-128"/>
          <a:cs typeface="ＭＳ Ｐゴシック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ＭＳ Ｐゴシック" pitchFamily="-107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ＭＳ Ｐゴシック" pitchFamily="-107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ＭＳ Ｐゴシック" pitchFamily="-107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ＭＳ Ｐゴシック" pitchFamily="-107" charset="-128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parcc.snx8.us/welcome-parcc-website" TargetMode="External"/><Relationship Id="rId2" Type="http://schemas.openxmlformats.org/officeDocument/2006/relationships/hyperlink" Target="http://parcc.snx8.us/about-parcc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parcconline.org/" TargetMode="Externa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mailto:tgreen@mde.k12.ms.us" TargetMode="External"/><Relationship Id="rId1" Type="http://schemas.openxmlformats.org/officeDocument/2006/relationships/slideLayout" Target="../slideLayouts/slideLayout23.xml"/><Relationship Id="rId4" Type="http://schemas.openxmlformats.org/officeDocument/2006/relationships/hyperlink" Target="http://www.mde.k12.ms.u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Box 4"/>
          <p:cNvSpPr txBox="1">
            <a:spLocks noChangeArrowheads="1"/>
          </p:cNvSpPr>
          <p:nvPr/>
        </p:nvSpPr>
        <p:spPr bwMode="auto">
          <a:xfrm>
            <a:off x="228600" y="0"/>
            <a:ext cx="8686800" cy="557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4400" b="1" i="1">
              <a:solidFill>
                <a:srgbClr val="FF0000"/>
              </a:solidFill>
              <a:latin typeface="Georgia" pitchFamily="18" charset="0"/>
            </a:endParaRPr>
          </a:p>
          <a:p>
            <a:r>
              <a:rPr lang="en-US" sz="2800" b="1">
                <a:latin typeface="Georgia" pitchFamily="18" charset="0"/>
              </a:rPr>
              <a:t>              </a:t>
            </a:r>
          </a:p>
          <a:p>
            <a:pPr algn="ctr"/>
            <a:r>
              <a:rPr lang="en-US" sz="2800" b="1">
                <a:latin typeface="Georgia" pitchFamily="18" charset="0"/>
              </a:rPr>
              <a:t>	Mississippi Department of Education</a:t>
            </a:r>
          </a:p>
          <a:p>
            <a:pPr algn="ctr"/>
            <a:endParaRPr lang="en-US" sz="3200" b="1">
              <a:latin typeface="Georgia" pitchFamily="18" charset="0"/>
            </a:endParaRPr>
          </a:p>
          <a:p>
            <a:pPr algn="ctr"/>
            <a:r>
              <a:rPr lang="en-US" sz="2800" b="1">
                <a:latin typeface="Georgia" pitchFamily="18" charset="0"/>
              </a:rPr>
              <a:t>       </a:t>
            </a:r>
          </a:p>
          <a:p>
            <a:pPr algn="ctr"/>
            <a:endParaRPr lang="en-US" sz="2800" b="1">
              <a:latin typeface="Georgia" pitchFamily="18" charset="0"/>
            </a:endParaRPr>
          </a:p>
          <a:p>
            <a:pPr algn="ctr"/>
            <a:endParaRPr lang="en-US" sz="2800" b="1" i="1">
              <a:solidFill>
                <a:srgbClr val="FF0000"/>
              </a:solidFill>
              <a:latin typeface="Georgia" pitchFamily="18" charset="0"/>
            </a:endParaRPr>
          </a:p>
          <a:p>
            <a:pPr algn="ctr"/>
            <a:endParaRPr lang="en-US" b="1" i="1">
              <a:solidFill>
                <a:srgbClr val="FF0000"/>
              </a:solidFill>
              <a:latin typeface="Georgia" pitchFamily="18" charset="0"/>
            </a:endParaRPr>
          </a:p>
          <a:p>
            <a:pPr algn="ctr"/>
            <a:endParaRPr lang="en-US" b="1" i="1">
              <a:solidFill>
                <a:srgbClr val="FF0000"/>
              </a:solidFill>
              <a:latin typeface="Georgia" pitchFamily="18" charset="0"/>
            </a:endParaRPr>
          </a:p>
          <a:p>
            <a:pPr algn="ctr"/>
            <a:endParaRPr lang="en-US" b="1" i="1">
              <a:solidFill>
                <a:srgbClr val="FF0000"/>
              </a:solidFill>
              <a:latin typeface="Georgia" pitchFamily="18" charset="0"/>
            </a:endParaRPr>
          </a:p>
          <a:p>
            <a:pPr algn="ctr"/>
            <a:r>
              <a:rPr lang="en-US" b="1" i="1">
                <a:solidFill>
                  <a:srgbClr val="FF0000"/>
                </a:solidFill>
                <a:latin typeface="Georgia" pitchFamily="18" charset="0"/>
              </a:rPr>
              <a:t>Common Core State Standards and Assessments             </a:t>
            </a:r>
          </a:p>
          <a:p>
            <a:pPr algn="ctr"/>
            <a:r>
              <a:rPr lang="en-US" b="1" i="1">
                <a:solidFill>
                  <a:srgbClr val="FF0000"/>
                </a:solidFill>
                <a:latin typeface="Georgia" pitchFamily="18" charset="0"/>
              </a:rPr>
              <a:t>Mathematics and English/Language Arts</a:t>
            </a:r>
          </a:p>
          <a:p>
            <a:endParaRPr lang="en-US" sz="2000" b="1">
              <a:latin typeface="Georgia" pitchFamily="18" charset="0"/>
            </a:endParaRPr>
          </a:p>
        </p:txBody>
      </p:sp>
      <p:sp>
        <p:nvSpPr>
          <p:cNvPr id="32770" name="TextBox 5"/>
          <p:cNvSpPr txBox="1">
            <a:spLocks noChangeArrowheads="1"/>
          </p:cNvSpPr>
          <p:nvPr/>
        </p:nvSpPr>
        <p:spPr bwMode="auto">
          <a:xfrm>
            <a:off x="1066800" y="5562600"/>
            <a:ext cx="7162800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 b="1">
                <a:latin typeface="Georgia" pitchFamily="18" charset="0"/>
              </a:rPr>
              <a:t>Lynn J. House, Ph.D.</a:t>
            </a:r>
          </a:p>
          <a:p>
            <a:pPr algn="r">
              <a:lnSpc>
                <a:spcPct val="90000"/>
              </a:lnSpc>
            </a:pPr>
            <a:r>
              <a:rPr lang="en-US" sz="1600" b="1">
                <a:latin typeface="Georgia" pitchFamily="18" charset="0"/>
              </a:rPr>
              <a:t>Deputy State Superintendent</a:t>
            </a:r>
          </a:p>
        </p:txBody>
      </p:sp>
      <p:pic>
        <p:nvPicPr>
          <p:cNvPr id="32771" name="Picture 3" descr="images[8]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6200" y="2133600"/>
            <a:ext cx="1447800" cy="139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/>
          </p:cNvSpPr>
          <p:nvPr>
            <p:ph type="title" idx="4294967295"/>
          </p:nvPr>
        </p:nvSpPr>
        <p:spPr>
          <a:xfrm>
            <a:off x="1447800" y="304800"/>
            <a:ext cx="7696200" cy="1143000"/>
          </a:xfrm>
        </p:spPr>
        <p:txBody>
          <a:bodyPr/>
          <a:lstStyle/>
          <a:p>
            <a: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What is the CCSS Initiative?</a:t>
            </a:r>
          </a:p>
        </p:txBody>
      </p:sp>
      <p:sp>
        <p:nvSpPr>
          <p:cNvPr id="34818" name="Rectangle 3"/>
          <p:cNvSpPr>
            <a:spLocks noGrp="1"/>
          </p:cNvSpPr>
          <p:nvPr>
            <p:ph type="body" idx="4294967295"/>
          </p:nvPr>
        </p:nvSpPr>
        <p:spPr>
          <a:xfrm>
            <a:off x="533400" y="1219200"/>
            <a:ext cx="8229600" cy="51054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mtClean="0">
                <a:ea typeface="ＭＳ Ｐゴシック" charset="-128"/>
              </a:rPr>
              <a:t>	</a:t>
            </a:r>
            <a:endParaRPr lang="en-US" smtClean="0">
              <a:latin typeface="Georgia" pitchFamily="18" charset="0"/>
              <a:ea typeface="ＭＳ Ｐゴシック" charset="-128"/>
            </a:endParaRPr>
          </a:p>
          <a:p>
            <a:r>
              <a:rPr lang="en-US" smtClean="0">
                <a:latin typeface="Georgia" pitchFamily="18" charset="0"/>
                <a:ea typeface="ＭＳ Ｐゴシック" charset="-128"/>
              </a:rPr>
              <a:t>An initiative of the National Governors Association (NGA) and the Council of Chief State School Officers (CCSSO)</a:t>
            </a:r>
          </a:p>
          <a:p>
            <a:pPr>
              <a:buFont typeface="Wingdings 2" pitchFamily="18" charset="2"/>
              <a:buNone/>
            </a:pPr>
            <a:endParaRPr lang="en-US" smtClean="0">
              <a:latin typeface="Georgia" pitchFamily="18" charset="0"/>
              <a:ea typeface="ＭＳ Ｐゴシック" charset="-128"/>
            </a:endParaRPr>
          </a:p>
          <a:p>
            <a:r>
              <a:rPr lang="en-US" smtClean="0">
                <a:latin typeface="Georgia" pitchFamily="18" charset="0"/>
                <a:ea typeface="ＭＳ Ｐゴシック" charset="-128"/>
              </a:rPr>
              <a:t>A significant and historic opportunity for states to collectively develop and adopt a core set of academic standards in Mathematics and English/Language Arts</a:t>
            </a:r>
          </a:p>
        </p:txBody>
      </p:sp>
      <p:sp>
        <p:nvSpPr>
          <p:cNvPr id="34819" name="Slide Number Placeholder 6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78D2CDA9-AB15-47EB-B873-E3D52AA6C163}" type="slidenum">
              <a:rPr lang="en-US" sz="1200">
                <a:solidFill>
                  <a:srgbClr val="898989"/>
                </a:solidFill>
              </a:rPr>
              <a:pPr algn="r"/>
              <a:t>2</a:t>
            </a:fld>
            <a:endParaRPr lang="en-US" sz="1200">
              <a:solidFill>
                <a:srgbClr val="898989"/>
              </a:solidFill>
            </a:endParaRPr>
          </a:p>
        </p:txBody>
      </p:sp>
      <p:pic>
        <p:nvPicPr>
          <p:cNvPr id="34820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228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F779C7D-3372-4D25-9134-33A8006711F7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/>
          </p:cNvSpPr>
          <p:nvPr>
            <p:ph type="title" idx="4294967295"/>
          </p:nvPr>
        </p:nvSpPr>
        <p:spPr>
          <a:xfrm>
            <a:off x="1447800" y="228600"/>
            <a:ext cx="7620000" cy="1143000"/>
          </a:xfrm>
        </p:spPr>
        <p:txBody>
          <a:bodyPr/>
          <a:lstStyle/>
          <a:p>
            <a: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Why is this initiative important?</a:t>
            </a:r>
          </a:p>
        </p:txBody>
      </p:sp>
      <p:sp>
        <p:nvSpPr>
          <p:cNvPr id="36866" name="Rectangle 3"/>
          <p:cNvSpPr>
            <a:spLocks noGrp="1"/>
          </p:cNvSpPr>
          <p:nvPr>
            <p:ph type="body" idx="4294967295"/>
          </p:nvPr>
        </p:nvSpPr>
        <p:spPr>
          <a:xfrm>
            <a:off x="228600" y="1524000"/>
            <a:ext cx="9144000" cy="4724400"/>
          </a:xfrm>
        </p:spPr>
        <p:txBody>
          <a:bodyPr/>
          <a:lstStyle/>
          <a:p>
            <a:r>
              <a:rPr lang="en-US" sz="3000" smtClean="0">
                <a:latin typeface="Georgia" pitchFamily="18" charset="0"/>
                <a:ea typeface="ＭＳ Ｐゴシック" charset="-128"/>
              </a:rPr>
              <a:t>Provides </a:t>
            </a:r>
            <a:r>
              <a:rPr lang="en-US" sz="3000" b="1" smtClean="0">
                <a:latin typeface="Georgia" pitchFamily="18" charset="0"/>
                <a:ea typeface="ＭＳ Ｐゴシック" charset="-128"/>
              </a:rPr>
              <a:t>consistency</a:t>
            </a:r>
            <a:r>
              <a:rPr lang="en-US" sz="3000" smtClean="0">
                <a:latin typeface="Georgia" pitchFamily="18" charset="0"/>
                <a:ea typeface="ＭＳ Ｐゴシック" charset="-128"/>
              </a:rPr>
              <a:t> across states</a:t>
            </a:r>
          </a:p>
          <a:p>
            <a:r>
              <a:rPr lang="en-US" sz="3000" smtClean="0">
                <a:latin typeface="Georgia" pitchFamily="18" charset="0"/>
                <a:ea typeface="ＭＳ Ｐゴシック" charset="-128"/>
              </a:rPr>
              <a:t>Allows for </a:t>
            </a:r>
            <a:r>
              <a:rPr lang="en-US" sz="3000" b="1" smtClean="0">
                <a:latin typeface="Georgia" pitchFamily="18" charset="0"/>
                <a:ea typeface="ＭＳ Ｐゴシック" charset="-128"/>
              </a:rPr>
              <a:t>equal access </a:t>
            </a:r>
          </a:p>
          <a:p>
            <a:r>
              <a:rPr lang="en-US" sz="3000" smtClean="0">
                <a:latin typeface="Georgia" pitchFamily="18" charset="0"/>
                <a:ea typeface="ＭＳ Ｐゴシック" charset="-128"/>
              </a:rPr>
              <a:t>Prepares students to </a:t>
            </a:r>
            <a:r>
              <a:rPr lang="en-US" sz="3000" b="1" smtClean="0">
                <a:latin typeface="Georgia" pitchFamily="18" charset="0"/>
                <a:ea typeface="ＭＳ Ｐゴシック" charset="-128"/>
              </a:rPr>
              <a:t>compete globally</a:t>
            </a:r>
          </a:p>
          <a:p>
            <a:r>
              <a:rPr lang="en-US" sz="3000" smtClean="0">
                <a:latin typeface="Georgia" pitchFamily="18" charset="0"/>
                <a:ea typeface="ＭＳ Ｐゴシック" charset="-128"/>
              </a:rPr>
              <a:t>Allows for more </a:t>
            </a:r>
            <a:r>
              <a:rPr lang="en-US" sz="3000" b="1" smtClean="0">
                <a:latin typeface="Georgia" pitchFamily="18" charset="0"/>
                <a:ea typeface="ＭＳ Ｐゴシック" charset="-128"/>
              </a:rPr>
              <a:t>focused professional development</a:t>
            </a:r>
          </a:p>
          <a:p>
            <a:r>
              <a:rPr lang="en-US" sz="3000" smtClean="0">
                <a:latin typeface="Georgia" pitchFamily="18" charset="0"/>
                <a:ea typeface="ＭＳ Ｐゴシック" charset="-128"/>
              </a:rPr>
              <a:t>Allows for the development of a </a:t>
            </a:r>
            <a:r>
              <a:rPr lang="en-US" sz="3000" b="1" smtClean="0">
                <a:latin typeface="Georgia" pitchFamily="18" charset="0"/>
                <a:ea typeface="ＭＳ Ｐゴシック" charset="-128"/>
              </a:rPr>
              <a:t>common assessment</a:t>
            </a:r>
          </a:p>
          <a:p>
            <a:r>
              <a:rPr lang="en-US" sz="3000" smtClean="0">
                <a:latin typeface="Georgia" pitchFamily="18" charset="0"/>
                <a:ea typeface="ＭＳ Ｐゴシック" charset="-128"/>
              </a:rPr>
              <a:t>Provides the opportunity to </a:t>
            </a:r>
            <a:r>
              <a:rPr lang="en-US" sz="3000" b="1" smtClean="0">
                <a:latin typeface="Georgia" pitchFamily="18" charset="0"/>
                <a:ea typeface="ＭＳ Ｐゴシック" charset="-128"/>
              </a:rPr>
              <a:t>compare and evaluate </a:t>
            </a:r>
            <a:r>
              <a:rPr lang="en-US" sz="3000" smtClean="0">
                <a:latin typeface="Georgia" pitchFamily="18" charset="0"/>
                <a:ea typeface="ＭＳ Ｐゴシック" charset="-128"/>
              </a:rPr>
              <a:t>policies that affect student achievement </a:t>
            </a:r>
            <a:r>
              <a:rPr lang="en-US" sz="3000" b="1" smtClean="0">
                <a:latin typeface="Georgia" pitchFamily="18" charset="0"/>
                <a:ea typeface="ＭＳ Ｐゴシック" charset="-128"/>
              </a:rPr>
              <a:t>across states</a:t>
            </a:r>
            <a:endParaRPr lang="en-US" b="1" smtClean="0">
              <a:latin typeface="Times New Roman" pitchFamily="18" charset="0"/>
              <a:ea typeface="ＭＳ Ｐゴシック" charset="-128"/>
            </a:endParaRPr>
          </a:p>
        </p:txBody>
      </p:sp>
      <p:sp>
        <p:nvSpPr>
          <p:cNvPr id="36867" name="Slide Number Placeholder 6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8008BBE4-E1B5-4799-BCA9-78CD079B37D6}" type="slidenum">
              <a:rPr lang="en-US" sz="1200">
                <a:solidFill>
                  <a:srgbClr val="898989"/>
                </a:solidFill>
              </a:rPr>
              <a:pPr algn="r"/>
              <a:t>3</a:t>
            </a:fld>
            <a:endParaRPr lang="en-US" sz="1200">
              <a:solidFill>
                <a:srgbClr val="898989"/>
              </a:solidFill>
            </a:endParaRPr>
          </a:p>
        </p:txBody>
      </p:sp>
      <p:pic>
        <p:nvPicPr>
          <p:cNvPr id="36868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228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9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D42DD99-1339-48FB-88A8-D7A9CDBBD7B0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/>
          </p:cNvSpPr>
          <p:nvPr>
            <p:ph type="title" idx="4294967295"/>
          </p:nvPr>
        </p:nvSpPr>
        <p:spPr>
          <a:xfrm>
            <a:off x="1371600" y="304800"/>
            <a:ext cx="7620000" cy="1143000"/>
          </a:xfrm>
        </p:spPr>
        <p:txBody>
          <a:bodyPr/>
          <a:lstStyle/>
          <a:p>
            <a: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What are the Common Core </a:t>
            </a:r>
            <a:b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</a:br>
            <a: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State Standards (CCSS)?</a:t>
            </a:r>
          </a:p>
        </p:txBody>
      </p:sp>
      <p:sp>
        <p:nvSpPr>
          <p:cNvPr id="38914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752600"/>
            <a:ext cx="8229600" cy="4800600"/>
          </a:xfrm>
        </p:spPr>
        <p:txBody>
          <a:bodyPr/>
          <a:lstStyle/>
          <a:p>
            <a:r>
              <a:rPr lang="en-US" smtClean="0">
                <a:latin typeface="Georgia" pitchFamily="18" charset="0"/>
                <a:ea typeface="ＭＳ Ｐゴシック" charset="-128"/>
              </a:rPr>
              <a:t>Fewer, clearer, and higher</a:t>
            </a:r>
          </a:p>
          <a:p>
            <a:r>
              <a:rPr lang="en-US" smtClean="0">
                <a:latin typeface="Georgia" pitchFamily="18" charset="0"/>
                <a:ea typeface="ＭＳ Ｐゴシック" charset="-128"/>
              </a:rPr>
              <a:t>Aligned with </a:t>
            </a:r>
            <a:r>
              <a:rPr lang="en-US" b="1" smtClean="0">
                <a:latin typeface="Georgia" pitchFamily="18" charset="0"/>
                <a:ea typeface="ＭＳ Ｐゴシック" charset="-128"/>
              </a:rPr>
              <a:t>college and work expectations</a:t>
            </a:r>
          </a:p>
          <a:p>
            <a:r>
              <a:rPr lang="en-US" smtClean="0">
                <a:latin typeface="Georgia" pitchFamily="18" charset="0"/>
                <a:ea typeface="ＭＳ Ｐゴシック" charset="-128"/>
              </a:rPr>
              <a:t>Rigorous content requiring </a:t>
            </a:r>
            <a:r>
              <a:rPr lang="en-US" b="1" smtClean="0">
                <a:latin typeface="Georgia" pitchFamily="18" charset="0"/>
                <a:ea typeface="ＭＳ Ｐゴシック" charset="-128"/>
              </a:rPr>
              <a:t>higher-order thinking</a:t>
            </a:r>
            <a:r>
              <a:rPr lang="en-US" smtClean="0">
                <a:latin typeface="Georgia" pitchFamily="18" charset="0"/>
                <a:ea typeface="ＭＳ Ｐゴシック" charset="-128"/>
              </a:rPr>
              <a:t> and </a:t>
            </a:r>
            <a:r>
              <a:rPr lang="en-US" b="1" smtClean="0">
                <a:latin typeface="Georgia" pitchFamily="18" charset="0"/>
                <a:ea typeface="ＭＳ Ｐゴシック" charset="-128"/>
              </a:rPr>
              <a:t>application of knowledge</a:t>
            </a:r>
          </a:p>
          <a:p>
            <a:r>
              <a:rPr lang="en-US" b="1" smtClean="0">
                <a:latin typeface="Georgia" pitchFamily="18" charset="0"/>
                <a:ea typeface="ＭＳ Ｐゴシック" charset="-128"/>
              </a:rPr>
              <a:t>Internationally benchmarked</a:t>
            </a:r>
            <a:r>
              <a:rPr lang="en-US" smtClean="0">
                <a:latin typeface="Georgia" pitchFamily="18" charset="0"/>
                <a:ea typeface="ＭＳ Ｐゴシック" charset="-128"/>
              </a:rPr>
              <a:t> </a:t>
            </a:r>
          </a:p>
          <a:p>
            <a:r>
              <a:rPr lang="en-US" smtClean="0">
                <a:latin typeface="Georgia" pitchFamily="18" charset="0"/>
                <a:ea typeface="ＭＳ Ｐゴシック" charset="-128"/>
              </a:rPr>
              <a:t>Evidence-and/or research-based</a:t>
            </a:r>
          </a:p>
        </p:txBody>
      </p:sp>
      <p:sp>
        <p:nvSpPr>
          <p:cNvPr id="38915" name="Slide Number Placeholder 6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68F2BE96-7EEA-4760-BB7D-0688A4DF89C9}" type="slidenum">
              <a:rPr lang="en-US" sz="1200">
                <a:solidFill>
                  <a:srgbClr val="898989"/>
                </a:solidFill>
              </a:rPr>
              <a:pPr algn="r"/>
              <a:t>4</a:t>
            </a:fld>
            <a:endParaRPr lang="en-US" sz="1200">
              <a:solidFill>
                <a:srgbClr val="898989"/>
              </a:solidFill>
            </a:endParaRPr>
          </a:p>
        </p:txBody>
      </p:sp>
      <p:pic>
        <p:nvPicPr>
          <p:cNvPr id="38916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" y="1524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7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CB23B94-A390-4143-99AD-67619FF3BDD4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152400"/>
            <a:ext cx="7543800" cy="1066800"/>
          </a:xfrm>
        </p:spPr>
        <p:txBody>
          <a:bodyPr/>
          <a:lstStyle/>
          <a:p>
            <a:r>
              <a:rPr lang="en-AU" altLang="zh-TW" sz="2800" b="1" smtClean="0">
                <a:solidFill>
                  <a:srgbClr val="FF0000"/>
                </a:solidFill>
                <a:latin typeface="Georgia" pitchFamily="18" charset="0"/>
                <a:ea typeface="新細明體" charset="-120"/>
              </a:rPr>
              <a:t>Shift from </a:t>
            </a:r>
            <a:r>
              <a:rPr lang="en-AU" altLang="zh-TW" sz="2800" b="1" i="1" u="sng" smtClean="0">
                <a:solidFill>
                  <a:srgbClr val="FF0000"/>
                </a:solidFill>
                <a:latin typeface="Georgia" pitchFamily="18" charset="0"/>
                <a:ea typeface="新細明體" charset="-120"/>
              </a:rPr>
              <a:t>“What’s Taught” </a:t>
            </a:r>
            <a:r>
              <a:rPr lang="en-AU" altLang="zh-TW" sz="2800" b="1" smtClean="0">
                <a:solidFill>
                  <a:srgbClr val="FF0000"/>
                </a:solidFill>
                <a:latin typeface="Georgia" pitchFamily="18" charset="0"/>
                <a:ea typeface="新細明體" charset="-120"/>
              </a:rPr>
              <a:t>to </a:t>
            </a:r>
            <a:br>
              <a:rPr lang="en-AU" altLang="zh-TW" sz="2800" b="1" smtClean="0">
                <a:solidFill>
                  <a:srgbClr val="FF0000"/>
                </a:solidFill>
                <a:latin typeface="Georgia" pitchFamily="18" charset="0"/>
                <a:ea typeface="新細明體" charset="-120"/>
              </a:rPr>
            </a:br>
            <a:r>
              <a:rPr lang="en-AU" altLang="zh-TW" sz="2800" b="1" u="sng" smtClean="0">
                <a:solidFill>
                  <a:srgbClr val="FF0000"/>
                </a:solidFill>
                <a:latin typeface="Georgia" pitchFamily="18" charset="0"/>
                <a:ea typeface="新細明體" charset="-120"/>
              </a:rPr>
              <a:t>“</a:t>
            </a:r>
            <a:r>
              <a:rPr lang="en-AU" altLang="zh-TW" sz="2800" b="1" i="1" u="sng" smtClean="0">
                <a:solidFill>
                  <a:srgbClr val="FF0000"/>
                </a:solidFill>
                <a:latin typeface="Georgia" pitchFamily="18" charset="0"/>
                <a:ea typeface="新細明體" charset="-120"/>
              </a:rPr>
              <a:t>What Students Need to Be Able to Do”</a:t>
            </a:r>
          </a:p>
        </p:txBody>
      </p:sp>
      <p:sp>
        <p:nvSpPr>
          <p:cNvPr id="40962" name="Slide Number Placeholder 8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E84539C4-871E-40D7-94FF-D12C2CC514CF}" type="slidenum">
              <a:rPr lang="en-US" sz="1200">
                <a:solidFill>
                  <a:srgbClr val="898989"/>
                </a:solidFill>
              </a:rPr>
              <a:pPr algn="r"/>
              <a:t>5</a:t>
            </a:fld>
            <a:endParaRPr lang="en-US" sz="1200">
              <a:solidFill>
                <a:srgbClr val="898989"/>
              </a:solidFill>
            </a:endParaRPr>
          </a:p>
        </p:txBody>
      </p:sp>
      <p:pic>
        <p:nvPicPr>
          <p:cNvPr id="40963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1524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Content Placeholder 6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99060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800" smtClean="0">
                <a:latin typeface="Georgia" pitchFamily="18" charset="0"/>
                <a:ea typeface="ＭＳ Ｐゴシック" charset="-128"/>
              </a:rPr>
              <a:t>To succeed in 21</a:t>
            </a:r>
            <a:r>
              <a:rPr lang="en-US" sz="2800" baseline="30000" smtClean="0">
                <a:latin typeface="Georgia" pitchFamily="18" charset="0"/>
                <a:ea typeface="ＭＳ Ｐゴシック" charset="-128"/>
              </a:rPr>
              <a:t>st </a:t>
            </a:r>
            <a:r>
              <a:rPr lang="en-US" sz="2800" smtClean="0">
                <a:latin typeface="Georgia" pitchFamily="18" charset="0"/>
                <a:ea typeface="ＭＳ Ｐゴシック" charset="-128"/>
              </a:rPr>
              <a:t> century college and careers, students need to be able to:</a:t>
            </a:r>
            <a:endParaRPr lang="en-US" sz="2800" baseline="30000" smtClean="0">
              <a:latin typeface="Georgia" pitchFamily="18" charset="0"/>
              <a:ea typeface="ＭＳ Ｐゴシック" charset="-128"/>
            </a:endParaRPr>
          </a:p>
        </p:txBody>
      </p:sp>
      <p:sp>
        <p:nvSpPr>
          <p:cNvPr id="40965" name="TextBox 7"/>
          <p:cNvSpPr txBox="1">
            <a:spLocks noChangeArrowheads="1"/>
          </p:cNvSpPr>
          <p:nvPr/>
        </p:nvSpPr>
        <p:spPr bwMode="auto">
          <a:xfrm>
            <a:off x="685800" y="2819400"/>
            <a:ext cx="4419600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2000"/>
              </a:lnSpc>
              <a:spcAft>
                <a:spcPts val="3000"/>
              </a:spcAft>
            </a:pPr>
            <a:r>
              <a:rPr lang="en-US" i="1">
                <a:latin typeface="Georgia" pitchFamily="18" charset="0"/>
              </a:rPr>
              <a:t>1. Solve problems</a:t>
            </a:r>
          </a:p>
          <a:p>
            <a:pPr>
              <a:lnSpc>
                <a:spcPts val="2000"/>
              </a:lnSpc>
              <a:spcAft>
                <a:spcPts val="3000"/>
              </a:spcAft>
            </a:pPr>
            <a:r>
              <a:rPr lang="en-US" i="1">
                <a:latin typeface="Georgia" pitchFamily="18" charset="0"/>
              </a:rPr>
              <a:t>2. Manage oneself</a:t>
            </a:r>
          </a:p>
          <a:p>
            <a:pPr>
              <a:lnSpc>
                <a:spcPts val="2000"/>
              </a:lnSpc>
              <a:spcAft>
                <a:spcPts val="3000"/>
              </a:spcAft>
            </a:pPr>
            <a:r>
              <a:rPr lang="en-US" i="1">
                <a:latin typeface="Georgia" pitchFamily="18" charset="0"/>
              </a:rPr>
              <a:t>3. Adapt to change</a:t>
            </a:r>
          </a:p>
          <a:p>
            <a:pPr>
              <a:lnSpc>
                <a:spcPts val="2000"/>
              </a:lnSpc>
              <a:spcAft>
                <a:spcPts val="1200"/>
              </a:spcAft>
            </a:pPr>
            <a:r>
              <a:rPr lang="en-US" i="1">
                <a:latin typeface="Georgia" pitchFamily="18" charset="0"/>
              </a:rPr>
              <a:t>4. Analyze / </a:t>
            </a:r>
          </a:p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en-US" i="1">
                <a:latin typeface="Georgia" pitchFamily="18" charset="0"/>
              </a:rPr>
              <a:t>        conceptualize</a:t>
            </a:r>
          </a:p>
        </p:txBody>
      </p:sp>
      <p:sp>
        <p:nvSpPr>
          <p:cNvPr id="40966" name="TextBox 8"/>
          <p:cNvSpPr txBox="1">
            <a:spLocks noChangeArrowheads="1"/>
          </p:cNvSpPr>
          <p:nvPr/>
        </p:nvSpPr>
        <p:spPr bwMode="auto">
          <a:xfrm>
            <a:off x="4495800" y="2743200"/>
            <a:ext cx="5334000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2000"/>
              </a:lnSpc>
              <a:spcAft>
                <a:spcPts val="1200"/>
              </a:spcAft>
            </a:pPr>
            <a:r>
              <a:rPr lang="en-US" i="1">
                <a:latin typeface="Georgia" pitchFamily="18" charset="0"/>
              </a:rPr>
              <a:t>5.</a:t>
            </a:r>
            <a:r>
              <a:rPr lang="en-US" sz="2800" i="1">
                <a:latin typeface="Georgia" pitchFamily="18" charset="0"/>
              </a:rPr>
              <a:t> </a:t>
            </a:r>
            <a:r>
              <a:rPr lang="en-US" i="1">
                <a:latin typeface="Georgia" pitchFamily="18" charset="0"/>
              </a:rPr>
              <a:t>Reflect on / </a:t>
            </a:r>
          </a:p>
          <a:p>
            <a:pPr>
              <a:lnSpc>
                <a:spcPts val="2000"/>
              </a:lnSpc>
              <a:spcAft>
                <a:spcPts val="3000"/>
              </a:spcAft>
            </a:pPr>
            <a:r>
              <a:rPr lang="en-US" i="1">
                <a:latin typeface="Georgia" pitchFamily="18" charset="0"/>
              </a:rPr>
              <a:t>        improve performance</a:t>
            </a:r>
          </a:p>
          <a:p>
            <a:pPr>
              <a:lnSpc>
                <a:spcPts val="2000"/>
              </a:lnSpc>
              <a:spcAft>
                <a:spcPts val="3000"/>
              </a:spcAft>
            </a:pPr>
            <a:r>
              <a:rPr lang="en-US" i="1">
                <a:latin typeface="Georgia" pitchFamily="18" charset="0"/>
              </a:rPr>
              <a:t>6. Communicate</a:t>
            </a:r>
          </a:p>
          <a:p>
            <a:pPr>
              <a:lnSpc>
                <a:spcPts val="2000"/>
              </a:lnSpc>
              <a:spcAft>
                <a:spcPts val="3000"/>
              </a:spcAft>
            </a:pPr>
            <a:r>
              <a:rPr lang="en-US" i="1">
                <a:latin typeface="Georgia" pitchFamily="18" charset="0"/>
              </a:rPr>
              <a:t>7. Work in teams</a:t>
            </a:r>
          </a:p>
          <a:p>
            <a:pPr>
              <a:lnSpc>
                <a:spcPts val="2000"/>
              </a:lnSpc>
              <a:spcAft>
                <a:spcPts val="3000"/>
              </a:spcAft>
            </a:pPr>
            <a:r>
              <a:rPr lang="en-US" i="1">
                <a:latin typeface="Georgia" pitchFamily="18" charset="0"/>
              </a:rPr>
              <a:t>8. Create / innovate / critique</a:t>
            </a:r>
          </a:p>
        </p:txBody>
      </p:sp>
      <p:sp>
        <p:nvSpPr>
          <p:cNvPr id="40967" name="TextBox 9"/>
          <p:cNvSpPr txBox="1">
            <a:spLocks noChangeArrowheads="1"/>
          </p:cNvSpPr>
          <p:nvPr/>
        </p:nvSpPr>
        <p:spPr bwMode="auto">
          <a:xfrm>
            <a:off x="0" y="5791200"/>
            <a:ext cx="8915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>
                <a:latin typeface="Georgia" pitchFamily="18" charset="0"/>
              </a:rPr>
              <a:t>9.  </a:t>
            </a:r>
            <a:r>
              <a:rPr lang="en-US" b="1" i="1">
                <a:latin typeface="Georgia" pitchFamily="18" charset="0"/>
              </a:rPr>
              <a:t>Engage in learning throughout life</a:t>
            </a:r>
            <a:endParaRPr lang="en-US">
              <a:latin typeface="Georgia" pitchFamily="18" charset="0"/>
            </a:endParaRPr>
          </a:p>
        </p:txBody>
      </p:sp>
      <p:sp>
        <p:nvSpPr>
          <p:cNvPr id="40968" name="Slide Number Placeholder 10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FF2A743-5D93-4E9E-BA6E-06FAB2EB1C25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>
          <a:xfrm>
            <a:off x="1600200" y="228600"/>
            <a:ext cx="7391400" cy="914400"/>
          </a:xfrm>
        </p:spPr>
        <p:txBody>
          <a:bodyPr/>
          <a:lstStyle/>
          <a:p>
            <a:pPr algn="l"/>
            <a:r>
              <a:rPr lang="en-US" sz="36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Instructional Delivery System</a:t>
            </a:r>
          </a:p>
        </p:txBody>
      </p:sp>
      <p:sp>
        <p:nvSpPr>
          <p:cNvPr id="43010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07867C0-D6F8-4CE4-89A5-E3BA444B1431}" type="slidenum">
              <a:rPr lang="en-US"/>
              <a:pPr/>
              <a:t>6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8600" y="1371600"/>
            <a:ext cx="8915400" cy="51816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300" b="1" i="1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  <a:ea typeface="ＭＳ Ｐゴシック" pitchFamily="-106" charset="-128"/>
              </a:rPr>
              <a:t>At a minimum, to successfully implement Common Core State Standards and Assessments, TEACHERS must:</a:t>
            </a:r>
          </a:p>
          <a:p>
            <a:pPr algn="ctr">
              <a:defRPr/>
            </a:pPr>
            <a:endParaRPr lang="en-US" b="1" i="1" dirty="0">
              <a:solidFill>
                <a:schemeClr val="accent1">
                  <a:lumMod val="50000"/>
                </a:schemeClr>
              </a:solidFill>
              <a:latin typeface="Georgia" pitchFamily="18" charset="0"/>
              <a:ea typeface="ＭＳ Ｐゴシック" pitchFamily="-106" charset="-128"/>
            </a:endParaRPr>
          </a:p>
          <a:p>
            <a:pPr algn="ctr">
              <a:defRPr/>
            </a:pPr>
            <a:endParaRPr lang="en-US" sz="200" dirty="0">
              <a:latin typeface="Georgia" pitchFamily="18" charset="0"/>
              <a:ea typeface="ＭＳ Ｐゴシック" pitchFamily="-106" charset="-128"/>
            </a:endParaRPr>
          </a:p>
          <a:p>
            <a:pPr marL="457200" indent="-457200">
              <a:lnSpc>
                <a:spcPts val="2200"/>
              </a:lnSpc>
              <a:spcBef>
                <a:spcPts val="0"/>
              </a:spcBef>
              <a:buFontTx/>
              <a:buAutoNum type="arabicPeriod"/>
              <a:defRPr/>
            </a:pPr>
            <a:r>
              <a:rPr lang="en-US" sz="2200" dirty="0">
                <a:latin typeface="Georgia" pitchFamily="18" charset="0"/>
                <a:ea typeface="ＭＳ Ｐゴシック" pitchFamily="-106" charset="-128"/>
              </a:rPr>
              <a:t>Know how to </a:t>
            </a:r>
            <a:r>
              <a:rPr lang="en-US" sz="2200" b="1" dirty="0">
                <a:latin typeface="Georgia" pitchFamily="18" charset="0"/>
                <a:ea typeface="ＭＳ Ｐゴシック" pitchFamily="-106" charset="-128"/>
              </a:rPr>
              <a:t>plan intentionally </a:t>
            </a:r>
            <a:r>
              <a:rPr lang="en-US" sz="2200" dirty="0">
                <a:latin typeface="Georgia" pitchFamily="18" charset="0"/>
                <a:ea typeface="ＭＳ Ｐゴシック" pitchFamily="-106" charset="-128"/>
              </a:rPr>
              <a:t>for rigorous and deep learning experiences.</a:t>
            </a:r>
          </a:p>
          <a:p>
            <a:pPr marL="457200" indent="-457200">
              <a:lnSpc>
                <a:spcPts val="2200"/>
              </a:lnSpc>
              <a:spcBef>
                <a:spcPts val="0"/>
              </a:spcBef>
              <a:buFontTx/>
              <a:buAutoNum type="arabicPeriod"/>
              <a:defRPr/>
            </a:pPr>
            <a:endParaRPr lang="en-US" sz="600" dirty="0">
              <a:latin typeface="Georgia" pitchFamily="18" charset="0"/>
              <a:ea typeface="ＭＳ Ｐゴシック" pitchFamily="-106" charset="-128"/>
            </a:endParaRPr>
          </a:p>
          <a:p>
            <a:pPr marL="457200" indent="-457200">
              <a:lnSpc>
                <a:spcPts val="2200"/>
              </a:lnSpc>
              <a:spcBef>
                <a:spcPts val="0"/>
              </a:spcBef>
              <a:buFontTx/>
              <a:buAutoNum type="arabicPeriod"/>
              <a:defRPr/>
            </a:pPr>
            <a:r>
              <a:rPr lang="en-US" sz="2200" dirty="0">
                <a:latin typeface="Georgia" pitchFamily="18" charset="0"/>
                <a:ea typeface="ＭＳ Ｐゴシック" pitchFamily="-106" charset="-128"/>
              </a:rPr>
              <a:t>Know how to </a:t>
            </a:r>
            <a:r>
              <a:rPr lang="en-US" sz="2200" b="1" dirty="0">
                <a:latin typeface="Georgia" pitchFamily="18" charset="0"/>
                <a:ea typeface="ＭＳ Ｐゴシック" pitchFamily="-106" charset="-128"/>
              </a:rPr>
              <a:t>design and utilize formative assessment </a:t>
            </a:r>
            <a:r>
              <a:rPr lang="en-US" sz="2200" dirty="0">
                <a:latin typeface="Georgia" pitchFamily="18" charset="0"/>
                <a:ea typeface="ＭＳ Ｐゴシック" pitchFamily="-106" charset="-128"/>
              </a:rPr>
              <a:t>that ensures </a:t>
            </a:r>
            <a:r>
              <a:rPr lang="en-US" sz="2200" u="sng" dirty="0">
                <a:latin typeface="Georgia" pitchFamily="18" charset="0"/>
                <a:ea typeface="ＭＳ Ｐゴシック" pitchFamily="-106" charset="-128"/>
              </a:rPr>
              <a:t>retention</a:t>
            </a:r>
            <a:r>
              <a:rPr lang="en-US" sz="2200" dirty="0">
                <a:latin typeface="Georgia" pitchFamily="18" charset="0"/>
                <a:ea typeface="ＭＳ Ｐゴシック" pitchFamily="-106" charset="-128"/>
              </a:rPr>
              <a:t> and the ability to </a:t>
            </a:r>
            <a:r>
              <a:rPr lang="en-US" sz="2200" u="sng" dirty="0">
                <a:latin typeface="Georgia" pitchFamily="18" charset="0"/>
                <a:ea typeface="ＭＳ Ｐゴシック" pitchFamily="-106" charset="-128"/>
              </a:rPr>
              <a:t>apply learning</a:t>
            </a:r>
            <a:r>
              <a:rPr lang="en-US" sz="2200" dirty="0">
                <a:latin typeface="Georgia" pitchFamily="18" charset="0"/>
                <a:ea typeface="ＭＳ Ｐゴシック" pitchFamily="-106" charset="-128"/>
              </a:rPr>
              <a:t>.</a:t>
            </a:r>
          </a:p>
          <a:p>
            <a:pPr marL="457200" indent="-457200">
              <a:lnSpc>
                <a:spcPts val="2200"/>
              </a:lnSpc>
              <a:spcBef>
                <a:spcPts val="0"/>
              </a:spcBef>
              <a:buFontTx/>
              <a:buAutoNum type="arabicPeriod"/>
              <a:defRPr/>
            </a:pPr>
            <a:endParaRPr lang="en-US" sz="2200" dirty="0">
              <a:latin typeface="Georgia" pitchFamily="18" charset="0"/>
              <a:ea typeface="ＭＳ Ｐゴシック" pitchFamily="-106" charset="-128"/>
            </a:endParaRPr>
          </a:p>
          <a:p>
            <a:pPr marL="457200" indent="-457200">
              <a:lnSpc>
                <a:spcPts val="2200"/>
              </a:lnSpc>
              <a:spcBef>
                <a:spcPts val="0"/>
              </a:spcBef>
              <a:buFontTx/>
              <a:buAutoNum type="arabicPeriod"/>
              <a:defRPr/>
            </a:pPr>
            <a:r>
              <a:rPr lang="en-US" sz="2200" dirty="0">
                <a:latin typeface="Georgia" pitchFamily="18" charset="0"/>
                <a:ea typeface="ＭＳ Ｐゴシック" pitchFamily="-106" charset="-128"/>
              </a:rPr>
              <a:t>Be able to </a:t>
            </a:r>
            <a:r>
              <a:rPr lang="en-US" sz="2200" b="1" dirty="0">
                <a:latin typeface="Georgia" pitchFamily="18" charset="0"/>
                <a:ea typeface="ＭＳ Ｐゴシック" pitchFamily="-106" charset="-128"/>
              </a:rPr>
              <a:t>create a learning environment </a:t>
            </a:r>
            <a:r>
              <a:rPr lang="en-US" sz="2200" dirty="0">
                <a:latin typeface="Georgia" pitchFamily="18" charset="0"/>
                <a:ea typeface="ＭＳ Ｐゴシック" pitchFamily="-106" charset="-128"/>
              </a:rPr>
              <a:t>that fosters </a:t>
            </a:r>
            <a:r>
              <a:rPr lang="en-US" sz="2200" u="sng" dirty="0">
                <a:latin typeface="Georgia" pitchFamily="18" charset="0"/>
                <a:ea typeface="ＭＳ Ｐゴシック" pitchFamily="-106" charset="-128"/>
              </a:rPr>
              <a:t>deep thinking</a:t>
            </a:r>
            <a:r>
              <a:rPr lang="en-US" sz="2200" dirty="0">
                <a:latin typeface="Georgia" pitchFamily="18" charset="0"/>
                <a:ea typeface="ＭＳ Ｐゴシック" pitchFamily="-106" charset="-128"/>
              </a:rPr>
              <a:t>, </a:t>
            </a:r>
            <a:r>
              <a:rPr lang="en-US" sz="2200" u="sng" dirty="0">
                <a:latin typeface="Georgia" pitchFamily="18" charset="0"/>
                <a:ea typeface="ＭＳ Ｐゴシック" pitchFamily="-106" charset="-128"/>
              </a:rPr>
              <a:t>engagement of students</a:t>
            </a:r>
            <a:r>
              <a:rPr lang="en-US" sz="2200" dirty="0">
                <a:latin typeface="Georgia" pitchFamily="18" charset="0"/>
                <a:ea typeface="ＭＳ Ｐゴシック" pitchFamily="-106" charset="-128"/>
              </a:rPr>
              <a:t>, </a:t>
            </a:r>
            <a:r>
              <a:rPr lang="en-US" sz="2200" u="sng" dirty="0">
                <a:latin typeface="Georgia" pitchFamily="18" charset="0"/>
                <a:ea typeface="ＭＳ Ｐゴシック" pitchFamily="-106" charset="-128"/>
              </a:rPr>
              <a:t>integration</a:t>
            </a:r>
            <a:r>
              <a:rPr lang="en-US" sz="2200" dirty="0">
                <a:latin typeface="Georgia" pitchFamily="18" charset="0"/>
                <a:ea typeface="ＭＳ Ｐゴシック" pitchFamily="-106" charset="-128"/>
              </a:rPr>
              <a:t> of subject areas, and </a:t>
            </a:r>
            <a:r>
              <a:rPr lang="en-US" sz="2200" u="sng" dirty="0">
                <a:latin typeface="Georgia" pitchFamily="18" charset="0"/>
                <a:ea typeface="ＭＳ Ｐゴシック" pitchFamily="-106" charset="-128"/>
              </a:rPr>
              <a:t>problem-based learning </a:t>
            </a:r>
            <a:r>
              <a:rPr lang="en-US" sz="2200" dirty="0">
                <a:latin typeface="Georgia" pitchFamily="18" charset="0"/>
                <a:ea typeface="ＭＳ Ｐゴシック" pitchFamily="-106" charset="-128"/>
              </a:rPr>
              <a:t>experiences. </a:t>
            </a:r>
          </a:p>
          <a:p>
            <a:pPr marL="457200" indent="-457200">
              <a:lnSpc>
                <a:spcPts val="2200"/>
              </a:lnSpc>
              <a:spcBef>
                <a:spcPts val="0"/>
              </a:spcBef>
              <a:buFontTx/>
              <a:buAutoNum type="arabicPeriod"/>
              <a:defRPr/>
            </a:pPr>
            <a:endParaRPr lang="en-US" sz="2200" dirty="0">
              <a:latin typeface="Georgia" pitchFamily="18" charset="0"/>
              <a:ea typeface="ＭＳ Ｐゴシック" pitchFamily="-106" charset="-128"/>
            </a:endParaRPr>
          </a:p>
          <a:p>
            <a:pPr marL="457200" indent="-457200">
              <a:lnSpc>
                <a:spcPts val="2200"/>
              </a:lnSpc>
              <a:spcBef>
                <a:spcPts val="0"/>
              </a:spcBef>
              <a:buFontTx/>
              <a:buAutoNum type="arabicPeriod"/>
              <a:defRPr/>
            </a:pPr>
            <a:r>
              <a:rPr lang="en-US" sz="2200" dirty="0">
                <a:latin typeface="Georgia" pitchFamily="18" charset="0"/>
                <a:ea typeface="ＭＳ Ｐゴシック" pitchFamily="-106" charset="-128"/>
              </a:rPr>
              <a:t>Must be able to </a:t>
            </a:r>
            <a:r>
              <a:rPr lang="en-US" sz="2200" b="1" dirty="0">
                <a:latin typeface="Georgia" pitchFamily="18" charset="0"/>
                <a:ea typeface="ＭＳ Ｐゴシック" pitchFamily="-106" charset="-128"/>
              </a:rPr>
              <a:t>analyze and use a variety of data </a:t>
            </a:r>
            <a:r>
              <a:rPr lang="en-US" sz="2200" dirty="0">
                <a:latin typeface="Georgia" pitchFamily="18" charset="0"/>
                <a:ea typeface="ＭＳ Ｐゴシック" pitchFamily="-106" charset="-128"/>
              </a:rPr>
              <a:t>to drive instructional practice.</a:t>
            </a:r>
          </a:p>
          <a:p>
            <a:pPr marL="457200" indent="-457200">
              <a:lnSpc>
                <a:spcPts val="2200"/>
              </a:lnSpc>
              <a:spcBef>
                <a:spcPts val="0"/>
              </a:spcBef>
              <a:buFontTx/>
              <a:buAutoNum type="arabicPeriod"/>
              <a:defRPr/>
            </a:pPr>
            <a:endParaRPr lang="en-US" sz="2200" dirty="0">
              <a:latin typeface="Georgia" pitchFamily="18" charset="0"/>
              <a:ea typeface="ＭＳ Ｐゴシック" pitchFamily="-106" charset="-128"/>
            </a:endParaRPr>
          </a:p>
          <a:p>
            <a:pPr marL="457200" indent="-457200">
              <a:lnSpc>
                <a:spcPts val="2200"/>
              </a:lnSpc>
              <a:spcBef>
                <a:spcPts val="0"/>
              </a:spcBef>
              <a:buFontTx/>
              <a:buAutoNum type="arabicPeriod"/>
              <a:defRPr/>
            </a:pPr>
            <a:r>
              <a:rPr lang="en-US" sz="2200" dirty="0">
                <a:latin typeface="Georgia" pitchFamily="18" charset="0"/>
                <a:ea typeface="ＭＳ Ｐゴシック" pitchFamily="-106" charset="-128"/>
              </a:rPr>
              <a:t>Must embrace </a:t>
            </a:r>
            <a:r>
              <a:rPr lang="en-US" sz="2200" b="1" dirty="0">
                <a:latin typeface="Georgia" pitchFamily="18" charset="0"/>
                <a:ea typeface="ＭＳ Ｐゴシック" pitchFamily="-106" charset="-128"/>
              </a:rPr>
              <a:t>continuous professional learning. </a:t>
            </a:r>
          </a:p>
        </p:txBody>
      </p:sp>
      <p:pic>
        <p:nvPicPr>
          <p:cNvPr id="43012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762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/>
          </p:cNvSpPr>
          <p:nvPr>
            <p:ph type="title" idx="4294967295"/>
          </p:nvPr>
        </p:nvSpPr>
        <p:spPr>
          <a:xfrm>
            <a:off x="1905000" y="228600"/>
            <a:ext cx="6934200" cy="1143000"/>
          </a:xfrm>
        </p:spPr>
        <p:txBody>
          <a:bodyPr/>
          <a:lstStyle/>
          <a:p>
            <a: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CCSSO/NGA Process</a:t>
            </a:r>
          </a:p>
        </p:txBody>
      </p:sp>
      <p:sp>
        <p:nvSpPr>
          <p:cNvPr id="44034" name="Slide Number Placeholder 6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91E7DB50-2890-466A-B6DF-7E14162CF72C}" type="slidenum">
              <a:rPr lang="en-US" sz="1200">
                <a:solidFill>
                  <a:srgbClr val="898989"/>
                </a:solidFill>
              </a:rPr>
              <a:pPr algn="r"/>
              <a:t>7</a:t>
            </a:fld>
            <a:endParaRPr lang="en-US" sz="1200">
              <a:solidFill>
                <a:srgbClr val="898989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0" y="1652588"/>
          <a:ext cx="8915400" cy="47022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66160"/>
                <a:gridCol w="5349240"/>
              </a:tblGrid>
              <a:tr h="1319123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Georgia" pitchFamily="18" charset="0"/>
                        </a:rPr>
                        <a:t>Fall 2009</a:t>
                      </a:r>
                      <a:endParaRPr lang="en-US" sz="3200" dirty="0">
                        <a:latin typeface="Georgia" pitchFamily="18" charset="0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marL="114300" lvl="0" indent="-114300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Arial" charset="0"/>
                        <a:buNone/>
                        <a:tabLst>
                          <a:tab pos="171450" algn="l"/>
                        </a:tabLst>
                      </a:pPr>
                      <a:r>
                        <a:rPr lang="en-US" sz="2800" dirty="0" smtClean="0">
                          <a:latin typeface="Georgia" pitchFamily="18" charset="0"/>
                        </a:rPr>
                        <a:t>-Released draft of College/Career Readiness Standards to states and public</a:t>
                      </a:r>
                    </a:p>
                  </a:txBody>
                  <a:tcPr marT="45717" marB="45717"/>
                </a:tc>
              </a:tr>
              <a:tr h="914338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Georgia" pitchFamily="18" charset="0"/>
                        </a:rPr>
                        <a:t>January 2010</a:t>
                      </a:r>
                      <a:endParaRPr lang="en-US" sz="3200" dirty="0">
                        <a:latin typeface="Georgia" pitchFamily="18" charset="0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Arial" charset="0"/>
                        <a:buNone/>
                      </a:pPr>
                      <a:r>
                        <a:rPr lang="en-US" sz="2800" dirty="0" smtClean="0">
                          <a:latin typeface="Georgia" pitchFamily="18" charset="0"/>
                        </a:rPr>
                        <a:t>-Released several drafts of</a:t>
                      </a:r>
                    </a:p>
                    <a:p>
                      <a:pPr marL="171450" indent="0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Arial" charset="0"/>
                        <a:buNone/>
                      </a:pPr>
                      <a:r>
                        <a:rPr lang="en-US" sz="2800" dirty="0" smtClean="0">
                          <a:latin typeface="Georgia" pitchFamily="18" charset="0"/>
                        </a:rPr>
                        <a:t>K-12 Standards to states                           </a:t>
                      </a:r>
                    </a:p>
                  </a:txBody>
                  <a:tcPr marT="45717" marB="45717"/>
                </a:tc>
              </a:tr>
              <a:tr h="859478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Georgia" pitchFamily="18" charset="0"/>
                        </a:rPr>
                        <a:t>February 2010 </a:t>
                      </a:r>
                      <a:endParaRPr lang="en-US" sz="3200" dirty="0">
                        <a:latin typeface="Georgia" pitchFamily="18" charset="0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Arial" charset="0"/>
                        <a:buNone/>
                      </a:pPr>
                      <a:r>
                        <a:rPr lang="en-US" sz="2800" dirty="0" smtClean="0">
                          <a:latin typeface="Georgia" pitchFamily="18" charset="0"/>
                        </a:rPr>
                        <a:t>-Released draft K-12</a:t>
                      </a:r>
                    </a:p>
                    <a:p>
                      <a:pPr marL="171450" indent="0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Arial" charset="0"/>
                        <a:buNone/>
                      </a:pPr>
                      <a:r>
                        <a:rPr lang="en-US" sz="2800" dirty="0" smtClean="0">
                          <a:latin typeface="Georgia" pitchFamily="18" charset="0"/>
                        </a:rPr>
                        <a:t>Standards to the public  </a:t>
                      </a:r>
                    </a:p>
                  </a:txBody>
                  <a:tcPr marT="45717" marB="45717"/>
                </a:tc>
              </a:tr>
              <a:tr h="664419">
                <a:tc>
                  <a:txBody>
                    <a:bodyPr/>
                    <a:lstStyle/>
                    <a:p>
                      <a:r>
                        <a:rPr lang="en-US" sz="3200" b="0" dirty="0" smtClean="0">
                          <a:latin typeface="Georgia" pitchFamily="18" charset="0"/>
                        </a:rPr>
                        <a:t>June 2, 2010 </a:t>
                      </a:r>
                      <a:endParaRPr lang="en-US" sz="3200" b="0" dirty="0">
                        <a:latin typeface="Georgia" pitchFamily="18" charset="0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Georgia" pitchFamily="18" charset="0"/>
                        </a:rPr>
                        <a:t>-Released Final K-12 Standards</a:t>
                      </a:r>
                    </a:p>
                  </a:txBody>
                  <a:tcPr marT="45717" marB="45717"/>
                </a:tc>
              </a:tr>
              <a:tr h="944816"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latin typeface="Georgia" pitchFamily="18" charset="0"/>
                        </a:rPr>
                        <a:t>June 2010</a:t>
                      </a:r>
                      <a:endParaRPr lang="en-US" sz="3200" b="1" dirty="0">
                        <a:latin typeface="Georgia" pitchFamily="18" charset="0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Georgia" pitchFamily="18" charset="0"/>
                        </a:rPr>
                        <a:t>-Adopted by MS State Board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>
                          <a:latin typeface="Georgia" pitchFamily="18" charset="0"/>
                        </a:rPr>
                        <a:t>  of Education</a:t>
                      </a:r>
                      <a:endParaRPr lang="en-US" sz="2800" dirty="0" smtClean="0">
                        <a:latin typeface="Georgia" pitchFamily="18" charset="0"/>
                      </a:endParaRPr>
                    </a:p>
                  </a:txBody>
                  <a:tcPr marT="45717" marB="45717"/>
                </a:tc>
              </a:tr>
            </a:tbl>
          </a:graphicData>
        </a:graphic>
      </p:graphicFrame>
      <p:pic>
        <p:nvPicPr>
          <p:cNvPr id="44046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" y="1524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7" name="Slide Number Placeholder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A9555E4-FD4A-472A-A583-56777DB2D3DE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/>
          </p:cNvSpPr>
          <p:nvPr>
            <p:ph type="title"/>
          </p:nvPr>
        </p:nvSpPr>
        <p:spPr>
          <a:xfrm>
            <a:off x="1676400" y="228600"/>
            <a:ext cx="7239000" cy="1143000"/>
          </a:xfrm>
        </p:spPr>
        <p:txBody>
          <a:bodyPr/>
          <a:lstStyle/>
          <a:p>
            <a: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Common Core State Standards </a:t>
            </a:r>
            <a:b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</a:br>
            <a: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for Mathematics </a:t>
            </a:r>
          </a:p>
        </p:txBody>
      </p:sp>
      <p:sp>
        <p:nvSpPr>
          <p:cNvPr id="46082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800" b="1" smtClean="0">
                <a:latin typeface="Georgia" pitchFamily="18" charset="0"/>
                <a:ea typeface="ＭＳ Ｐゴシック" charset="-128"/>
              </a:rPr>
              <a:t>	</a:t>
            </a:r>
            <a:r>
              <a:rPr lang="en-US" sz="2800" b="1" u="sng" smtClean="0">
                <a:latin typeface="Georgia" pitchFamily="18" charset="0"/>
                <a:ea typeface="ＭＳ Ｐゴシック" charset="-128"/>
              </a:rPr>
              <a:t>Key design considerations:</a:t>
            </a:r>
          </a:p>
          <a:p>
            <a:pPr>
              <a:buFont typeface="Arial" pitchFamily="34" charset="0"/>
              <a:buNone/>
            </a:pPr>
            <a:endParaRPr lang="en-US" sz="800" b="1" u="sng" smtClean="0">
              <a:latin typeface="Georgia" pitchFamily="18" charset="0"/>
              <a:ea typeface="ＭＳ Ｐゴシック" charset="-128"/>
            </a:endParaRPr>
          </a:p>
          <a:p>
            <a:r>
              <a:rPr lang="en-US" sz="2600" smtClean="0">
                <a:latin typeface="Georgia" pitchFamily="18" charset="0"/>
                <a:ea typeface="ＭＳ Ｐゴシック" charset="-128"/>
              </a:rPr>
              <a:t>Individual </a:t>
            </a:r>
            <a:r>
              <a:rPr lang="en-US" sz="2600" b="1" smtClean="0">
                <a:latin typeface="Georgia" pitchFamily="18" charset="0"/>
                <a:ea typeface="ＭＳ Ｐゴシック" charset="-128"/>
              </a:rPr>
              <a:t>grade levels </a:t>
            </a:r>
            <a:r>
              <a:rPr lang="en-US" sz="2600" smtClean="0">
                <a:latin typeface="Georgia" pitchFamily="18" charset="0"/>
                <a:ea typeface="ＭＳ Ｐゴシック" charset="-128"/>
              </a:rPr>
              <a:t>in K-8</a:t>
            </a:r>
          </a:p>
          <a:p>
            <a:r>
              <a:rPr lang="en-US" sz="2600" smtClean="0">
                <a:latin typeface="Georgia" pitchFamily="18" charset="0"/>
                <a:ea typeface="ＭＳ Ｐゴシック" charset="-128"/>
              </a:rPr>
              <a:t>Solid foundation for </a:t>
            </a:r>
            <a:r>
              <a:rPr lang="en-US" sz="2600" b="1" smtClean="0">
                <a:latin typeface="Georgia" pitchFamily="18" charset="0"/>
                <a:ea typeface="ＭＳ Ｐゴシック" charset="-128"/>
              </a:rPr>
              <a:t>grades K-5</a:t>
            </a:r>
            <a:r>
              <a:rPr lang="en-US" sz="2600" smtClean="0">
                <a:latin typeface="Georgia" pitchFamily="18" charset="0"/>
                <a:ea typeface="ＭＳ Ｐゴシック" charset="-128"/>
              </a:rPr>
              <a:t> in </a:t>
            </a:r>
            <a:r>
              <a:rPr lang="en-US" sz="2600" b="1" smtClean="0">
                <a:latin typeface="Georgia" pitchFamily="18" charset="0"/>
                <a:ea typeface="ＭＳ Ｐゴシック" charset="-128"/>
              </a:rPr>
              <a:t>whole numbers, addition, subtraction, multiplication, division, fractions, and decimals</a:t>
            </a:r>
          </a:p>
          <a:p>
            <a:r>
              <a:rPr lang="en-US" sz="2600" smtClean="0">
                <a:latin typeface="Georgia" pitchFamily="18" charset="0"/>
                <a:ea typeface="ＭＳ Ｐゴシック" charset="-128"/>
              </a:rPr>
              <a:t>Solid foundation for </a:t>
            </a:r>
            <a:r>
              <a:rPr lang="en-US" sz="2600" b="1" smtClean="0">
                <a:latin typeface="Georgia" pitchFamily="18" charset="0"/>
                <a:ea typeface="ＭＳ Ｐゴシック" charset="-128"/>
              </a:rPr>
              <a:t>grades 6-8 </a:t>
            </a:r>
            <a:r>
              <a:rPr lang="en-US" sz="2600" smtClean="0">
                <a:latin typeface="Georgia" pitchFamily="18" charset="0"/>
                <a:ea typeface="ＭＳ Ｐゴシック" charset="-128"/>
              </a:rPr>
              <a:t>in</a:t>
            </a:r>
            <a:r>
              <a:rPr lang="en-US" sz="2600" b="1" smtClean="0">
                <a:latin typeface="Georgia" pitchFamily="18" charset="0"/>
                <a:ea typeface="ＭＳ Ｐゴシック" charset="-128"/>
              </a:rPr>
              <a:t> geometry, algebra, and probability and statistics</a:t>
            </a:r>
          </a:p>
          <a:p>
            <a:r>
              <a:rPr lang="en-US" sz="2600" b="1" smtClean="0">
                <a:latin typeface="Georgia" pitchFamily="18" charset="0"/>
                <a:ea typeface="ＭＳ Ｐゴシック" charset="-128"/>
              </a:rPr>
              <a:t>Conceptual categories </a:t>
            </a:r>
            <a:r>
              <a:rPr lang="en-US" sz="2600" smtClean="0">
                <a:latin typeface="Georgia" pitchFamily="18" charset="0"/>
                <a:ea typeface="ＭＳ Ｐゴシック" charset="-128"/>
              </a:rPr>
              <a:t>such as algebra, functions and modeling in grades 9 - 12</a:t>
            </a:r>
          </a:p>
          <a:p>
            <a:endParaRPr lang="en-US" sz="2800" smtClean="0">
              <a:latin typeface="Georgia" pitchFamily="18" charset="0"/>
              <a:ea typeface="ＭＳ Ｐゴシック" charset="-128"/>
            </a:endParaRPr>
          </a:p>
          <a:p>
            <a:pPr>
              <a:buFont typeface="Arial" pitchFamily="34" charset="0"/>
              <a:buNone/>
            </a:pPr>
            <a:endParaRPr lang="en-US" sz="2800" smtClean="0">
              <a:latin typeface="Georgia" pitchFamily="18" charset="0"/>
              <a:ea typeface="ＭＳ Ｐゴシック" charset="-128"/>
            </a:endParaRPr>
          </a:p>
        </p:txBody>
      </p:sp>
      <p:pic>
        <p:nvPicPr>
          <p:cNvPr id="46083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600" y="1524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4810102-35BD-4A1F-AC8C-B80DB64FC7AD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/>
          </p:cNvSpPr>
          <p:nvPr>
            <p:ph type="title"/>
          </p:nvPr>
        </p:nvSpPr>
        <p:spPr>
          <a:xfrm>
            <a:off x="1524000" y="228600"/>
            <a:ext cx="7620000" cy="1143000"/>
          </a:xfrm>
        </p:spPr>
        <p:txBody>
          <a:bodyPr/>
          <a:lstStyle/>
          <a:p>
            <a: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Mathematics Alignment Examples</a:t>
            </a:r>
          </a:p>
        </p:txBody>
      </p:sp>
      <p:sp>
        <p:nvSpPr>
          <p:cNvPr id="47106" name="Rectangle 4"/>
          <p:cNvSpPr>
            <a:spLocks noGrp="1"/>
          </p:cNvSpPr>
          <p:nvPr>
            <p:ph type="body" sz="half" idx="4294967295"/>
          </p:nvPr>
        </p:nvSpPr>
        <p:spPr>
          <a:xfrm>
            <a:off x="228600" y="1600200"/>
            <a:ext cx="4267200" cy="4525963"/>
          </a:xfrm>
        </p:spPr>
        <p:txBody>
          <a:bodyPr/>
          <a:lstStyle/>
          <a:p>
            <a:pPr algn="ctr">
              <a:lnSpc>
                <a:spcPct val="90000"/>
              </a:lnSpc>
              <a:buFont typeface="Arial" pitchFamily="34" charset="0"/>
              <a:buNone/>
            </a:pPr>
            <a:r>
              <a:rPr lang="en-US" u="sng" smtClean="0">
                <a:latin typeface="Georgia" pitchFamily="18" charset="0"/>
                <a:ea typeface="ＭＳ Ｐゴシック" charset="-128"/>
              </a:rPr>
              <a:t>CCSS Math </a:t>
            </a:r>
            <a:r>
              <a:rPr lang="en-US" b="1" u="sng" smtClean="0">
                <a:latin typeface="Georgia" pitchFamily="18" charset="0"/>
                <a:ea typeface="ＭＳ Ｐゴシック" charset="-128"/>
              </a:rPr>
              <a:t>3</a:t>
            </a:r>
            <a:r>
              <a:rPr lang="en-US" b="1" u="sng" baseline="30000" smtClean="0">
                <a:latin typeface="Georgia" pitchFamily="18" charset="0"/>
                <a:ea typeface="ＭＳ Ｐゴシック" charset="-128"/>
              </a:rPr>
              <a:t>rd</a:t>
            </a:r>
            <a:r>
              <a:rPr lang="en-US" b="1" u="sng" smtClean="0">
                <a:latin typeface="Georgia" pitchFamily="18" charset="0"/>
                <a:ea typeface="ＭＳ Ｐゴシック" charset="-128"/>
              </a:rPr>
              <a:t> grade</a:t>
            </a:r>
            <a:endParaRPr lang="en-US" b="1" smtClean="0">
              <a:latin typeface="Georgia" pitchFamily="18" charset="0"/>
              <a:ea typeface="ＭＳ Ｐゴシック" charset="-128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None/>
            </a:pPr>
            <a:r>
              <a:rPr lang="en-US" b="1" smtClean="0">
                <a:latin typeface="Georgia" pitchFamily="18" charset="0"/>
                <a:ea typeface="ＭＳ Ｐゴシック" charset="-128"/>
              </a:rPr>
              <a:t>	</a:t>
            </a:r>
            <a:endParaRPr lang="en-US" sz="2400" b="1" smtClean="0">
              <a:latin typeface="Times New Roman" pitchFamily="18" charset="0"/>
              <a:ea typeface="ＭＳ Ｐゴシック" charset="-128"/>
              <a:cs typeface="Times New Roman" pitchFamily="18" charset="0"/>
            </a:endParaRPr>
          </a:p>
          <a:p>
            <a:pPr>
              <a:lnSpc>
                <a:spcPts val="2800"/>
              </a:lnSpc>
              <a:buFont typeface="Arial" pitchFamily="34" charset="0"/>
              <a:buNone/>
            </a:pPr>
            <a:r>
              <a:rPr lang="en-US" sz="2800" b="1" smtClean="0">
                <a:latin typeface="Georgia" pitchFamily="18" charset="0"/>
                <a:ea typeface="ＭＳ Ｐゴシック" charset="-128"/>
              </a:rPr>
              <a:t>	Fluently multiply and divide</a:t>
            </a:r>
            <a:r>
              <a:rPr lang="en-US" sz="2800" smtClean="0">
                <a:latin typeface="Georgia" pitchFamily="18" charset="0"/>
                <a:ea typeface="ＭＳ Ｐゴシック" charset="-128"/>
              </a:rPr>
              <a:t> within 100.</a:t>
            </a:r>
          </a:p>
          <a:p>
            <a:pPr>
              <a:lnSpc>
                <a:spcPct val="90000"/>
              </a:lnSpc>
              <a:spcAft>
                <a:spcPts val="1200"/>
              </a:spcAft>
              <a:buFont typeface="Arial" pitchFamily="34" charset="0"/>
              <a:buNone/>
            </a:pPr>
            <a:r>
              <a:rPr lang="en-US" sz="2800" smtClean="0">
                <a:latin typeface="Georgia" pitchFamily="18" charset="0"/>
                <a:ea typeface="ＭＳ Ｐゴシック" charset="-128"/>
              </a:rPr>
              <a:t>	</a:t>
            </a:r>
            <a:endParaRPr lang="en-US" sz="2400" smtClean="0">
              <a:latin typeface="Times New Roman" pitchFamily="18" charset="0"/>
              <a:ea typeface="ＭＳ Ｐゴシック" charset="-128"/>
              <a:cs typeface="Times New Roman" pitchFamily="18" charset="0"/>
            </a:endParaRPr>
          </a:p>
          <a:p>
            <a:pPr>
              <a:lnSpc>
                <a:spcPts val="2800"/>
              </a:lnSpc>
              <a:buFont typeface="Arial" pitchFamily="34" charset="0"/>
              <a:buNone/>
            </a:pPr>
            <a:r>
              <a:rPr lang="en-US" sz="2800" b="1" smtClean="0">
                <a:latin typeface="Georgia" pitchFamily="18" charset="0"/>
                <a:ea typeface="ＭＳ Ｐゴシック" charset="-128"/>
              </a:rPr>
              <a:t>	Understand</a:t>
            </a:r>
            <a:r>
              <a:rPr lang="en-US" sz="2800" smtClean="0">
                <a:latin typeface="Georgia" pitchFamily="18" charset="0"/>
                <a:ea typeface="ＭＳ Ｐゴシック" charset="-128"/>
              </a:rPr>
              <a:t> two </a:t>
            </a:r>
            <a:r>
              <a:rPr lang="en-US" sz="2800" b="1" smtClean="0">
                <a:latin typeface="Georgia" pitchFamily="18" charset="0"/>
                <a:ea typeface="ＭＳ Ｐゴシック" charset="-128"/>
              </a:rPr>
              <a:t>fractions</a:t>
            </a:r>
            <a:r>
              <a:rPr lang="en-US" sz="2800" smtClean="0">
                <a:latin typeface="Georgia" pitchFamily="18" charset="0"/>
                <a:ea typeface="ＭＳ Ｐゴシック" charset="-128"/>
              </a:rPr>
              <a:t> as </a:t>
            </a:r>
            <a:r>
              <a:rPr lang="en-US" sz="2800" b="1" smtClean="0">
                <a:latin typeface="Georgia" pitchFamily="18" charset="0"/>
                <a:ea typeface="ＭＳ Ｐゴシック" charset="-128"/>
              </a:rPr>
              <a:t>equivalent</a:t>
            </a:r>
            <a:r>
              <a:rPr lang="en-US" sz="2800" smtClean="0">
                <a:latin typeface="Georgia" pitchFamily="18" charset="0"/>
                <a:ea typeface="ＭＳ Ｐゴシック" charset="-128"/>
              </a:rPr>
              <a:t>.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en-US" sz="2400" smtClean="0">
                <a:latin typeface="Georgia" pitchFamily="18" charset="0"/>
                <a:ea typeface="ＭＳ Ｐゴシック" charset="-128"/>
              </a:rPr>
              <a:t>	</a:t>
            </a:r>
          </a:p>
        </p:txBody>
      </p:sp>
      <p:sp>
        <p:nvSpPr>
          <p:cNvPr id="47107" name="Rectangle 5"/>
          <p:cNvSpPr>
            <a:spLocks noGrp="1"/>
          </p:cNvSpPr>
          <p:nvPr>
            <p:ph type="body" sz="half" idx="4294967295"/>
          </p:nvPr>
        </p:nvSpPr>
        <p:spPr>
          <a:xfrm>
            <a:off x="4648200" y="1600200"/>
            <a:ext cx="4038600" cy="5105400"/>
          </a:xfrm>
        </p:spPr>
        <p:txBody>
          <a:bodyPr/>
          <a:lstStyle/>
          <a:p>
            <a:pPr algn="ctr">
              <a:lnSpc>
                <a:spcPct val="90000"/>
              </a:lnSpc>
              <a:buFont typeface="Arial" pitchFamily="34" charset="0"/>
              <a:buNone/>
            </a:pPr>
            <a:r>
              <a:rPr lang="en-US" u="sng" smtClean="0">
                <a:latin typeface="Georgia" pitchFamily="18" charset="0"/>
                <a:ea typeface="ＭＳ Ｐゴシック" charset="-128"/>
              </a:rPr>
              <a:t>MS Math </a:t>
            </a:r>
            <a:r>
              <a:rPr lang="en-US" b="1" u="sng" smtClean="0">
                <a:latin typeface="Georgia" pitchFamily="18" charset="0"/>
                <a:ea typeface="ＭＳ Ｐゴシック" charset="-128"/>
              </a:rPr>
              <a:t>4</a:t>
            </a:r>
            <a:r>
              <a:rPr lang="en-US" b="1" u="sng" baseline="30000" smtClean="0">
                <a:latin typeface="Georgia" pitchFamily="18" charset="0"/>
                <a:ea typeface="ＭＳ Ｐゴシック" charset="-128"/>
              </a:rPr>
              <a:t>th</a:t>
            </a:r>
            <a:r>
              <a:rPr lang="en-US" b="1" u="sng" smtClean="0">
                <a:latin typeface="Georgia" pitchFamily="18" charset="0"/>
                <a:ea typeface="ＭＳ Ｐゴシック" charset="-128"/>
              </a:rPr>
              <a:t> grade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None/>
            </a:pPr>
            <a:r>
              <a:rPr lang="en-US" b="1" smtClean="0">
                <a:latin typeface="Georgia" pitchFamily="18" charset="0"/>
                <a:ea typeface="ＭＳ Ｐゴシック" charset="-128"/>
              </a:rPr>
              <a:t>	</a:t>
            </a:r>
            <a:endParaRPr lang="en-US" sz="2400" b="1" smtClean="0">
              <a:latin typeface="Times New Roman" pitchFamily="18" charset="0"/>
              <a:ea typeface="ＭＳ Ｐゴシック" charset="-128"/>
              <a:cs typeface="Times New Roman" pitchFamily="18" charset="0"/>
            </a:endParaRPr>
          </a:p>
          <a:p>
            <a:pPr>
              <a:lnSpc>
                <a:spcPts val="2800"/>
              </a:lnSpc>
              <a:buFont typeface="Arial" pitchFamily="34" charset="0"/>
              <a:buNone/>
            </a:pPr>
            <a:r>
              <a:rPr lang="en-US" sz="2800" b="1" smtClean="0">
                <a:latin typeface="Georgia" pitchFamily="18" charset="0"/>
                <a:ea typeface="ＭＳ Ｐゴシック" charset="-128"/>
              </a:rPr>
              <a:t>	Recall multiplication and division</a:t>
            </a:r>
            <a:r>
              <a:rPr lang="en-US" sz="2800" smtClean="0">
                <a:latin typeface="Georgia" pitchFamily="18" charset="0"/>
                <a:ea typeface="ＭＳ Ｐゴシック" charset="-128"/>
              </a:rPr>
              <a:t> facts.</a:t>
            </a:r>
          </a:p>
          <a:p>
            <a:pPr>
              <a:lnSpc>
                <a:spcPct val="90000"/>
              </a:lnSpc>
              <a:spcAft>
                <a:spcPts val="600"/>
              </a:spcAft>
              <a:buFont typeface="Arial" pitchFamily="34" charset="0"/>
              <a:buNone/>
            </a:pPr>
            <a:r>
              <a:rPr lang="en-US" sz="2800" smtClean="0">
                <a:latin typeface="Georgia" pitchFamily="18" charset="0"/>
                <a:ea typeface="ＭＳ Ｐゴシック" charset="-128"/>
              </a:rPr>
              <a:t>	</a:t>
            </a:r>
            <a:endParaRPr lang="en-US" sz="2400" b="1" smtClean="0">
              <a:latin typeface="Times New Roman" pitchFamily="18" charset="0"/>
              <a:ea typeface="ＭＳ Ｐゴシック" charset="-128"/>
              <a:cs typeface="Times New Roman" pitchFamily="18" charset="0"/>
            </a:endParaRPr>
          </a:p>
          <a:p>
            <a:pPr>
              <a:lnSpc>
                <a:spcPts val="2800"/>
              </a:lnSpc>
              <a:buFont typeface="Arial" pitchFamily="34" charset="0"/>
              <a:buNone/>
            </a:pPr>
            <a:r>
              <a:rPr lang="en-US" sz="2800" b="1" smtClean="0">
                <a:latin typeface="Georgia" pitchFamily="18" charset="0"/>
                <a:ea typeface="ＭＳ Ｐゴシック" charset="-128"/>
              </a:rPr>
              <a:t>	Model </a:t>
            </a:r>
            <a:r>
              <a:rPr lang="en-US" sz="2800" smtClean="0">
                <a:latin typeface="Georgia" pitchFamily="18" charset="0"/>
                <a:ea typeface="ＭＳ Ｐゴシック" charset="-128"/>
              </a:rPr>
              <a:t>and</a:t>
            </a:r>
            <a:r>
              <a:rPr lang="en-US" sz="2800" b="1" smtClean="0">
                <a:latin typeface="Georgia" pitchFamily="18" charset="0"/>
                <a:ea typeface="ＭＳ Ｐゴシック" charset="-128"/>
              </a:rPr>
              <a:t> identify</a:t>
            </a:r>
            <a:r>
              <a:rPr lang="en-US" sz="2800" smtClean="0">
                <a:latin typeface="Georgia" pitchFamily="18" charset="0"/>
                <a:ea typeface="ＭＳ Ｐゴシック" charset="-128"/>
              </a:rPr>
              <a:t> </a:t>
            </a:r>
            <a:r>
              <a:rPr lang="en-US" sz="2800" b="1" smtClean="0">
                <a:latin typeface="Georgia" pitchFamily="18" charset="0"/>
                <a:ea typeface="ＭＳ Ｐゴシック" charset="-128"/>
              </a:rPr>
              <a:t>equivalent fractions</a:t>
            </a:r>
            <a:r>
              <a:rPr lang="en-US" sz="2800" smtClean="0">
                <a:latin typeface="Georgia" pitchFamily="18" charset="0"/>
                <a:ea typeface="ＭＳ Ｐゴシック" charset="-128"/>
              </a:rPr>
              <a:t>.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endParaRPr lang="en-US" smtClean="0">
              <a:latin typeface="Georgia" pitchFamily="18" charset="0"/>
              <a:ea typeface="ＭＳ Ｐゴシック" charset="-128"/>
            </a:endParaRPr>
          </a:p>
          <a:p>
            <a:pPr>
              <a:lnSpc>
                <a:spcPct val="90000"/>
              </a:lnSpc>
              <a:buFont typeface="Arial" pitchFamily="34" charset="0"/>
              <a:buNone/>
            </a:pPr>
            <a:endParaRPr lang="en-US" sz="2000" smtClean="0">
              <a:latin typeface="Georgia" pitchFamily="18" charset="0"/>
              <a:ea typeface="ＭＳ Ｐゴシック" charset="-128"/>
            </a:endParaRPr>
          </a:p>
        </p:txBody>
      </p:sp>
      <p:pic>
        <p:nvPicPr>
          <p:cNvPr id="47108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" y="1524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9" name="Slide Number Placeholder 7"/>
          <p:cNvSpPr>
            <a:spLocks noGrp="1"/>
          </p:cNvSpPr>
          <p:nvPr>
            <p:ph type="sldNum" sz="quarter" idx="12"/>
          </p:nvPr>
        </p:nvSpPr>
        <p:spPr bwMode="auto">
          <a:xfrm>
            <a:off x="6705600" y="624840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1FD7E46-060A-4744-BF65-67435B3221DD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/>
          </p:cNvSpPr>
          <p:nvPr>
            <p:ph type="title" idx="4294967295"/>
          </p:nvPr>
        </p:nvSpPr>
        <p:spPr>
          <a:xfrm>
            <a:off x="1447800" y="228600"/>
            <a:ext cx="7391400" cy="1143000"/>
          </a:xfrm>
        </p:spPr>
        <p:txBody>
          <a:bodyPr/>
          <a:lstStyle/>
          <a:p>
            <a: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Alignment of CCSS for Math </a:t>
            </a:r>
            <a:b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</a:br>
            <a: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and MS Math Framework</a:t>
            </a:r>
          </a:p>
        </p:txBody>
      </p:sp>
      <p:sp>
        <p:nvSpPr>
          <p:cNvPr id="48130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447800"/>
            <a:ext cx="8229600" cy="5181600"/>
          </a:xfrm>
        </p:spPr>
        <p:txBody>
          <a:bodyPr/>
          <a:lstStyle/>
          <a:p>
            <a:pPr>
              <a:lnSpc>
                <a:spcPct val="90000"/>
              </a:lnSpc>
              <a:buFont typeface="Arial" pitchFamily="34" charset="0"/>
              <a:buNone/>
            </a:pPr>
            <a:endParaRPr lang="en-US" sz="300" smtClean="0">
              <a:latin typeface="Georgia" pitchFamily="18" charset="0"/>
              <a:ea typeface="ＭＳ Ｐゴシック" charset="-128"/>
            </a:endParaRPr>
          </a:p>
          <a:p>
            <a:pPr>
              <a:lnSpc>
                <a:spcPts val="3000"/>
              </a:lnSpc>
              <a:spcBef>
                <a:spcPct val="0"/>
              </a:spcBef>
            </a:pPr>
            <a:r>
              <a:rPr lang="en-US" sz="2800" smtClean="0">
                <a:latin typeface="Georgia" pitchFamily="18" charset="0"/>
                <a:ea typeface="ＭＳ Ｐゴシック" charset="-128"/>
              </a:rPr>
              <a:t>Initial alignment study done </a:t>
            </a:r>
            <a:r>
              <a:rPr lang="ja-JP" altLang="en-US" sz="2800" smtClean="0">
                <a:latin typeface="Georgia" pitchFamily="18" charset="0"/>
                <a:ea typeface="ＭＳ Ｐゴシック" charset="-128"/>
              </a:rPr>
              <a:t>“</a:t>
            </a:r>
            <a:r>
              <a:rPr lang="en-US" altLang="ja-JP" sz="2800" smtClean="0">
                <a:latin typeface="Georgia" pitchFamily="18" charset="0"/>
                <a:ea typeface="ＭＳ Ｐゴシック" charset="-128"/>
              </a:rPr>
              <a:t>in-house</a:t>
            </a:r>
            <a:r>
              <a:rPr lang="ja-JP" altLang="en-US" sz="2800" smtClean="0">
                <a:latin typeface="Georgia" pitchFamily="18" charset="0"/>
                <a:ea typeface="ＭＳ Ｐゴシック" charset="-128"/>
              </a:rPr>
              <a:t>”</a:t>
            </a:r>
            <a:r>
              <a:rPr lang="en-US" altLang="ja-JP" sz="2800" smtClean="0">
                <a:latin typeface="Georgia" pitchFamily="18" charset="0"/>
                <a:ea typeface="ＭＳ Ｐゴシック" charset="-128"/>
              </a:rPr>
              <a:t> and additional study done by SEDL</a:t>
            </a:r>
            <a:endParaRPr lang="en-US" altLang="ja-JP" sz="800" smtClean="0">
              <a:latin typeface="Georgia" pitchFamily="18" charset="0"/>
              <a:ea typeface="ＭＳ Ｐゴシック" charset="-128"/>
            </a:endParaRPr>
          </a:p>
          <a:p>
            <a:pPr>
              <a:lnSpc>
                <a:spcPts val="3000"/>
              </a:lnSpc>
              <a:spcBef>
                <a:spcPct val="0"/>
              </a:spcBef>
            </a:pPr>
            <a:endParaRPr lang="en-US" sz="800" smtClean="0">
              <a:latin typeface="Georgia" pitchFamily="18" charset="0"/>
              <a:ea typeface="ＭＳ Ｐゴシック" charset="-128"/>
            </a:endParaRPr>
          </a:p>
          <a:p>
            <a:pPr>
              <a:lnSpc>
                <a:spcPts val="3000"/>
              </a:lnSpc>
              <a:spcBef>
                <a:spcPct val="0"/>
              </a:spcBef>
            </a:pPr>
            <a:r>
              <a:rPr lang="en-US" sz="2800" smtClean="0">
                <a:latin typeface="Georgia" pitchFamily="18" charset="0"/>
                <a:ea typeface="ＭＳ Ｐゴシック" charset="-128"/>
              </a:rPr>
              <a:t>Overall alignment is </a:t>
            </a:r>
            <a:r>
              <a:rPr lang="en-US" sz="2800" b="1" u="sng" smtClean="0">
                <a:latin typeface="Georgia" pitchFamily="18" charset="0"/>
                <a:ea typeface="ＭＳ Ｐゴシック" charset="-128"/>
              </a:rPr>
              <a:t>not</a:t>
            </a:r>
            <a:r>
              <a:rPr lang="en-US" sz="2800" smtClean="0">
                <a:latin typeface="Georgia" pitchFamily="18" charset="0"/>
                <a:ea typeface="ＭＳ Ｐゴシック" charset="-128"/>
              </a:rPr>
              <a:t> good </a:t>
            </a:r>
            <a:endParaRPr lang="en-US" sz="800" smtClean="0">
              <a:latin typeface="Georgia" pitchFamily="18" charset="0"/>
              <a:ea typeface="ＭＳ Ｐゴシック" charset="-128"/>
            </a:endParaRPr>
          </a:p>
          <a:p>
            <a:pPr>
              <a:lnSpc>
                <a:spcPts val="3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sz="2800" smtClean="0">
                <a:latin typeface="Georgia" pitchFamily="18" charset="0"/>
                <a:ea typeface="ＭＳ Ｐゴシック" charset="-128"/>
              </a:rPr>
              <a:t>		-Many specifics in the CCSS are addressed in 	  the MS Math Framework but at a lower    </a:t>
            </a:r>
          </a:p>
          <a:p>
            <a:pPr>
              <a:lnSpc>
                <a:spcPts val="3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sz="2800" smtClean="0">
                <a:latin typeface="Georgia" pitchFamily="18" charset="0"/>
                <a:ea typeface="ＭＳ Ｐゴシック" charset="-128"/>
              </a:rPr>
              <a:t>            grade level(s)</a:t>
            </a:r>
            <a:endParaRPr lang="en-US" sz="800" smtClean="0">
              <a:latin typeface="Georgia" pitchFamily="18" charset="0"/>
              <a:ea typeface="ＭＳ Ｐゴシック" charset="-128"/>
            </a:endParaRPr>
          </a:p>
          <a:p>
            <a:pPr>
              <a:lnSpc>
                <a:spcPts val="3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sz="2800" smtClean="0">
                <a:latin typeface="Georgia" pitchFamily="18" charset="0"/>
                <a:ea typeface="ＭＳ Ｐゴシック" charset="-128"/>
              </a:rPr>
              <a:t>		-Several of the MS Math Framework   </a:t>
            </a:r>
          </a:p>
          <a:p>
            <a:pPr>
              <a:lnSpc>
                <a:spcPts val="3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sz="2800" smtClean="0">
                <a:latin typeface="Georgia" pitchFamily="18" charset="0"/>
                <a:ea typeface="ＭＳ Ｐゴシック" charset="-128"/>
              </a:rPr>
              <a:t>            objectives are not mentioned in the   </a:t>
            </a:r>
          </a:p>
          <a:p>
            <a:pPr>
              <a:lnSpc>
                <a:spcPts val="3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sz="2800" smtClean="0">
                <a:latin typeface="Georgia" pitchFamily="18" charset="0"/>
                <a:ea typeface="ＭＳ Ｐゴシック" charset="-128"/>
              </a:rPr>
              <a:t>            Common Core</a:t>
            </a:r>
          </a:p>
          <a:p>
            <a:pPr>
              <a:lnSpc>
                <a:spcPts val="3000"/>
              </a:lnSpc>
              <a:spcBef>
                <a:spcPct val="0"/>
              </a:spcBef>
            </a:pPr>
            <a:endParaRPr lang="en-US" sz="800" smtClean="0">
              <a:latin typeface="Georgia" pitchFamily="18" charset="0"/>
              <a:ea typeface="ＭＳ Ｐゴシック" charset="-128"/>
            </a:endParaRPr>
          </a:p>
          <a:p>
            <a:pPr>
              <a:lnSpc>
                <a:spcPts val="3000"/>
              </a:lnSpc>
              <a:spcBef>
                <a:spcPct val="0"/>
              </a:spcBef>
            </a:pPr>
            <a:r>
              <a:rPr lang="en-US" sz="2800" smtClean="0">
                <a:latin typeface="Georgia" pitchFamily="18" charset="0"/>
                <a:ea typeface="ＭＳ Ｐゴシック" charset="-128"/>
              </a:rPr>
              <a:t>CCSS for Math are more rigorous than the MS Math Framework</a:t>
            </a:r>
          </a:p>
          <a:p>
            <a:pPr>
              <a:lnSpc>
                <a:spcPct val="90000"/>
              </a:lnSpc>
            </a:pPr>
            <a:endParaRPr lang="en-US" sz="3600" smtClean="0">
              <a:ea typeface="ＭＳ Ｐゴシック" charset="-128"/>
            </a:endParaRPr>
          </a:p>
        </p:txBody>
      </p:sp>
      <p:sp>
        <p:nvSpPr>
          <p:cNvPr id="48131" name="Slide Number Placeholder 6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588199FF-18EC-4721-A316-64CC4A7CA082}" type="slidenum">
              <a:rPr lang="en-US" sz="1200">
                <a:solidFill>
                  <a:srgbClr val="898989"/>
                </a:solidFill>
              </a:rPr>
              <a:pPr algn="r"/>
              <a:t>10</a:t>
            </a:fld>
            <a:endParaRPr lang="en-US" sz="1200">
              <a:solidFill>
                <a:srgbClr val="898989"/>
              </a:solidFill>
            </a:endParaRPr>
          </a:p>
        </p:txBody>
      </p:sp>
      <p:pic>
        <p:nvPicPr>
          <p:cNvPr id="48132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" y="1524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3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93F198A-CD77-4F0B-BDCD-C4DBAA0C11CF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/>
          </p:cNvSpPr>
          <p:nvPr>
            <p:ph type="title"/>
          </p:nvPr>
        </p:nvSpPr>
        <p:spPr>
          <a:xfrm>
            <a:off x="1371600" y="304800"/>
            <a:ext cx="7620000" cy="1935163"/>
          </a:xfrm>
        </p:spPr>
        <p:txBody>
          <a:bodyPr/>
          <a:lstStyle/>
          <a:p>
            <a:r>
              <a:rPr lang="en-US" sz="30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Common Core State Standards for </a:t>
            </a:r>
            <a:br>
              <a:rPr lang="en-US" sz="30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</a:br>
            <a:r>
              <a:rPr lang="en-US" sz="30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English Language Arts and Literacy in History/Social Studies, Science, and Technical Subjects</a:t>
            </a:r>
          </a:p>
        </p:txBody>
      </p:sp>
      <p:sp>
        <p:nvSpPr>
          <p:cNvPr id="49154" name="Rectangle 3"/>
          <p:cNvSpPr>
            <a:spLocks noGrp="1"/>
          </p:cNvSpPr>
          <p:nvPr>
            <p:ph type="body" idx="1"/>
          </p:nvPr>
        </p:nvSpPr>
        <p:spPr>
          <a:xfrm>
            <a:off x="304800" y="2362200"/>
            <a:ext cx="8534400" cy="4038600"/>
          </a:xfrm>
        </p:spPr>
        <p:txBody>
          <a:bodyPr/>
          <a:lstStyle/>
          <a:p>
            <a:pPr>
              <a:lnSpc>
                <a:spcPct val="80000"/>
              </a:lnSpc>
              <a:buFont typeface="Arial" pitchFamily="34" charset="0"/>
              <a:buNone/>
            </a:pPr>
            <a:endParaRPr lang="en-US" sz="2400" b="1" u="sng" smtClean="0">
              <a:latin typeface="Georgia" pitchFamily="18" charset="0"/>
              <a:ea typeface="ＭＳ Ｐゴシック" charset="-128"/>
            </a:endParaRP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3000" b="1" smtClean="0">
                <a:latin typeface="Georgia" pitchFamily="18" charset="0"/>
                <a:ea typeface="ＭＳ Ｐゴシック" charset="-128"/>
              </a:rPr>
              <a:t>	</a:t>
            </a:r>
            <a:r>
              <a:rPr lang="en-US" sz="3000" b="1" u="sng" smtClean="0">
                <a:latin typeface="Georgia" pitchFamily="18" charset="0"/>
                <a:ea typeface="ＭＳ Ｐゴシック" charset="-128"/>
              </a:rPr>
              <a:t>Key design considerations:</a:t>
            </a:r>
          </a:p>
          <a:p>
            <a:pPr>
              <a:lnSpc>
                <a:spcPct val="80000"/>
              </a:lnSpc>
            </a:pPr>
            <a:endParaRPr lang="en-US" sz="1800" smtClean="0">
              <a:latin typeface="Georgia" pitchFamily="18" charset="0"/>
              <a:ea typeface="ＭＳ Ｐゴシック" charset="-128"/>
            </a:endParaRP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3000" smtClean="0">
                <a:latin typeface="Georgia" pitchFamily="18" charset="0"/>
                <a:ea typeface="ＭＳ Ｐゴシック" charset="-128"/>
              </a:rPr>
              <a:t>	</a:t>
            </a:r>
            <a:r>
              <a:rPr lang="en-US" sz="2800" smtClean="0">
                <a:latin typeface="Georgia" pitchFamily="18" charset="0"/>
                <a:ea typeface="ＭＳ Ｐゴシック" charset="-128"/>
              </a:rPr>
              <a:t>Sections divided by </a:t>
            </a:r>
            <a:r>
              <a:rPr lang="en-US" sz="2800" b="1" smtClean="0">
                <a:latin typeface="Georgia" pitchFamily="18" charset="0"/>
                <a:ea typeface="ＭＳ Ｐゴシック" charset="-128"/>
              </a:rPr>
              <a:t>Strands for K-5 and 6-12</a:t>
            </a:r>
            <a:endParaRPr lang="en-US" sz="2800" smtClean="0">
              <a:latin typeface="Georgia" pitchFamily="18" charset="0"/>
              <a:ea typeface="ＭＳ Ｐゴシック" charset="-128"/>
            </a:endParaRPr>
          </a:p>
          <a:p>
            <a:pPr lvl="1">
              <a:lnSpc>
                <a:spcPct val="80000"/>
              </a:lnSpc>
            </a:pPr>
            <a:r>
              <a:rPr lang="en-US" smtClean="0">
                <a:latin typeface="Georgia" pitchFamily="18" charset="0"/>
                <a:ea typeface="ＭＳ Ｐゴシック" charset="-128"/>
              </a:rPr>
              <a:t>Reading </a:t>
            </a:r>
          </a:p>
          <a:p>
            <a:pPr lvl="1">
              <a:lnSpc>
                <a:spcPct val="80000"/>
              </a:lnSpc>
            </a:pPr>
            <a:r>
              <a:rPr lang="en-US" smtClean="0">
                <a:latin typeface="Georgia" pitchFamily="18" charset="0"/>
                <a:ea typeface="ＭＳ Ｐゴシック" charset="-128"/>
              </a:rPr>
              <a:t>Writing</a:t>
            </a:r>
          </a:p>
          <a:p>
            <a:pPr lvl="1">
              <a:lnSpc>
                <a:spcPct val="80000"/>
              </a:lnSpc>
            </a:pPr>
            <a:r>
              <a:rPr lang="en-US" smtClean="0">
                <a:latin typeface="Georgia" pitchFamily="18" charset="0"/>
                <a:ea typeface="ＭＳ Ｐゴシック" charset="-128"/>
              </a:rPr>
              <a:t>Speaking and Listening</a:t>
            </a:r>
          </a:p>
          <a:p>
            <a:pPr lvl="1">
              <a:lnSpc>
                <a:spcPct val="80000"/>
              </a:lnSpc>
            </a:pPr>
            <a:r>
              <a:rPr lang="en-US" smtClean="0">
                <a:latin typeface="Georgia" pitchFamily="18" charset="0"/>
                <a:ea typeface="ＭＳ Ｐゴシック" charset="-128"/>
              </a:rPr>
              <a:t>Language</a:t>
            </a:r>
            <a:endParaRPr lang="en-US" b="1" smtClean="0">
              <a:latin typeface="Georgia" pitchFamily="18" charset="0"/>
              <a:ea typeface="ＭＳ Ｐゴシック" charset="-128"/>
            </a:endParaRP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2400" smtClean="0">
                <a:latin typeface="Georgia" pitchFamily="18" charset="0"/>
                <a:ea typeface="ＭＳ Ｐゴシック" charset="-128"/>
              </a:rPr>
              <a:t>  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endParaRPr lang="en-US" sz="2400" smtClean="0">
              <a:latin typeface="Georgia" pitchFamily="18" charset="0"/>
              <a:ea typeface="ＭＳ Ｐゴシック" charset="-128"/>
            </a:endParaRPr>
          </a:p>
          <a:p>
            <a:pPr>
              <a:lnSpc>
                <a:spcPct val="80000"/>
              </a:lnSpc>
            </a:pPr>
            <a:endParaRPr lang="en-US" sz="2400" smtClean="0">
              <a:latin typeface="Georgia" pitchFamily="18" charset="0"/>
              <a:ea typeface="ＭＳ Ｐゴシック" charset="-128"/>
            </a:endParaRPr>
          </a:p>
        </p:txBody>
      </p:sp>
      <p:pic>
        <p:nvPicPr>
          <p:cNvPr id="49155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4572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081515E-B233-4B5A-B9FA-55538E5E05AB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/>
          </p:cNvSpPr>
          <p:nvPr>
            <p:ph type="title"/>
          </p:nvPr>
        </p:nvSpPr>
        <p:spPr>
          <a:xfrm>
            <a:off x="1524000" y="533400"/>
            <a:ext cx="7086600" cy="1143000"/>
          </a:xfrm>
        </p:spPr>
        <p:txBody>
          <a:bodyPr/>
          <a:lstStyle/>
          <a:p>
            <a: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ELA Alignment Examples </a:t>
            </a:r>
            <a:b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</a:br>
            <a:endParaRPr lang="en-US" sz="3200" b="1" smtClean="0">
              <a:solidFill>
                <a:srgbClr val="FF0000"/>
              </a:solidFill>
              <a:latin typeface="Georgia" pitchFamily="18" charset="0"/>
              <a:ea typeface="ＭＳ Ｐゴシック" charset="-128"/>
            </a:endParaRPr>
          </a:p>
        </p:txBody>
      </p:sp>
      <p:sp>
        <p:nvSpPr>
          <p:cNvPr id="50178" name="Rectangle 4"/>
          <p:cNvSpPr>
            <a:spLocks noGrp="1"/>
          </p:cNvSpPr>
          <p:nvPr>
            <p:ph type="body" sz="half" idx="1"/>
          </p:nvPr>
        </p:nvSpPr>
        <p:spPr>
          <a:xfrm>
            <a:off x="457200" y="1722438"/>
            <a:ext cx="4038600" cy="4525962"/>
          </a:xfrm>
        </p:spPr>
        <p:txBody>
          <a:bodyPr/>
          <a:lstStyle/>
          <a:p>
            <a:pPr algn="ctr">
              <a:buFont typeface="Arial" pitchFamily="34" charset="0"/>
              <a:buNone/>
            </a:pPr>
            <a:r>
              <a:rPr lang="en-US" sz="3200" u="sng" smtClean="0">
                <a:latin typeface="Georgia" pitchFamily="18" charset="0"/>
                <a:ea typeface="ＭＳ Ｐゴシック" charset="-128"/>
              </a:rPr>
              <a:t>CCSS ELA</a:t>
            </a:r>
            <a:r>
              <a:rPr lang="en-US" sz="3200" b="1" u="sng" smtClean="0">
                <a:latin typeface="Georgia" pitchFamily="18" charset="0"/>
                <a:ea typeface="ＭＳ Ｐゴシック" charset="-128"/>
              </a:rPr>
              <a:t> 3</a:t>
            </a:r>
            <a:r>
              <a:rPr lang="en-US" sz="3200" b="1" u="sng" baseline="30000" smtClean="0">
                <a:latin typeface="Georgia" pitchFamily="18" charset="0"/>
                <a:ea typeface="ＭＳ Ｐゴシック" charset="-128"/>
              </a:rPr>
              <a:t>rd</a:t>
            </a:r>
            <a:r>
              <a:rPr lang="en-US" sz="3200" b="1" u="sng" smtClean="0">
                <a:latin typeface="Georgia" pitchFamily="18" charset="0"/>
                <a:ea typeface="ＭＳ Ｐゴシック" charset="-128"/>
              </a:rPr>
              <a:t> grade</a:t>
            </a:r>
          </a:p>
          <a:p>
            <a:pPr algn="ctr">
              <a:buFont typeface="Arial" pitchFamily="34" charset="0"/>
              <a:buNone/>
            </a:pPr>
            <a:endParaRPr lang="en-US" sz="800" smtClean="0">
              <a:latin typeface="Times New Roman" pitchFamily="18" charset="0"/>
              <a:ea typeface="ＭＳ Ｐゴシック" charset="-128"/>
              <a:cs typeface="Times New Roman" pitchFamily="18" charset="0"/>
            </a:endParaRPr>
          </a:p>
          <a:p>
            <a:pPr algn="ctr">
              <a:buFont typeface="Arial" pitchFamily="34" charset="0"/>
              <a:buNone/>
            </a:pPr>
            <a:endParaRPr lang="en-US" sz="800" smtClean="0">
              <a:latin typeface="Times New Roman" pitchFamily="18" charset="0"/>
              <a:ea typeface="ＭＳ Ｐゴシック" charset="-128"/>
              <a:cs typeface="Times New Roman" pitchFamily="18" charset="0"/>
            </a:endParaRPr>
          </a:p>
          <a:p>
            <a:pPr>
              <a:buFont typeface="Arial" pitchFamily="34" charset="0"/>
              <a:buNone/>
            </a:pPr>
            <a:r>
              <a:rPr lang="en-US" smtClean="0">
                <a:latin typeface="Georgia" pitchFamily="18" charset="0"/>
                <a:ea typeface="ＭＳ Ｐゴシック" charset="-128"/>
              </a:rPr>
              <a:t>	With guidance and support from peers and adults, strengthen </a:t>
            </a:r>
            <a:r>
              <a:rPr lang="en-US" b="1" smtClean="0">
                <a:latin typeface="Georgia" pitchFamily="18" charset="0"/>
                <a:ea typeface="ＭＳ Ｐゴシック" charset="-128"/>
              </a:rPr>
              <a:t>writing</a:t>
            </a:r>
            <a:r>
              <a:rPr lang="en-US" smtClean="0">
                <a:latin typeface="Georgia" pitchFamily="18" charset="0"/>
                <a:ea typeface="ＭＳ Ｐゴシック" charset="-128"/>
              </a:rPr>
              <a:t> as needed by</a:t>
            </a:r>
            <a:r>
              <a:rPr lang="en-US" b="1" smtClean="0">
                <a:latin typeface="Georgia" pitchFamily="18" charset="0"/>
                <a:ea typeface="ＭＳ Ｐゴシック" charset="-128"/>
              </a:rPr>
              <a:t> revising and editing</a:t>
            </a:r>
            <a:r>
              <a:rPr lang="en-US" smtClean="0">
                <a:latin typeface="Georgia" pitchFamily="18" charset="0"/>
                <a:ea typeface="ＭＳ Ｐゴシック" charset="-128"/>
              </a:rPr>
              <a:t>.</a:t>
            </a:r>
          </a:p>
          <a:p>
            <a:pPr>
              <a:buFont typeface="Arial" pitchFamily="34" charset="0"/>
              <a:buNone/>
            </a:pPr>
            <a:endParaRPr lang="en-US" smtClean="0">
              <a:ea typeface="ＭＳ Ｐゴシック" charset="-128"/>
            </a:endParaRPr>
          </a:p>
        </p:txBody>
      </p:sp>
      <p:sp>
        <p:nvSpPr>
          <p:cNvPr id="50179" name="Rectangle 5"/>
          <p:cNvSpPr>
            <a:spLocks noGrp="1"/>
          </p:cNvSpPr>
          <p:nvPr>
            <p:ph type="body" sz="half" idx="2"/>
          </p:nvPr>
        </p:nvSpPr>
        <p:spPr>
          <a:xfrm>
            <a:off x="4648200" y="1722438"/>
            <a:ext cx="4038600" cy="4525962"/>
          </a:xfrm>
        </p:spPr>
        <p:txBody>
          <a:bodyPr/>
          <a:lstStyle/>
          <a:p>
            <a:pPr algn="ctr">
              <a:buFont typeface="Arial" pitchFamily="34" charset="0"/>
              <a:buNone/>
            </a:pPr>
            <a:r>
              <a:rPr lang="en-US" sz="3200" u="sng" smtClean="0">
                <a:latin typeface="Georgia" pitchFamily="18" charset="0"/>
                <a:ea typeface="ＭＳ Ｐゴシック" charset="-128"/>
              </a:rPr>
              <a:t>MS ELA </a:t>
            </a:r>
            <a:r>
              <a:rPr lang="en-US" sz="3200" b="1" u="sng" smtClean="0">
                <a:latin typeface="Georgia" pitchFamily="18" charset="0"/>
                <a:ea typeface="ＭＳ Ｐゴシック" charset="-128"/>
              </a:rPr>
              <a:t>3</a:t>
            </a:r>
            <a:r>
              <a:rPr lang="en-US" sz="3200" b="1" u="sng" baseline="30000" smtClean="0">
                <a:latin typeface="Georgia" pitchFamily="18" charset="0"/>
                <a:ea typeface="ＭＳ Ｐゴシック" charset="-128"/>
              </a:rPr>
              <a:t>rd</a:t>
            </a:r>
            <a:r>
              <a:rPr lang="en-US" sz="3200" b="1" u="sng" smtClean="0">
                <a:latin typeface="Georgia" pitchFamily="18" charset="0"/>
                <a:ea typeface="ＭＳ Ｐゴシック" charset="-128"/>
              </a:rPr>
              <a:t> grade</a:t>
            </a:r>
            <a:endParaRPr lang="en-US" sz="3200" b="1" smtClean="0">
              <a:latin typeface="Georgia" pitchFamily="18" charset="0"/>
              <a:ea typeface="ＭＳ Ｐゴシック" charset="-128"/>
            </a:endParaRPr>
          </a:p>
          <a:p>
            <a:pPr algn="ctr">
              <a:buFont typeface="Arial" pitchFamily="34" charset="0"/>
              <a:buNone/>
            </a:pPr>
            <a:endParaRPr lang="en-US" sz="800" smtClean="0">
              <a:latin typeface="Times New Roman" pitchFamily="18" charset="0"/>
              <a:ea typeface="ＭＳ Ｐゴシック" charset="-128"/>
              <a:cs typeface="Times New Roman" pitchFamily="18" charset="0"/>
            </a:endParaRPr>
          </a:p>
          <a:p>
            <a:pPr algn="ctr">
              <a:buFont typeface="Arial" pitchFamily="34" charset="0"/>
              <a:buNone/>
            </a:pPr>
            <a:endParaRPr lang="en-US" sz="800" smtClean="0">
              <a:latin typeface="Times New Roman" pitchFamily="18" charset="0"/>
              <a:ea typeface="ＭＳ Ｐゴシック" charset="-128"/>
              <a:cs typeface="Times New Roman" pitchFamily="18" charset="0"/>
            </a:endParaRPr>
          </a:p>
          <a:p>
            <a:pPr>
              <a:buFont typeface="Arial" pitchFamily="34" charset="0"/>
              <a:buNone/>
            </a:pPr>
            <a:r>
              <a:rPr lang="en-US" smtClean="0">
                <a:latin typeface="Georgia" pitchFamily="18" charset="0"/>
                <a:ea typeface="ＭＳ Ｐゴシック" charset="-128"/>
              </a:rPr>
              <a:t>	Use an appropriate </a:t>
            </a:r>
            <a:r>
              <a:rPr lang="en-US" b="1" smtClean="0">
                <a:latin typeface="Georgia" pitchFamily="18" charset="0"/>
                <a:ea typeface="ＭＳ Ｐゴシック" charset="-128"/>
              </a:rPr>
              <a:t>composing</a:t>
            </a:r>
            <a:r>
              <a:rPr lang="en-US" smtClean="0">
                <a:latin typeface="Georgia" pitchFamily="18" charset="0"/>
                <a:ea typeface="ＭＳ Ｐゴシック" charset="-128"/>
              </a:rPr>
              <a:t> process (e.g., planning, drafting, </a:t>
            </a:r>
            <a:r>
              <a:rPr lang="en-US" b="1" smtClean="0">
                <a:latin typeface="Georgia" pitchFamily="18" charset="0"/>
                <a:ea typeface="ＭＳ Ｐゴシック" charset="-128"/>
              </a:rPr>
              <a:t>revising, editing</a:t>
            </a:r>
            <a:r>
              <a:rPr lang="en-US" smtClean="0">
                <a:latin typeface="Georgia" pitchFamily="18" charset="0"/>
                <a:ea typeface="ＭＳ Ｐゴシック" charset="-128"/>
              </a:rPr>
              <a:t>, and publishing/sharing) to </a:t>
            </a:r>
            <a:r>
              <a:rPr lang="en-US" b="1" smtClean="0">
                <a:latin typeface="Georgia" pitchFamily="18" charset="0"/>
                <a:ea typeface="ＭＳ Ｐゴシック" charset="-128"/>
              </a:rPr>
              <a:t>compose</a:t>
            </a:r>
            <a:r>
              <a:rPr lang="en-US" smtClean="0">
                <a:latin typeface="Georgia" pitchFamily="18" charset="0"/>
                <a:ea typeface="ＭＳ Ｐゴシック" charset="-128"/>
              </a:rPr>
              <a:t> or </a:t>
            </a:r>
            <a:r>
              <a:rPr lang="en-US" b="1" smtClean="0">
                <a:latin typeface="Georgia" pitchFamily="18" charset="0"/>
                <a:ea typeface="ＭＳ Ｐゴシック" charset="-128"/>
              </a:rPr>
              <a:t>edit</a:t>
            </a:r>
            <a:r>
              <a:rPr lang="en-US" smtClean="0">
                <a:latin typeface="Georgia" pitchFamily="18" charset="0"/>
                <a:ea typeface="ＭＳ Ｐゴシック" charset="-128"/>
              </a:rPr>
              <a:t>.  </a:t>
            </a:r>
            <a:endParaRPr lang="en-US" smtClean="0">
              <a:ea typeface="ＭＳ Ｐゴシック" charset="-128"/>
            </a:endParaRPr>
          </a:p>
        </p:txBody>
      </p:sp>
      <p:pic>
        <p:nvPicPr>
          <p:cNvPr id="50180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" y="3048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1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28641C6-0C1C-4063-824D-E43531E44C67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/>
          </p:cNvSpPr>
          <p:nvPr>
            <p:ph type="title" idx="4294967295"/>
          </p:nvPr>
        </p:nvSpPr>
        <p:spPr>
          <a:xfrm>
            <a:off x="1447800" y="152400"/>
            <a:ext cx="7239000" cy="1447800"/>
          </a:xfrm>
        </p:spPr>
        <p:txBody>
          <a:bodyPr/>
          <a:lstStyle/>
          <a:p>
            <a: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Alignment of CCSS </a:t>
            </a:r>
            <a:b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</a:br>
            <a: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English Language Arts (ELA)</a:t>
            </a:r>
            <a:b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</a:br>
            <a: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 and MS ELA</a:t>
            </a:r>
          </a:p>
        </p:txBody>
      </p:sp>
      <p:sp>
        <p:nvSpPr>
          <p:cNvPr id="51202" name="Rectangle 3"/>
          <p:cNvSpPr>
            <a:spLocks noGrp="1"/>
          </p:cNvSpPr>
          <p:nvPr>
            <p:ph type="body" idx="4294967295"/>
          </p:nvPr>
        </p:nvSpPr>
        <p:spPr>
          <a:xfrm>
            <a:off x="609600" y="1676400"/>
            <a:ext cx="8229600" cy="4953000"/>
          </a:xfrm>
        </p:spPr>
        <p:txBody>
          <a:bodyPr/>
          <a:lstStyle/>
          <a:p>
            <a:pPr>
              <a:buFont typeface="Arial" pitchFamily="34" charset="0"/>
              <a:buNone/>
            </a:pPr>
            <a:endParaRPr lang="en-US" sz="300" smtClean="0">
              <a:latin typeface="Georgia" pitchFamily="18" charset="0"/>
              <a:ea typeface="ＭＳ Ｐゴシック" charset="-128"/>
            </a:endParaRPr>
          </a:p>
          <a:p>
            <a:pPr>
              <a:lnSpc>
                <a:spcPts val="3000"/>
              </a:lnSpc>
              <a:spcBef>
                <a:spcPct val="0"/>
              </a:spcBef>
            </a:pPr>
            <a:r>
              <a:rPr lang="en-US" sz="2800" smtClean="0">
                <a:latin typeface="Georgia" pitchFamily="18" charset="0"/>
                <a:ea typeface="ＭＳ Ｐゴシック" charset="-128"/>
              </a:rPr>
              <a:t>Initial alignment study done </a:t>
            </a:r>
            <a:r>
              <a:rPr lang="ja-JP" altLang="en-US" sz="2800" smtClean="0">
                <a:latin typeface="Georgia" pitchFamily="18" charset="0"/>
                <a:ea typeface="ＭＳ Ｐゴシック" charset="-128"/>
              </a:rPr>
              <a:t>“</a:t>
            </a:r>
            <a:r>
              <a:rPr lang="en-US" altLang="ja-JP" sz="2800" smtClean="0">
                <a:latin typeface="Georgia" pitchFamily="18" charset="0"/>
                <a:ea typeface="ＭＳ Ｐゴシック" charset="-128"/>
              </a:rPr>
              <a:t>in-house</a:t>
            </a:r>
            <a:r>
              <a:rPr lang="ja-JP" altLang="en-US" sz="2800" smtClean="0">
                <a:latin typeface="Georgia" pitchFamily="18" charset="0"/>
                <a:ea typeface="ＭＳ Ｐゴシック" charset="-128"/>
              </a:rPr>
              <a:t>”</a:t>
            </a:r>
            <a:r>
              <a:rPr lang="en-US" altLang="ja-JP" sz="2800" smtClean="0">
                <a:latin typeface="Georgia" pitchFamily="18" charset="0"/>
                <a:ea typeface="ＭＳ Ｐゴシック" charset="-128"/>
              </a:rPr>
              <a:t> and additional study done by SEDL</a:t>
            </a:r>
            <a:endParaRPr lang="en-US" altLang="ja-JP" sz="800" smtClean="0">
              <a:latin typeface="Georgia" pitchFamily="18" charset="0"/>
              <a:ea typeface="ＭＳ Ｐゴシック" charset="-128"/>
            </a:endParaRPr>
          </a:p>
          <a:p>
            <a:pPr>
              <a:lnSpc>
                <a:spcPts val="3000"/>
              </a:lnSpc>
              <a:spcBef>
                <a:spcPct val="0"/>
              </a:spcBef>
            </a:pPr>
            <a:endParaRPr lang="en-US" sz="800" smtClean="0">
              <a:latin typeface="Georgia" pitchFamily="18" charset="0"/>
              <a:ea typeface="ＭＳ Ｐゴシック" charset="-128"/>
            </a:endParaRPr>
          </a:p>
          <a:p>
            <a:pPr>
              <a:lnSpc>
                <a:spcPts val="3000"/>
              </a:lnSpc>
              <a:spcBef>
                <a:spcPct val="0"/>
              </a:spcBef>
            </a:pPr>
            <a:r>
              <a:rPr lang="en-US" sz="2800" smtClean="0">
                <a:latin typeface="Georgia" pitchFamily="18" charset="0"/>
                <a:ea typeface="ＭＳ Ｐゴシック" charset="-128"/>
              </a:rPr>
              <a:t>Overall alignment </a:t>
            </a:r>
            <a:r>
              <a:rPr lang="en-US" sz="2800" b="1" u="sng" smtClean="0">
                <a:latin typeface="Georgia" pitchFamily="18" charset="0"/>
                <a:ea typeface="ＭＳ Ｐゴシック" charset="-128"/>
              </a:rPr>
              <a:t>is</a:t>
            </a:r>
            <a:r>
              <a:rPr lang="en-US" sz="2800" b="1" smtClean="0">
                <a:latin typeface="Georgia" pitchFamily="18" charset="0"/>
                <a:ea typeface="ＭＳ Ｐゴシック" charset="-128"/>
              </a:rPr>
              <a:t> </a:t>
            </a:r>
            <a:r>
              <a:rPr lang="en-US" sz="2800" smtClean="0">
                <a:latin typeface="Georgia" pitchFamily="18" charset="0"/>
                <a:ea typeface="ＭＳ Ｐゴシック" charset="-128"/>
              </a:rPr>
              <a:t>good </a:t>
            </a:r>
            <a:endParaRPr lang="en-US" sz="800" smtClean="0">
              <a:latin typeface="Georgia" pitchFamily="18" charset="0"/>
              <a:ea typeface="ＭＳ Ｐゴシック" charset="-128"/>
            </a:endParaRPr>
          </a:p>
          <a:p>
            <a:pPr>
              <a:lnSpc>
                <a:spcPts val="3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sz="2800" smtClean="0">
                <a:latin typeface="Georgia" pitchFamily="18" charset="0"/>
                <a:ea typeface="ＭＳ Ｐゴシック" charset="-128"/>
              </a:rPr>
              <a:t>		-Few specifics in the CCSS are not addressed   </a:t>
            </a:r>
          </a:p>
          <a:p>
            <a:pPr>
              <a:lnSpc>
                <a:spcPts val="3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sz="2800" smtClean="0">
                <a:latin typeface="Georgia" pitchFamily="18" charset="0"/>
                <a:ea typeface="ＭＳ Ｐゴシック" charset="-128"/>
              </a:rPr>
              <a:t>             in the MS ELA Framework or not addressed </a:t>
            </a:r>
          </a:p>
          <a:p>
            <a:pPr>
              <a:lnSpc>
                <a:spcPts val="3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sz="2800" smtClean="0">
                <a:latin typeface="Georgia" pitchFamily="18" charset="0"/>
                <a:ea typeface="ＭＳ Ｐゴシック" charset="-128"/>
              </a:rPr>
              <a:t>             at the same grade level    </a:t>
            </a:r>
            <a:endParaRPr lang="en-US" sz="800" smtClean="0">
              <a:latin typeface="Georgia" pitchFamily="18" charset="0"/>
              <a:ea typeface="ＭＳ Ｐゴシック" charset="-128"/>
            </a:endParaRPr>
          </a:p>
          <a:p>
            <a:pPr>
              <a:lnSpc>
                <a:spcPts val="3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sz="2800" smtClean="0">
                <a:latin typeface="Georgia" pitchFamily="18" charset="0"/>
                <a:ea typeface="ＭＳ Ｐゴシック" charset="-128"/>
              </a:rPr>
              <a:t>		-Many of the MS ELA Framework   </a:t>
            </a:r>
          </a:p>
          <a:p>
            <a:pPr>
              <a:lnSpc>
                <a:spcPts val="3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sz="2800" smtClean="0">
                <a:latin typeface="Georgia" pitchFamily="18" charset="0"/>
                <a:ea typeface="ＭＳ Ｐゴシック" charset="-128"/>
              </a:rPr>
              <a:t>             objectives and sub-objectives are not </a:t>
            </a:r>
          </a:p>
          <a:p>
            <a:pPr>
              <a:lnSpc>
                <a:spcPts val="3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sz="2800" smtClean="0">
                <a:latin typeface="Georgia" pitchFamily="18" charset="0"/>
                <a:ea typeface="ＭＳ Ｐゴシック" charset="-128"/>
              </a:rPr>
              <a:t>		  mentioned in the Common Core</a:t>
            </a:r>
          </a:p>
          <a:p>
            <a:pPr>
              <a:lnSpc>
                <a:spcPts val="3000"/>
              </a:lnSpc>
              <a:spcBef>
                <a:spcPct val="0"/>
              </a:spcBef>
            </a:pPr>
            <a:endParaRPr lang="en-US" sz="800" smtClean="0">
              <a:latin typeface="Georgia" pitchFamily="18" charset="0"/>
              <a:ea typeface="ＭＳ Ｐゴシック" charset="-128"/>
            </a:endParaRPr>
          </a:p>
          <a:p>
            <a:pPr>
              <a:lnSpc>
                <a:spcPts val="3000"/>
              </a:lnSpc>
              <a:spcBef>
                <a:spcPct val="0"/>
              </a:spcBef>
            </a:pPr>
            <a:r>
              <a:rPr lang="en-US" sz="2800" smtClean="0">
                <a:latin typeface="Georgia" pitchFamily="18" charset="0"/>
                <a:ea typeface="ＭＳ Ｐゴシック" charset="-128"/>
              </a:rPr>
              <a:t>Rigor is comparable</a:t>
            </a:r>
          </a:p>
          <a:p>
            <a:pPr>
              <a:lnSpc>
                <a:spcPts val="2800"/>
              </a:lnSpc>
              <a:spcBef>
                <a:spcPct val="0"/>
              </a:spcBef>
              <a:spcAft>
                <a:spcPts val="1800"/>
              </a:spcAft>
            </a:pPr>
            <a:endParaRPr lang="en-US" sz="2800" smtClean="0">
              <a:latin typeface="Georgia" pitchFamily="18" charset="0"/>
              <a:ea typeface="ＭＳ Ｐゴシック" charset="-128"/>
            </a:endParaRPr>
          </a:p>
        </p:txBody>
      </p:sp>
      <p:sp>
        <p:nvSpPr>
          <p:cNvPr id="51203" name="Slide Number Placeholder 6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D63C36C4-3AC5-4445-A79B-58627BEA19B2}" type="slidenum">
              <a:rPr lang="en-US" sz="1200">
                <a:solidFill>
                  <a:srgbClr val="898989"/>
                </a:solidFill>
              </a:rPr>
              <a:pPr algn="r"/>
              <a:t>13</a:t>
            </a:fld>
            <a:endParaRPr lang="en-US" sz="1200">
              <a:solidFill>
                <a:srgbClr val="898989"/>
              </a:solidFill>
            </a:endParaRPr>
          </a:p>
        </p:txBody>
      </p:sp>
      <p:pic>
        <p:nvPicPr>
          <p:cNvPr id="51204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" y="228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5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79EE5D6-189C-49C5-9BB8-D134DF3EFE5A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>
          <a:xfrm>
            <a:off x="1676400" y="304800"/>
            <a:ext cx="7315200" cy="1143000"/>
          </a:xfrm>
        </p:spPr>
        <p:txBody>
          <a:bodyPr/>
          <a:lstStyle/>
          <a:p>
            <a:r>
              <a:rPr lang="en-US" sz="36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RttT Assessment Proposals</a:t>
            </a:r>
            <a:endParaRPr lang="en-US" sz="3600" smtClean="0">
              <a:solidFill>
                <a:srgbClr val="FF0000"/>
              </a:solidFill>
              <a:latin typeface="Georgia" pitchFamily="18" charset="0"/>
              <a:ea typeface="ＭＳ Ｐゴシック" charset="-128"/>
            </a:endParaRPr>
          </a:p>
        </p:txBody>
      </p:sp>
      <p:sp>
        <p:nvSpPr>
          <p:cNvPr id="52226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6868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ts val="1200"/>
              </a:spcAft>
              <a:buFont typeface="Wingdings" pitchFamily="2" charset="2"/>
              <a:buNone/>
            </a:pPr>
            <a:r>
              <a:rPr lang="en-US" sz="2400" b="1" smtClean="0">
                <a:latin typeface="Georgia" pitchFamily="18" charset="0"/>
                <a:ea typeface="ＭＳ Ｐゴシック" charset="-128"/>
              </a:rPr>
              <a:t>The Process:</a:t>
            </a:r>
          </a:p>
          <a:p>
            <a:pPr eaLnBrk="1" hangingPunct="1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smtClean="0">
                <a:latin typeface="Georgia" pitchFamily="18" charset="0"/>
                <a:ea typeface="ＭＳ Ｐゴシック" charset="-128"/>
              </a:rPr>
              <a:t>Proposals were due from multi-state consortia on June 23, 2010</a:t>
            </a:r>
          </a:p>
          <a:p>
            <a:pPr eaLnBrk="1" hangingPunct="1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smtClean="0">
                <a:latin typeface="Georgia" pitchFamily="18" charset="0"/>
                <a:ea typeface="ＭＳ Ｐゴシック" charset="-128"/>
              </a:rPr>
              <a:t>Awards were made in September, 2010</a:t>
            </a:r>
          </a:p>
          <a:p>
            <a:pPr eaLnBrk="1" hangingPunct="1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smtClean="0">
                <a:latin typeface="Georgia" pitchFamily="18" charset="0"/>
                <a:ea typeface="ＭＳ Ｐゴシック" charset="-128"/>
              </a:rPr>
              <a:t>New Consortia tests to replace current state NCLB tests in 2014-2015</a:t>
            </a:r>
            <a:endParaRPr lang="en-US" sz="2400" smtClean="0">
              <a:latin typeface="Georgia" pitchFamily="18" charset="0"/>
              <a:ea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  <a:buFont typeface="Arial" pitchFamily="34" charset="0"/>
              <a:buNone/>
            </a:pPr>
            <a:r>
              <a:rPr lang="en-US" sz="2400" b="1" smtClean="0">
                <a:latin typeface="Georgia" pitchFamily="18" charset="0"/>
                <a:ea typeface="ＭＳ Ｐゴシック" charset="-128"/>
              </a:rPr>
              <a:t>Two Comprehensive Assessment Proposals Funded:</a:t>
            </a:r>
          </a:p>
          <a:p>
            <a:pPr lvl="1" eaLnBrk="1" hangingPunct="1">
              <a:lnSpc>
                <a:spcPct val="90000"/>
              </a:lnSpc>
              <a:buFont typeface="Wingdings 3" pitchFamily="18" charset="2"/>
              <a:buChar char=""/>
            </a:pPr>
            <a:r>
              <a:rPr lang="en-US" sz="2000" smtClean="0">
                <a:latin typeface="Georgia" pitchFamily="18" charset="0"/>
                <a:ea typeface="ＭＳ Ｐゴシック" charset="-128"/>
              </a:rPr>
              <a:t>Partnership for Assessment of Readiness for College and Careers </a:t>
            </a:r>
            <a:r>
              <a:rPr lang="en-US" sz="2000" b="1" smtClean="0">
                <a:latin typeface="Georgia" pitchFamily="18" charset="0"/>
                <a:ea typeface="ＭＳ Ｐゴシック" charset="-128"/>
              </a:rPr>
              <a:t>(PARCC) </a:t>
            </a:r>
          </a:p>
          <a:p>
            <a:pPr lvl="2">
              <a:lnSpc>
                <a:spcPct val="90000"/>
              </a:lnSpc>
              <a:buFont typeface="Wingdings 3" pitchFamily="18" charset="2"/>
              <a:buChar char=""/>
            </a:pPr>
            <a:r>
              <a:rPr lang="en-US" sz="2000" smtClean="0">
                <a:latin typeface="Georgia" pitchFamily="18" charset="0"/>
                <a:ea typeface="ＭＳ Ｐゴシック" charset="-128"/>
              </a:rPr>
              <a:t>26 states, 31 million students K-12</a:t>
            </a:r>
          </a:p>
          <a:p>
            <a:pPr lvl="1" eaLnBrk="1" hangingPunct="1">
              <a:lnSpc>
                <a:spcPct val="90000"/>
              </a:lnSpc>
              <a:buFont typeface="Wingdings 3" pitchFamily="18" charset="2"/>
              <a:buChar char=""/>
            </a:pPr>
            <a:r>
              <a:rPr lang="en-US" sz="2000" smtClean="0">
                <a:latin typeface="Georgia" pitchFamily="18" charset="0"/>
                <a:ea typeface="ＭＳ Ｐゴシック" charset="-128"/>
              </a:rPr>
              <a:t>SMARTER Balanced Assessment Consortium (</a:t>
            </a:r>
            <a:r>
              <a:rPr lang="en-US" sz="2000" b="1" smtClean="0">
                <a:latin typeface="Georgia" pitchFamily="18" charset="0"/>
                <a:ea typeface="ＭＳ Ｐゴシック" charset="-128"/>
              </a:rPr>
              <a:t>SBAC)</a:t>
            </a:r>
          </a:p>
          <a:p>
            <a:pPr lvl="2">
              <a:lnSpc>
                <a:spcPct val="90000"/>
              </a:lnSpc>
              <a:buFont typeface="Wingdings 3" pitchFamily="18" charset="2"/>
              <a:buChar char=""/>
            </a:pPr>
            <a:r>
              <a:rPr lang="en-US" sz="2000" smtClean="0">
                <a:latin typeface="Georgia" pitchFamily="18" charset="0"/>
                <a:ea typeface="ＭＳ Ｐゴシック" charset="-128"/>
              </a:rPr>
              <a:t>31 states, 21 million students K-12</a:t>
            </a:r>
          </a:p>
          <a:p>
            <a:pPr lvl="2">
              <a:lnSpc>
                <a:spcPct val="90000"/>
              </a:lnSpc>
              <a:buFont typeface="Wingdings 3" pitchFamily="18" charset="2"/>
              <a:buChar char=""/>
            </a:pPr>
            <a:endParaRPr lang="en-US" sz="800" smtClean="0">
              <a:latin typeface="Georgia" pitchFamily="18" charset="0"/>
              <a:ea typeface="ＭＳ Ｐゴシック" charset="-128"/>
            </a:endParaRPr>
          </a:p>
          <a:p>
            <a:pPr lvl="1">
              <a:lnSpc>
                <a:spcPts val="24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US" sz="2000" smtClean="0">
                <a:latin typeface="Georgia" pitchFamily="18" charset="0"/>
                <a:ea typeface="ＭＳ Ｐゴシック" charset="-128"/>
              </a:rPr>
              <a:t>Note: 12 states currently in both and 6 states in neither</a:t>
            </a:r>
          </a:p>
          <a:p>
            <a:pPr lvl="1">
              <a:lnSpc>
                <a:spcPct val="90000"/>
              </a:lnSpc>
              <a:buFont typeface="Arial" pitchFamily="34" charset="0"/>
              <a:buNone/>
            </a:pPr>
            <a:endParaRPr lang="en-US" sz="2000" smtClean="0">
              <a:latin typeface="Georgia" pitchFamily="18" charset="0"/>
              <a:ea typeface="ＭＳ Ｐゴシック" charset="-128"/>
            </a:endParaRPr>
          </a:p>
          <a:p>
            <a:pPr eaLnBrk="1" hangingPunct="1">
              <a:lnSpc>
                <a:spcPct val="90000"/>
              </a:lnSpc>
              <a:buFont typeface="Wingdings 3" pitchFamily="18" charset="2"/>
              <a:buNone/>
            </a:pPr>
            <a:endParaRPr lang="en-US" sz="2000" smtClean="0">
              <a:latin typeface="Georgia" pitchFamily="18" charset="0"/>
              <a:ea typeface="ＭＳ Ｐゴシック" charset="-128"/>
            </a:endParaRPr>
          </a:p>
          <a:p>
            <a:endParaRPr lang="en-US" sz="2000" smtClean="0">
              <a:latin typeface="Georgia" pitchFamily="18" charset="0"/>
              <a:ea typeface="ＭＳ Ｐゴシック" charset="-128"/>
            </a:endParaRPr>
          </a:p>
        </p:txBody>
      </p:sp>
      <p:pic>
        <p:nvPicPr>
          <p:cNvPr id="52227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" y="228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24000" y="6324600"/>
            <a:ext cx="5105400" cy="3079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en-US" sz="1400" b="1">
                <a:latin typeface="Calibri" pitchFamily="34" charset="0"/>
              </a:rPr>
              <a:t>Center for K – 12  Assessment &amp; Performance Management at ETS</a:t>
            </a:r>
          </a:p>
        </p:txBody>
      </p:sp>
      <p:sp>
        <p:nvSpPr>
          <p:cNvPr id="52229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AE9DAE9-82C7-42F0-BD42-3B281C392C4E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>
          <a:xfrm>
            <a:off x="1676400" y="228600"/>
            <a:ext cx="7162800" cy="1143000"/>
          </a:xfrm>
        </p:spPr>
        <p:txBody>
          <a:bodyPr/>
          <a:lstStyle/>
          <a:p>
            <a:r>
              <a:rPr lang="en-US" sz="3600" b="1" smtClean="0">
                <a:latin typeface="Georgia" pitchFamily="18" charset="0"/>
                <a:ea typeface="ＭＳ Ｐゴシック" charset="-128"/>
              </a:rPr>
              <a:t/>
            </a:r>
            <a:br>
              <a:rPr lang="en-US" sz="3600" b="1" smtClean="0">
                <a:latin typeface="Georgia" pitchFamily="18" charset="0"/>
                <a:ea typeface="ＭＳ Ｐゴシック" charset="-128"/>
              </a:rPr>
            </a:br>
            <a:r>
              <a:rPr lang="en-US" sz="36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RTTT Assessment Program Requirements</a:t>
            </a:r>
            <a:r>
              <a:rPr lang="en-US" b="1" smtClean="0">
                <a:ea typeface="ＭＳ Ｐゴシック" charset="-128"/>
              </a:rPr>
              <a:t/>
            </a:r>
            <a:br>
              <a:rPr lang="en-US" b="1" smtClean="0">
                <a:ea typeface="ＭＳ Ｐゴシック" charset="-128"/>
              </a:rPr>
            </a:br>
            <a:endParaRPr lang="en-US" smtClean="0">
              <a:ea typeface="ＭＳ Ｐゴシック" charset="-128"/>
            </a:endParaRPr>
          </a:p>
        </p:txBody>
      </p:sp>
      <p:sp>
        <p:nvSpPr>
          <p:cNvPr id="53250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10600" cy="51054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2200" smtClean="0">
                <a:latin typeface="Georgia" pitchFamily="18" charset="0"/>
                <a:ea typeface="ＭＳ Ｐゴシック" charset="-128"/>
              </a:rPr>
              <a:t>Build upon </a:t>
            </a:r>
            <a:r>
              <a:rPr lang="en-US" sz="2200" b="1" smtClean="0">
                <a:solidFill>
                  <a:srgbClr val="0070C0"/>
                </a:solidFill>
                <a:latin typeface="Georgia" pitchFamily="18" charset="0"/>
                <a:ea typeface="ＭＳ Ｐゴシック" charset="-128"/>
              </a:rPr>
              <a:t>shared standards </a:t>
            </a:r>
            <a:r>
              <a:rPr lang="en-US" sz="2200" smtClean="0">
                <a:latin typeface="Georgia" pitchFamily="18" charset="0"/>
                <a:ea typeface="ＭＳ Ｐゴシック" charset="-128"/>
              </a:rPr>
              <a:t>for college/career readiness;</a:t>
            </a:r>
          </a:p>
          <a:p>
            <a:pPr>
              <a:spcAft>
                <a:spcPts val="1200"/>
              </a:spcAft>
            </a:pPr>
            <a:r>
              <a:rPr lang="en-US" sz="2200" smtClean="0">
                <a:latin typeface="Georgia" pitchFamily="18" charset="0"/>
                <a:ea typeface="ＭＳ Ｐゴシック" charset="-128"/>
              </a:rPr>
              <a:t>Measure </a:t>
            </a:r>
            <a:r>
              <a:rPr lang="en-US" sz="2200" b="1" smtClean="0">
                <a:solidFill>
                  <a:srgbClr val="0070C0"/>
                </a:solidFill>
                <a:latin typeface="Georgia" pitchFamily="18" charset="0"/>
                <a:ea typeface="ＭＳ Ｐゴシック" charset="-128"/>
              </a:rPr>
              <a:t>individual growth </a:t>
            </a:r>
            <a:r>
              <a:rPr lang="en-US" sz="2200" smtClean="0">
                <a:latin typeface="Georgia" pitchFamily="18" charset="0"/>
                <a:ea typeface="ＭＳ Ｐゴシック" charset="-128"/>
              </a:rPr>
              <a:t>as well as proficiency;</a:t>
            </a:r>
          </a:p>
          <a:p>
            <a:pPr>
              <a:spcAft>
                <a:spcPts val="1200"/>
              </a:spcAft>
            </a:pPr>
            <a:r>
              <a:rPr lang="en-US" sz="2200" smtClean="0">
                <a:latin typeface="Georgia" pitchFamily="18" charset="0"/>
                <a:ea typeface="ＭＳ Ｐゴシック" charset="-128"/>
              </a:rPr>
              <a:t>Measure the extent each student is on track, at each grade level tested, toward college/career readiness by high school completion, and provide information that is useful in informing:</a:t>
            </a:r>
          </a:p>
          <a:p>
            <a:pPr marL="857250" lvl="3">
              <a:lnSpc>
                <a:spcPct val="110000"/>
              </a:lnSpc>
              <a:spcBef>
                <a:spcPct val="0"/>
              </a:spcBef>
            </a:pPr>
            <a:r>
              <a:rPr lang="en-US" smtClean="0">
                <a:latin typeface="Georgia" pitchFamily="18" charset="0"/>
                <a:ea typeface="ＭＳ Ｐゴシック" charset="-128"/>
              </a:rPr>
              <a:t>Teaching, learning, and program i</a:t>
            </a:r>
            <a:r>
              <a:rPr lang="en-US" b="1" smtClean="0">
                <a:latin typeface="Georgia" pitchFamily="18" charset="0"/>
                <a:ea typeface="ＭＳ Ｐゴシック" charset="-128"/>
              </a:rPr>
              <a:t>mprovemen</a:t>
            </a:r>
            <a:r>
              <a:rPr lang="en-US" smtClean="0">
                <a:latin typeface="Georgia" pitchFamily="18" charset="0"/>
                <a:ea typeface="ＭＳ Ｐゴシック" charset="-128"/>
              </a:rPr>
              <a:t>t;</a:t>
            </a:r>
          </a:p>
          <a:p>
            <a:pPr marL="857250" lvl="3">
              <a:lnSpc>
                <a:spcPct val="110000"/>
              </a:lnSpc>
              <a:spcBef>
                <a:spcPct val="0"/>
              </a:spcBef>
            </a:pPr>
            <a:r>
              <a:rPr lang="en-US" smtClean="0">
                <a:latin typeface="Georgia" pitchFamily="18" charset="0"/>
                <a:ea typeface="ＭＳ Ｐゴシック" charset="-128"/>
              </a:rPr>
              <a:t>Determinations of </a:t>
            </a:r>
            <a:r>
              <a:rPr lang="en-US" b="1" smtClean="0">
                <a:latin typeface="Georgia" pitchFamily="18" charset="0"/>
                <a:ea typeface="ＭＳ Ｐゴシック" charset="-128"/>
              </a:rPr>
              <a:t>school effectiveness</a:t>
            </a:r>
            <a:r>
              <a:rPr lang="en-US" smtClean="0">
                <a:latin typeface="Georgia" pitchFamily="18" charset="0"/>
                <a:ea typeface="ＭＳ Ｐゴシック" charset="-128"/>
              </a:rPr>
              <a:t>;</a:t>
            </a:r>
          </a:p>
          <a:p>
            <a:pPr marL="857250" lvl="3">
              <a:lnSpc>
                <a:spcPct val="110000"/>
              </a:lnSpc>
              <a:spcBef>
                <a:spcPct val="0"/>
              </a:spcBef>
            </a:pPr>
            <a:r>
              <a:rPr lang="en-US" smtClean="0">
                <a:latin typeface="Georgia" pitchFamily="18" charset="0"/>
                <a:ea typeface="ＭＳ Ｐゴシック" charset="-128"/>
              </a:rPr>
              <a:t>Determinations of </a:t>
            </a:r>
            <a:r>
              <a:rPr lang="en-US" b="1" smtClean="0">
                <a:latin typeface="Georgia" pitchFamily="18" charset="0"/>
                <a:ea typeface="ＭＳ Ｐゴシック" charset="-128"/>
              </a:rPr>
              <a:t>educator effectiveness </a:t>
            </a:r>
            <a:r>
              <a:rPr lang="en-US" smtClean="0">
                <a:latin typeface="Georgia" pitchFamily="18" charset="0"/>
                <a:ea typeface="ＭＳ Ｐゴシック" charset="-128"/>
              </a:rPr>
              <a:t>for use in evaluations and provision of support to teachers/principals; </a:t>
            </a:r>
          </a:p>
          <a:p>
            <a:pPr marL="857250" lvl="3">
              <a:lnSpc>
                <a:spcPct val="110000"/>
              </a:lnSpc>
              <a:spcBef>
                <a:spcPct val="0"/>
              </a:spcBef>
            </a:pPr>
            <a:r>
              <a:rPr lang="en-US" smtClean="0">
                <a:latin typeface="Georgia" pitchFamily="18" charset="0"/>
                <a:ea typeface="ＭＳ Ｐゴシック" charset="-128"/>
              </a:rPr>
              <a:t>Determinations of </a:t>
            </a:r>
            <a:r>
              <a:rPr lang="en-US" b="1" smtClean="0">
                <a:latin typeface="Georgia" pitchFamily="18" charset="0"/>
                <a:ea typeface="ＭＳ Ｐゴシック" charset="-128"/>
              </a:rPr>
              <a:t>individual student college/career readiness</a:t>
            </a:r>
            <a:r>
              <a:rPr lang="en-US" smtClean="0">
                <a:latin typeface="Georgia" pitchFamily="18" charset="0"/>
                <a:ea typeface="ＭＳ Ｐゴシック" charset="-128"/>
              </a:rPr>
              <a:t>, through high school exit decisions, college</a:t>
            </a:r>
            <a:r>
              <a:rPr lang="en-US" smtClean="0">
                <a:ea typeface="ＭＳ Ｐゴシック" charset="-128"/>
              </a:rPr>
              <a:t> </a:t>
            </a:r>
            <a:r>
              <a:rPr lang="en-US" smtClean="0">
                <a:latin typeface="Georgia" pitchFamily="18" charset="0"/>
                <a:ea typeface="ＭＳ Ｐゴシック" charset="-128"/>
              </a:rPr>
              <a:t>course placement into credit-bearing classes, and/or college entrance.</a:t>
            </a:r>
          </a:p>
          <a:p>
            <a:pPr lvl="1">
              <a:buFont typeface="Arial" pitchFamily="34" charset="0"/>
              <a:buNone/>
            </a:pPr>
            <a:r>
              <a:rPr lang="en-US" sz="2000" smtClean="0">
                <a:ea typeface="ＭＳ Ｐゴシック" charset="-128"/>
              </a:rPr>
              <a:t>					</a:t>
            </a:r>
            <a:r>
              <a:rPr lang="en-US" sz="1800" smtClean="0">
                <a:ea typeface="ＭＳ Ｐゴシック" charset="-128"/>
              </a:rPr>
              <a:t>		</a:t>
            </a:r>
            <a:endParaRPr lang="en-US" sz="1800" smtClean="0">
              <a:latin typeface="Georgia" pitchFamily="18" charset="0"/>
              <a:ea typeface="ＭＳ Ｐゴシック" charset="-128"/>
            </a:endParaRPr>
          </a:p>
        </p:txBody>
      </p:sp>
      <p:pic>
        <p:nvPicPr>
          <p:cNvPr id="53251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" y="228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752600" y="6324600"/>
            <a:ext cx="5105400" cy="3079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en-US" sz="1400" b="1">
                <a:latin typeface="Calibri" pitchFamily="34" charset="0"/>
              </a:rPr>
              <a:t>Center for K – 12  Assessment &amp; Performance Management at ETS</a:t>
            </a:r>
          </a:p>
        </p:txBody>
      </p:sp>
      <p:sp>
        <p:nvSpPr>
          <p:cNvPr id="53253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8CBA533-C641-4CAA-8140-CC550FB9623F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>
          <a:xfrm>
            <a:off x="1676400" y="152400"/>
            <a:ext cx="6781800" cy="1143000"/>
          </a:xfrm>
        </p:spPr>
        <p:txBody>
          <a:bodyPr/>
          <a:lstStyle/>
          <a:p>
            <a: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PARCC – Two Types of                           Summative Assessments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371600" y="1485900"/>
            <a:ext cx="2209800" cy="2247900"/>
            <a:chOff x="1371600" y="1600200"/>
            <a:chExt cx="2209800" cy="2248568"/>
          </a:xfrm>
        </p:grpSpPr>
        <p:pic>
          <p:nvPicPr>
            <p:cNvPr id="54284" name="Picture 5" descr="clipboard.pn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371600" y="1600200"/>
              <a:ext cx="2209800" cy="22485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1676400" y="2514872"/>
              <a:ext cx="1600200" cy="66218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400" b="1" dirty="0">
                  <a:ea typeface="ＭＳ Ｐゴシック"/>
                  <a:cs typeface="Arial" pitchFamily="34" charset="0"/>
                </a:rPr>
                <a:t>FOCUSED</a:t>
              </a:r>
            </a:p>
            <a:p>
              <a:pPr algn="ctr">
                <a:defRPr/>
              </a:pPr>
              <a:r>
                <a:rPr lang="en-US" sz="1400" b="1" dirty="0">
                  <a:ea typeface="ＭＳ Ｐゴシック"/>
                  <a:cs typeface="Arial" pitchFamily="34" charset="0"/>
                </a:rPr>
                <a:t>ASSESSMENTS</a:t>
              </a:r>
              <a:endParaRPr lang="en-US" sz="1200" b="1" dirty="0">
                <a:ea typeface="ＭＳ Ｐゴシック"/>
                <a:cs typeface="Arial" pitchFamily="34" charset="0"/>
              </a:endParaRPr>
            </a:p>
            <a:p>
              <a:pPr marL="365760">
                <a:defRPr/>
              </a:pPr>
              <a:endParaRPr lang="en-US" sz="900" b="1" dirty="0">
                <a:ea typeface="ＭＳ Ｐゴシック"/>
                <a:cs typeface="Arial" pitchFamily="34" charset="0"/>
              </a:endParaRP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5410200" y="1485900"/>
            <a:ext cx="2209800" cy="2247900"/>
            <a:chOff x="5410200" y="1600200"/>
            <a:chExt cx="2209800" cy="2248568"/>
          </a:xfrm>
        </p:grpSpPr>
        <p:pic>
          <p:nvPicPr>
            <p:cNvPr id="54282" name="Picture 8" descr="clipboard.pn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10200" y="1600200"/>
              <a:ext cx="2209800" cy="22485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283" name="TextBox 9"/>
            <p:cNvSpPr txBox="1">
              <a:spLocks noChangeArrowheads="1"/>
            </p:cNvSpPr>
            <p:nvPr/>
          </p:nvSpPr>
          <p:spPr bwMode="auto">
            <a:xfrm>
              <a:off x="5638800" y="2438400"/>
              <a:ext cx="1752600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cs typeface="Arial" pitchFamily="34" charset="0"/>
                </a:rPr>
                <a:t>END OF YEAR</a:t>
              </a:r>
            </a:p>
            <a:p>
              <a:pPr algn="ctr"/>
              <a:r>
                <a:rPr lang="en-US" sz="1400" b="1">
                  <a:cs typeface="Arial" pitchFamily="34" charset="0"/>
                </a:rPr>
                <a:t>COMPREHENSIVE</a:t>
              </a:r>
            </a:p>
            <a:p>
              <a:pPr algn="ctr"/>
              <a:r>
                <a:rPr lang="en-US" sz="1400" b="1">
                  <a:cs typeface="Arial" pitchFamily="34" charset="0"/>
                </a:rPr>
                <a:t>ASSESSMENT</a:t>
              </a:r>
            </a:p>
          </p:txBody>
        </p:sp>
      </p:grpSp>
      <p:sp>
        <p:nvSpPr>
          <p:cNvPr id="54276" name="TextBox 13"/>
          <p:cNvSpPr txBox="1">
            <a:spLocks noChangeArrowheads="1"/>
          </p:cNvSpPr>
          <p:nvPr/>
        </p:nvSpPr>
        <p:spPr bwMode="auto">
          <a:xfrm>
            <a:off x="457200" y="3810000"/>
            <a:ext cx="4011613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>
              <a:buFont typeface="Arial" pitchFamily="34" charset="0"/>
              <a:buChar char="•"/>
            </a:pPr>
            <a:r>
              <a:rPr lang="en-US" sz="1800" b="1">
                <a:latin typeface="Calibri" pitchFamily="34" charset="0"/>
                <a:cs typeface="Arial" pitchFamily="34" charset="0"/>
              </a:rPr>
              <a:t>    One to three tasks that assess a</a:t>
            </a:r>
          </a:p>
          <a:p>
            <a:pPr>
              <a:spcAft>
                <a:spcPts val="1200"/>
              </a:spcAft>
            </a:pPr>
            <a:r>
              <a:rPr lang="en-US" sz="1800" b="1">
                <a:latin typeface="Calibri" pitchFamily="34" charset="0"/>
                <a:cs typeface="Arial" pitchFamily="34" charset="0"/>
              </a:rPr>
              <a:t>      few </a:t>
            </a:r>
            <a:r>
              <a:rPr lang="ja-JP" altLang="en-US" sz="1800" b="1">
                <a:latin typeface="Calibri" pitchFamily="34" charset="0"/>
                <a:cs typeface="Arial" pitchFamily="34" charset="0"/>
              </a:rPr>
              <a:t>“</a:t>
            </a:r>
            <a:r>
              <a:rPr lang="en-US" altLang="ja-JP" sz="1800" b="1">
                <a:latin typeface="Calibri" pitchFamily="34" charset="0"/>
                <a:cs typeface="Arial" pitchFamily="34" charset="0"/>
              </a:rPr>
              <a:t>keystone</a:t>
            </a:r>
            <a:r>
              <a:rPr lang="ja-JP" altLang="en-US" sz="1800" b="1">
                <a:latin typeface="Calibri" pitchFamily="34" charset="0"/>
                <a:cs typeface="Arial" pitchFamily="34" charset="0"/>
              </a:rPr>
              <a:t>”</a:t>
            </a:r>
            <a:r>
              <a:rPr lang="en-US" altLang="ja-JP" sz="1800" b="1">
                <a:latin typeface="Calibri" pitchFamily="34" charset="0"/>
                <a:cs typeface="Arial" pitchFamily="34" charset="0"/>
              </a:rPr>
              <a:t> standards/topics</a:t>
            </a:r>
          </a:p>
          <a:p>
            <a:pPr>
              <a:buFont typeface="Arial" pitchFamily="34" charset="0"/>
              <a:buChar char="•"/>
            </a:pPr>
            <a:r>
              <a:rPr lang="en-US" sz="1800" b="1">
                <a:latin typeface="Calibri" pitchFamily="34" charset="0"/>
                <a:cs typeface="Arial" pitchFamily="34" charset="0"/>
              </a:rPr>
              <a:t>   Given at three points during the </a:t>
            </a:r>
          </a:p>
          <a:p>
            <a:pPr>
              <a:spcAft>
                <a:spcPts val="1200"/>
              </a:spcAft>
            </a:pPr>
            <a:r>
              <a:rPr lang="en-US" sz="1800" b="1">
                <a:latin typeface="Calibri" pitchFamily="34" charset="0"/>
                <a:cs typeface="Arial" pitchFamily="34" charset="0"/>
              </a:rPr>
              <a:t>     school year, near the end of quarters</a:t>
            </a:r>
          </a:p>
          <a:p>
            <a:pPr>
              <a:buFont typeface="Arial" pitchFamily="34" charset="0"/>
              <a:buChar char="•"/>
            </a:pPr>
            <a:r>
              <a:rPr lang="en-US" sz="1800" b="1">
                <a:latin typeface="Calibri" pitchFamily="34" charset="0"/>
                <a:cs typeface="Arial" pitchFamily="34" charset="0"/>
              </a:rPr>
              <a:t>   Results within 2 weeks to inform</a:t>
            </a:r>
          </a:p>
          <a:p>
            <a:r>
              <a:rPr lang="en-US" sz="1800" b="1">
                <a:latin typeface="Calibri" pitchFamily="34" charset="0"/>
                <a:cs typeface="Arial" pitchFamily="34" charset="0"/>
              </a:rPr>
              <a:t>     instruction and intervention</a:t>
            </a:r>
            <a:endParaRPr lang="en-US" sz="1800"/>
          </a:p>
        </p:txBody>
      </p:sp>
      <p:sp>
        <p:nvSpPr>
          <p:cNvPr id="15" name="TextBox 14"/>
          <p:cNvSpPr txBox="1"/>
          <p:nvPr/>
        </p:nvSpPr>
        <p:spPr>
          <a:xfrm>
            <a:off x="4876800" y="3733800"/>
            <a:ext cx="3509963" cy="1354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indent="274320">
              <a:buFont typeface="Arial" pitchFamily="34" charset="0"/>
              <a:buChar char="•"/>
              <a:defRPr/>
            </a:pPr>
            <a:r>
              <a:rPr lang="en-US" sz="1800" b="1" dirty="0">
                <a:latin typeface="+mj-lt"/>
                <a:ea typeface="ＭＳ Ｐゴシック"/>
                <a:cs typeface="Arial" pitchFamily="34" charset="0"/>
              </a:rPr>
              <a:t>Taken on computer, with mixed </a:t>
            </a:r>
          </a:p>
          <a:p>
            <a:pPr indent="274320">
              <a:spcAft>
                <a:spcPts val="1200"/>
              </a:spcAft>
              <a:defRPr/>
            </a:pPr>
            <a:r>
              <a:rPr lang="en-US" sz="1800" b="1" dirty="0">
                <a:latin typeface="+mj-lt"/>
                <a:ea typeface="ＭＳ Ｐゴシック"/>
                <a:cs typeface="Arial" pitchFamily="34" charset="0"/>
              </a:rPr>
              <a:t>    item types</a:t>
            </a:r>
          </a:p>
          <a:p>
            <a:pPr indent="274320">
              <a:buFont typeface="Arial" pitchFamily="34" charset="0"/>
              <a:buChar char="•"/>
              <a:defRPr/>
            </a:pPr>
            <a:r>
              <a:rPr lang="en-US" sz="1800" b="1" dirty="0">
                <a:latin typeface="+mj-lt"/>
                <a:ea typeface="ＭＳ Ｐゴシック"/>
                <a:cs typeface="Arial" pitchFamily="34" charset="0"/>
              </a:rPr>
              <a:t>Scored entirely by computer for</a:t>
            </a:r>
          </a:p>
          <a:p>
            <a:pPr indent="274320">
              <a:defRPr/>
            </a:pPr>
            <a:r>
              <a:rPr lang="en-US" sz="1800" b="1" dirty="0">
                <a:latin typeface="+mj-lt"/>
                <a:ea typeface="ＭＳ Ｐゴシック"/>
                <a:cs typeface="Arial" pitchFamily="34" charset="0"/>
              </a:rPr>
              <a:t>   fast results</a:t>
            </a:r>
            <a:endParaRPr lang="en-US" dirty="0">
              <a:latin typeface="Arial" charset="0"/>
              <a:ea typeface="ＭＳ Ｐゴシック"/>
              <a:cs typeface="ＭＳ Ｐゴシック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724400" y="5105400"/>
            <a:ext cx="3810000" cy="1219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i="1" dirty="0">
                <a:solidFill>
                  <a:srgbClr val="FF0000"/>
                </a:solidFill>
              </a:rPr>
              <a:t>Scores from both focused &amp;            end-of-yr. assessments will be combined for annual accountability score.</a:t>
            </a:r>
            <a:endParaRPr lang="en-US" sz="2000" b="1" i="1" dirty="0"/>
          </a:p>
        </p:txBody>
      </p:sp>
      <p:pic>
        <p:nvPicPr>
          <p:cNvPr id="54279" name="Picture 1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600" y="1524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1676400" y="6400800"/>
            <a:ext cx="5105400" cy="3079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en-US" sz="1400" b="1">
                <a:latin typeface="Calibri" pitchFamily="34" charset="0"/>
              </a:rPr>
              <a:t>Center for K – 12  Assessment &amp; Performance Management at ETS</a:t>
            </a:r>
          </a:p>
        </p:txBody>
      </p:sp>
      <p:sp>
        <p:nvSpPr>
          <p:cNvPr id="54281" name="Slide Number Placeholder 1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F7BEE4D-6D13-4324-A60F-1E42455AD3E7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yearbar.png"/>
          <p:cNvPicPr>
            <a:picLocks noChangeAspect="1"/>
          </p:cNvPicPr>
          <p:nvPr/>
        </p:nvPicPr>
        <p:blipFill>
          <a:blip r:embed="rId2">
            <a:lum bright="-4000" contrast="-16000"/>
          </a:blip>
          <a:srcRect/>
          <a:stretch>
            <a:fillRect/>
          </a:stretch>
        </p:blipFill>
        <p:spPr bwMode="auto">
          <a:xfrm>
            <a:off x="457200" y="914400"/>
            <a:ext cx="8072438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1676400" y="1447800"/>
            <a:ext cx="1370013" cy="2706688"/>
            <a:chOff x="1830904" y="2039779"/>
            <a:chExt cx="1369496" cy="2706543"/>
          </a:xfrm>
        </p:grpSpPr>
        <p:cxnSp>
          <p:nvCxnSpPr>
            <p:cNvPr id="23" name="Straight Connector 22"/>
            <p:cNvCxnSpPr>
              <a:stCxn id="12" idx="2"/>
            </p:cNvCxnSpPr>
            <p:nvPr/>
          </p:nvCxnSpPr>
          <p:spPr>
            <a:xfrm rot="5400000">
              <a:off x="1883067" y="2947781"/>
              <a:ext cx="1265170" cy="1586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286345" y="2039779"/>
              <a:ext cx="458614" cy="276210"/>
            </a:xfrm>
            <a:prstGeom prst="rect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US" sz="1200" b="1" dirty="0">
                  <a:solidFill>
                    <a:schemeClr val="tx2">
                      <a:lumMod val="75000"/>
                    </a:schemeClr>
                  </a:solidFill>
                </a:rPr>
                <a:t>25%</a:t>
              </a:r>
            </a:p>
          </p:txBody>
        </p:sp>
        <p:pic>
          <p:nvPicPr>
            <p:cNvPr id="55310" name="Picture 20" descr="clipboard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830904" y="3352800"/>
              <a:ext cx="1369496" cy="13935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TextBox 30"/>
            <p:cNvSpPr txBox="1"/>
            <p:nvPr/>
          </p:nvSpPr>
          <p:spPr>
            <a:xfrm>
              <a:off x="1905489" y="3885943"/>
              <a:ext cx="1218740" cy="7095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lang="en-US" sz="1200" b="1" dirty="0">
                  <a:latin typeface="+mj-lt"/>
                  <a:ea typeface="ＭＳ Ｐゴシック"/>
                  <a:cs typeface="Arial" pitchFamily="34" charset="0"/>
                </a:rPr>
                <a:t>Focused</a:t>
              </a:r>
            </a:p>
            <a:p>
              <a:pPr algn="ctr">
                <a:lnSpc>
                  <a:spcPts val="1200"/>
                </a:lnSpc>
                <a:defRPr/>
              </a:pPr>
              <a:r>
                <a:rPr lang="en-US" sz="1200" b="1" dirty="0">
                  <a:latin typeface="+mj-lt"/>
                  <a:ea typeface="ＭＳ Ｐゴシック"/>
                  <a:cs typeface="Arial" pitchFamily="34" charset="0"/>
                </a:rPr>
                <a:t>ASSESSMENT 1</a:t>
              </a:r>
            </a:p>
            <a:p>
              <a:pPr marL="274320">
                <a:lnSpc>
                  <a:spcPts val="1200"/>
                </a:lnSpc>
                <a:buFont typeface="Arial" pitchFamily="34" charset="0"/>
                <a:buChar char="•"/>
                <a:defRPr/>
              </a:pPr>
              <a:r>
                <a:rPr lang="en-US" sz="1200" b="1" dirty="0">
                  <a:latin typeface="+mj-lt"/>
                  <a:ea typeface="ＭＳ Ｐゴシック"/>
                  <a:cs typeface="Arial" pitchFamily="34" charset="0"/>
                </a:rPr>
                <a:t>  ELA</a:t>
              </a:r>
            </a:p>
            <a:p>
              <a:pPr marL="274320">
                <a:lnSpc>
                  <a:spcPts val="1200"/>
                </a:lnSpc>
                <a:buFont typeface="Arial" pitchFamily="34" charset="0"/>
                <a:buChar char="•"/>
                <a:defRPr/>
              </a:pPr>
              <a:r>
                <a:rPr lang="en-US" sz="1200" b="1" dirty="0">
                  <a:latin typeface="+mj-lt"/>
                  <a:ea typeface="ＭＳ Ｐゴシック"/>
                  <a:cs typeface="Arial" pitchFamily="34" charset="0"/>
                </a:rPr>
                <a:t>  Math</a:t>
              </a:r>
            </a:p>
          </p:txBody>
        </p:sp>
      </p:grpSp>
      <p:grpSp>
        <p:nvGrpSpPr>
          <p:cNvPr id="3" name="Group 32"/>
          <p:cNvGrpSpPr>
            <a:grpSpLocks/>
          </p:cNvGrpSpPr>
          <p:nvPr/>
        </p:nvGrpSpPr>
        <p:grpSpPr bwMode="auto">
          <a:xfrm>
            <a:off x="3733800" y="1447800"/>
            <a:ext cx="1370013" cy="2706688"/>
            <a:chOff x="3810000" y="2039779"/>
            <a:chExt cx="1369496" cy="2706543"/>
          </a:xfrm>
        </p:grpSpPr>
        <p:cxnSp>
          <p:nvCxnSpPr>
            <p:cNvPr id="25" name="Straight Connector 24"/>
            <p:cNvCxnSpPr/>
            <p:nvPr/>
          </p:nvCxnSpPr>
          <p:spPr>
            <a:xfrm rot="5400000">
              <a:off x="3863750" y="2947781"/>
              <a:ext cx="1265170" cy="1587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4265441" y="2039779"/>
              <a:ext cx="457027" cy="276210"/>
            </a:xfrm>
            <a:prstGeom prst="rect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US" sz="1200" b="1" dirty="0">
                  <a:solidFill>
                    <a:schemeClr val="tx2">
                      <a:lumMod val="75000"/>
                    </a:schemeClr>
                  </a:solidFill>
                </a:rPr>
                <a:t>50%</a:t>
              </a:r>
            </a:p>
          </p:txBody>
        </p:sp>
        <p:pic>
          <p:nvPicPr>
            <p:cNvPr id="55306" name="Picture 19" descr="clipboard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810000" y="3352800"/>
              <a:ext cx="1369496" cy="13935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TextBox 31"/>
            <p:cNvSpPr txBox="1"/>
            <p:nvPr/>
          </p:nvSpPr>
          <p:spPr>
            <a:xfrm>
              <a:off x="3886171" y="3885943"/>
              <a:ext cx="1218740" cy="7079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lang="en-US" sz="1000" b="1" dirty="0">
                  <a:ea typeface="ＭＳ Ｐゴシック"/>
                  <a:cs typeface="Arial" pitchFamily="34" charset="0"/>
                </a:rPr>
                <a:t>Focused</a:t>
              </a:r>
            </a:p>
            <a:p>
              <a:pPr algn="ctr">
                <a:lnSpc>
                  <a:spcPts val="1200"/>
                </a:lnSpc>
                <a:defRPr/>
              </a:pPr>
              <a:r>
                <a:rPr lang="en-US" sz="1000" b="1" dirty="0">
                  <a:ea typeface="ＭＳ Ｐゴシック"/>
                  <a:cs typeface="Arial" pitchFamily="34" charset="0"/>
                </a:rPr>
                <a:t>ASSESSMENT 2</a:t>
              </a:r>
            </a:p>
            <a:p>
              <a:pPr marL="274320">
                <a:lnSpc>
                  <a:spcPts val="1200"/>
                </a:lnSpc>
                <a:buFont typeface="Arial" pitchFamily="34" charset="0"/>
                <a:buChar char="•"/>
                <a:defRPr/>
              </a:pPr>
              <a:r>
                <a:rPr lang="en-US" sz="1000" b="1" dirty="0">
                  <a:ea typeface="ＭＳ Ｐゴシック"/>
                  <a:cs typeface="Arial" pitchFamily="34" charset="0"/>
                </a:rPr>
                <a:t>  ELA</a:t>
              </a:r>
            </a:p>
            <a:p>
              <a:pPr marL="274320">
                <a:lnSpc>
                  <a:spcPts val="1200"/>
                </a:lnSpc>
                <a:buFont typeface="Arial" pitchFamily="34" charset="0"/>
                <a:buChar char="•"/>
                <a:defRPr/>
              </a:pPr>
              <a:r>
                <a:rPr lang="en-US" sz="1000" b="1" dirty="0">
                  <a:ea typeface="ＭＳ Ｐゴシック"/>
                  <a:cs typeface="Arial" pitchFamily="34" charset="0"/>
                </a:rPr>
                <a:t>  Math</a:t>
              </a:r>
            </a:p>
          </p:txBody>
        </p:sp>
      </p:grpSp>
      <p:sp>
        <p:nvSpPr>
          <p:cNvPr id="55300" name="Title 3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sz="2200" b="1" smtClean="0">
                <a:ea typeface="ＭＳ Ｐゴシック" charset="-128"/>
              </a:rPr>
              <a:t>PARCC: </a:t>
            </a:r>
            <a:r>
              <a:rPr lang="en-US" b="1" smtClean="0">
                <a:ea typeface="ＭＳ Ｐゴシック" charset="-128"/>
              </a:rPr>
              <a:t>Focused Assessments 1 and 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33400" y="4495800"/>
            <a:ext cx="8077200" cy="1784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2400"/>
              </a:lnSpc>
              <a:spcAft>
                <a:spcPts val="600"/>
              </a:spcAft>
              <a:defRPr/>
            </a:pPr>
            <a:r>
              <a:rPr lang="en-US" sz="2000" b="1" dirty="0">
                <a:latin typeface="+mn-lt"/>
                <a:ea typeface="ＭＳ Ｐゴシック"/>
                <a:cs typeface="ＭＳ Ｐゴシック"/>
              </a:rPr>
              <a:t>In a single session/class period, students in grades 3 - 11 will:</a:t>
            </a:r>
          </a:p>
          <a:p>
            <a:pPr>
              <a:lnSpc>
                <a:spcPts val="2400"/>
              </a:lnSpc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000" b="1" dirty="0">
                <a:latin typeface="+mn-lt"/>
                <a:ea typeface="ＭＳ Ｐゴシック"/>
                <a:cs typeface="ＭＳ Ｐゴシック"/>
              </a:rPr>
              <a:t>  ELA:     </a:t>
            </a:r>
            <a:r>
              <a:rPr lang="en-US" sz="2000" b="1" u="sng" dirty="0">
                <a:latin typeface="+mn-lt"/>
                <a:ea typeface="ＭＳ Ｐゴシック"/>
                <a:cs typeface="ＭＳ Ｐゴシック"/>
              </a:rPr>
              <a:t>Read</a:t>
            </a:r>
            <a:r>
              <a:rPr lang="en-US" sz="2000" b="1" dirty="0">
                <a:latin typeface="+mn-lt"/>
                <a:ea typeface="ＭＳ Ｐゴシック"/>
                <a:cs typeface="ＭＳ Ｐゴシック"/>
              </a:rPr>
              <a:t> texts, draw evidence to </a:t>
            </a:r>
            <a:r>
              <a:rPr lang="en-US" sz="2000" b="1" u="sng" dirty="0">
                <a:latin typeface="+mn-lt"/>
                <a:ea typeface="ＭＳ Ｐゴシック"/>
                <a:cs typeface="ＭＳ Ｐゴシック"/>
              </a:rPr>
              <a:t>form conclusions</a:t>
            </a:r>
            <a:r>
              <a:rPr lang="en-US" sz="2000" b="1" dirty="0">
                <a:latin typeface="+mn-lt"/>
                <a:ea typeface="ＭＳ Ｐゴシック"/>
                <a:cs typeface="ＭＳ Ｐゴシック"/>
              </a:rPr>
              <a:t>, and prepare a 	</a:t>
            </a:r>
            <a:r>
              <a:rPr lang="en-US" sz="2000" b="1" u="sng" dirty="0">
                <a:latin typeface="+mn-lt"/>
                <a:ea typeface="ＭＳ Ｐゴシック"/>
                <a:cs typeface="ＭＳ Ｐゴシック"/>
              </a:rPr>
              <a:t>written analysis</a:t>
            </a:r>
          </a:p>
          <a:p>
            <a:pPr>
              <a:lnSpc>
                <a:spcPts val="2400"/>
              </a:lnSpc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000" b="1" dirty="0">
                <a:latin typeface="+mn-lt"/>
                <a:ea typeface="ＭＳ Ｐゴシック"/>
                <a:cs typeface="ＭＳ Ｐゴシック"/>
              </a:rPr>
              <a:t>  Math:  For each of 1 or 2 essential topics (standards or clusters of 	standards), </a:t>
            </a:r>
            <a:r>
              <a:rPr lang="en-US" sz="2000" b="1" u="sng" dirty="0">
                <a:latin typeface="+mn-lt"/>
                <a:ea typeface="ＭＳ Ｐゴシック"/>
                <a:cs typeface="ＭＳ Ｐゴシック"/>
              </a:rPr>
              <a:t>complete 1 to 3 constructed response tasks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05000" y="6396038"/>
            <a:ext cx="5105400" cy="3079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en-US" sz="1400" b="1">
                <a:latin typeface="Calibri" pitchFamily="34" charset="0"/>
              </a:rPr>
              <a:t>Center for K – 12  Assessment &amp; Performance Management at ETS</a:t>
            </a:r>
          </a:p>
        </p:txBody>
      </p:sp>
      <p:sp>
        <p:nvSpPr>
          <p:cNvPr id="55303" name="Slide Number Placeholder 1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EB886CD-338F-4E9D-9D76-0AFC2FFA0C29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8"/>
          <p:cNvGrpSpPr>
            <a:grpSpLocks/>
          </p:cNvGrpSpPr>
          <p:nvPr/>
        </p:nvGrpSpPr>
        <p:grpSpPr bwMode="auto">
          <a:xfrm>
            <a:off x="5943600" y="4191000"/>
            <a:ext cx="1404938" cy="1657350"/>
            <a:chOff x="5943600" y="4648995"/>
            <a:chExt cx="1405535" cy="1657367"/>
          </a:xfrm>
        </p:grpSpPr>
        <p:cxnSp>
          <p:nvCxnSpPr>
            <p:cNvPr id="34" name="Straight Connector 33"/>
            <p:cNvCxnSpPr/>
            <p:nvPr/>
          </p:nvCxnSpPr>
          <p:spPr>
            <a:xfrm rot="5400000">
              <a:off x="6377276" y="4899822"/>
              <a:ext cx="503243" cy="158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334" name="Group 47"/>
            <p:cNvGrpSpPr>
              <a:grpSpLocks/>
            </p:cNvGrpSpPr>
            <p:nvPr/>
          </p:nvGrpSpPr>
          <p:grpSpPr bwMode="auto">
            <a:xfrm>
              <a:off x="5943600" y="4876800"/>
              <a:ext cx="1405535" cy="1429562"/>
              <a:chOff x="5943600" y="4876800"/>
              <a:chExt cx="1405535" cy="1429562"/>
            </a:xfrm>
          </p:grpSpPr>
          <p:pic>
            <p:nvPicPr>
              <p:cNvPr id="56335" name="Picture 6" descr="clipboard-faded.png"/>
              <p:cNvPicPr>
                <a:picLocks noChangeAspect="1"/>
              </p:cNvPicPr>
              <p:nvPr/>
            </p:nvPicPr>
            <p:blipFill>
              <a:blip r:embed="rId2">
                <a:lum bright="12000"/>
              </a:blip>
              <a:srcRect/>
              <a:stretch>
                <a:fillRect/>
              </a:stretch>
            </p:blipFill>
            <p:spPr bwMode="auto">
              <a:xfrm>
                <a:off x="5943600" y="4876800"/>
                <a:ext cx="1405535" cy="14295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8" name="TextBox 37"/>
              <p:cNvSpPr txBox="1"/>
              <p:nvPr/>
            </p:nvSpPr>
            <p:spPr>
              <a:xfrm>
                <a:off x="6019832" y="5333215"/>
                <a:ext cx="1219718" cy="8318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200" b="1" dirty="0">
                    <a:latin typeface="+mj-lt"/>
                    <a:ea typeface="ＭＳ Ｐゴシック"/>
                    <a:cs typeface="Arial" pitchFamily="34" charset="0"/>
                  </a:rPr>
                  <a:t>Focused</a:t>
                </a:r>
              </a:p>
              <a:p>
                <a:pPr algn="ctr">
                  <a:defRPr/>
                </a:pPr>
                <a:r>
                  <a:rPr lang="en-US" sz="1200" b="1" dirty="0">
                    <a:latin typeface="+mj-lt"/>
                    <a:ea typeface="ＭＳ Ｐゴシック"/>
                    <a:cs typeface="Arial" pitchFamily="34" charset="0"/>
                  </a:rPr>
                  <a:t>ASSESSMENT4</a:t>
                </a:r>
              </a:p>
              <a:p>
                <a:pPr marL="182880">
                  <a:buFont typeface="Arial" pitchFamily="34" charset="0"/>
                  <a:buChar char="•"/>
                  <a:defRPr/>
                </a:pPr>
                <a:r>
                  <a:rPr lang="en-US" sz="1200" b="1" dirty="0">
                    <a:latin typeface="+mj-lt"/>
                    <a:ea typeface="ＭＳ Ｐゴシック"/>
                    <a:cs typeface="Arial" pitchFamily="34" charset="0"/>
                  </a:rPr>
                  <a:t>  Speaking</a:t>
                </a:r>
              </a:p>
              <a:p>
                <a:pPr marL="182880">
                  <a:buFont typeface="Arial" pitchFamily="34" charset="0"/>
                  <a:buChar char="•"/>
                  <a:defRPr/>
                </a:pPr>
                <a:r>
                  <a:rPr lang="en-US" sz="1200" b="1" dirty="0">
                    <a:latin typeface="+mj-lt"/>
                    <a:ea typeface="ＭＳ Ｐゴシック"/>
                    <a:cs typeface="Arial" pitchFamily="34" charset="0"/>
                  </a:rPr>
                  <a:t>  Listening</a:t>
                </a:r>
              </a:p>
            </p:txBody>
          </p:sp>
        </p:grpSp>
      </p:grpSp>
      <p:pic>
        <p:nvPicPr>
          <p:cNvPr id="56322" name="Picture 4" descr="yearba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990600"/>
            <a:ext cx="8072438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4"/>
          <p:cNvGrpSpPr>
            <a:grpSpLocks/>
          </p:cNvGrpSpPr>
          <p:nvPr/>
        </p:nvGrpSpPr>
        <p:grpSpPr bwMode="auto">
          <a:xfrm>
            <a:off x="5791200" y="1524000"/>
            <a:ext cx="1370013" cy="2706688"/>
            <a:chOff x="5791200" y="2039779"/>
            <a:chExt cx="1369496" cy="2706543"/>
          </a:xfrm>
        </p:grpSpPr>
        <p:cxnSp>
          <p:nvCxnSpPr>
            <p:cNvPr id="26" name="Straight Connector 25"/>
            <p:cNvCxnSpPr/>
            <p:nvPr/>
          </p:nvCxnSpPr>
          <p:spPr>
            <a:xfrm rot="5400000">
              <a:off x="5387774" y="3404956"/>
              <a:ext cx="2179521" cy="1587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246641" y="2039779"/>
              <a:ext cx="458614" cy="276210"/>
            </a:xfrm>
            <a:prstGeom prst="rect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US" sz="1200" b="1" dirty="0">
                  <a:solidFill>
                    <a:schemeClr val="tx2">
                      <a:lumMod val="75000"/>
                    </a:schemeClr>
                  </a:solidFill>
                </a:rPr>
                <a:t>75%</a:t>
              </a:r>
            </a:p>
          </p:txBody>
        </p:sp>
        <p:pic>
          <p:nvPicPr>
            <p:cNvPr id="56331" name="Picture 18" descr="clipboard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791200" y="3352800"/>
              <a:ext cx="1369496" cy="13935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TextBox 36"/>
            <p:cNvSpPr txBox="1"/>
            <p:nvPr/>
          </p:nvSpPr>
          <p:spPr>
            <a:xfrm>
              <a:off x="5867371" y="3885943"/>
              <a:ext cx="1218740" cy="7079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>
                  <a:ea typeface="ＭＳ Ｐゴシック"/>
                  <a:cs typeface="Arial" pitchFamily="34" charset="0"/>
                </a:rPr>
                <a:t>Focused</a:t>
              </a:r>
            </a:p>
            <a:p>
              <a:pPr algn="ctr">
                <a:defRPr/>
              </a:pPr>
              <a:r>
                <a:rPr lang="en-US" sz="1000" b="1" dirty="0">
                  <a:ea typeface="ＭＳ Ｐゴシック"/>
                  <a:cs typeface="Arial" pitchFamily="34" charset="0"/>
                </a:rPr>
                <a:t>ASSESSMENT 3</a:t>
              </a:r>
            </a:p>
            <a:p>
              <a:pPr marL="274320">
                <a:buFont typeface="Arial" pitchFamily="34" charset="0"/>
                <a:buChar char="•"/>
                <a:defRPr/>
              </a:pPr>
              <a:r>
                <a:rPr lang="en-US" sz="1000" b="1" dirty="0">
                  <a:ea typeface="ＭＳ Ｐゴシック"/>
                  <a:cs typeface="Arial" pitchFamily="34" charset="0"/>
                </a:rPr>
                <a:t>  ELA</a:t>
              </a:r>
            </a:p>
            <a:p>
              <a:pPr marL="274320">
                <a:buFont typeface="Arial" pitchFamily="34" charset="0"/>
                <a:buChar char="•"/>
                <a:defRPr/>
              </a:pPr>
              <a:r>
                <a:rPr lang="en-US" sz="1000" b="1" dirty="0">
                  <a:ea typeface="ＭＳ Ｐゴシック"/>
                  <a:cs typeface="Arial" pitchFamily="34" charset="0"/>
                </a:rPr>
                <a:t>  Math</a:t>
              </a:r>
            </a:p>
          </p:txBody>
        </p:sp>
      </p:grpSp>
      <p:sp>
        <p:nvSpPr>
          <p:cNvPr id="56324" name="Title 34"/>
          <p:cNvSpPr>
            <a:spLocks noGrp="1"/>
          </p:cNvSpPr>
          <p:nvPr>
            <p:ph type="title"/>
          </p:nvPr>
        </p:nvSpPr>
        <p:spPr>
          <a:xfrm>
            <a:off x="0" y="0"/>
            <a:ext cx="8915400" cy="914400"/>
          </a:xfrm>
        </p:spPr>
        <p:txBody>
          <a:bodyPr/>
          <a:lstStyle/>
          <a:p>
            <a:r>
              <a:rPr lang="en-US" sz="2000" b="1" smtClean="0">
                <a:ea typeface="ＭＳ Ｐゴシック" charset="-128"/>
              </a:rPr>
              <a:t>PARCC:  </a:t>
            </a:r>
            <a:r>
              <a:rPr lang="en-US" b="1" smtClean="0">
                <a:ea typeface="ＭＳ Ｐゴシック" charset="-128"/>
              </a:rPr>
              <a:t>Focused Assessment 3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81000" y="2209800"/>
            <a:ext cx="5334000" cy="31702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en-US" sz="1800" b="1" dirty="0">
                <a:latin typeface="+mj-lt"/>
                <a:ea typeface="ＭＳ Ｐゴシック"/>
                <a:cs typeface="ＭＳ Ｐゴシック"/>
              </a:rPr>
              <a:t>Over several sessions/class periods, students will </a:t>
            </a:r>
            <a:r>
              <a:rPr lang="en-US" sz="1800" b="1" u="sng" dirty="0">
                <a:latin typeface="+mj-lt"/>
                <a:ea typeface="ＭＳ Ｐゴシック"/>
                <a:cs typeface="ＭＳ Ｐゴシック"/>
              </a:rPr>
              <a:t>complete a project-like task </a:t>
            </a:r>
            <a:r>
              <a:rPr lang="en-US" sz="1800" b="1" dirty="0">
                <a:latin typeface="+mj-lt"/>
                <a:ea typeface="ＭＳ Ｐゴシック"/>
                <a:cs typeface="ＭＳ Ｐゴシック"/>
              </a:rPr>
              <a:t>that draws on a range of skills.  Examples: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800" b="1" dirty="0">
                <a:latin typeface="+mj-lt"/>
                <a:ea typeface="ＭＳ Ｐゴシック"/>
                <a:cs typeface="ＭＳ Ｐゴシック"/>
              </a:rPr>
              <a:t>  ELA:     Locate digital information, evaluate and</a:t>
            </a:r>
          </a:p>
          <a:p>
            <a:pPr>
              <a:defRPr/>
            </a:pPr>
            <a:r>
              <a:rPr lang="en-US" sz="1800" b="1" dirty="0">
                <a:latin typeface="+mj-lt"/>
                <a:ea typeface="ＭＳ Ｐゴシック"/>
                <a:cs typeface="ＭＳ Ｐゴシック"/>
              </a:rPr>
              <a:t>                select sources, and compose an essay or     </a:t>
            </a:r>
          </a:p>
          <a:p>
            <a:pPr>
              <a:spcAft>
                <a:spcPts val="1200"/>
              </a:spcAft>
              <a:defRPr/>
            </a:pPr>
            <a:r>
              <a:rPr lang="en-US" sz="1800" b="1" dirty="0">
                <a:latin typeface="+mj-lt"/>
                <a:ea typeface="ＭＳ Ｐゴシック"/>
                <a:cs typeface="ＭＳ Ｐゴシック"/>
              </a:rPr>
              <a:t>                research paper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800" b="1" dirty="0">
                <a:latin typeface="+mj-lt"/>
                <a:ea typeface="ＭＳ Ｐゴシック"/>
                <a:cs typeface="ＭＳ Ｐゴシック"/>
              </a:rPr>
              <a:t>  Math:  Perform a </a:t>
            </a:r>
            <a:r>
              <a:rPr lang="en-US" sz="1800" b="1" u="sng" dirty="0">
                <a:latin typeface="+mj-lt"/>
                <a:ea typeface="ＭＳ Ｐゴシック"/>
                <a:cs typeface="ＭＳ Ｐゴシック"/>
              </a:rPr>
              <a:t>multi-step performance task </a:t>
            </a:r>
          </a:p>
          <a:p>
            <a:pPr>
              <a:defRPr/>
            </a:pPr>
            <a:r>
              <a:rPr lang="en-US" sz="1800" b="1" dirty="0">
                <a:latin typeface="+mj-lt"/>
                <a:ea typeface="ＭＳ Ｐゴシック"/>
                <a:cs typeface="ＭＳ Ｐゴシック"/>
              </a:rPr>
              <a:t>                that requires application of mathematical</a:t>
            </a:r>
          </a:p>
          <a:p>
            <a:pPr>
              <a:defRPr/>
            </a:pPr>
            <a:r>
              <a:rPr lang="en-US" sz="1800" b="1" dirty="0">
                <a:latin typeface="+mj-lt"/>
                <a:ea typeface="ＭＳ Ｐゴシック"/>
                <a:cs typeface="ＭＳ Ｐゴシック"/>
              </a:rPr>
              <a:t>                skills and reasoning and  may require </a:t>
            </a:r>
          </a:p>
          <a:p>
            <a:pPr>
              <a:defRPr/>
            </a:pPr>
            <a:r>
              <a:rPr lang="en-US" sz="1800" b="1" dirty="0">
                <a:latin typeface="+mj-lt"/>
                <a:ea typeface="ＭＳ Ｐゴシック"/>
                <a:cs typeface="ＭＳ Ｐゴシック"/>
              </a:rPr>
              <a:t>                technological tools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4800" y="5410200"/>
            <a:ext cx="5486400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dirty="0">
                <a:latin typeface="Arial" charset="0"/>
                <a:ea typeface="ＭＳ Ｐゴシック"/>
                <a:cs typeface="ＭＳ Ｐゴシック"/>
              </a:rPr>
              <a:t>  </a:t>
            </a:r>
            <a:r>
              <a:rPr lang="en-US" sz="1800" b="1" dirty="0">
                <a:latin typeface="+mj-lt"/>
                <a:ea typeface="ＭＳ Ｐゴシック"/>
                <a:cs typeface="ＭＳ Ｐゴシック"/>
              </a:rPr>
              <a:t>Speaking/Listening task:  Conducted in classroom,</a:t>
            </a:r>
          </a:p>
          <a:p>
            <a:pPr>
              <a:defRPr/>
            </a:pPr>
            <a:r>
              <a:rPr lang="en-US" sz="1800" b="1" dirty="0">
                <a:latin typeface="+mj-lt"/>
                <a:ea typeface="ＭＳ Ｐゴシック"/>
                <a:cs typeface="ＭＳ Ｐゴシック"/>
              </a:rPr>
              <a:t>               </a:t>
            </a:r>
            <a:r>
              <a:rPr lang="en-US" sz="1800" b="1" u="sng" dirty="0">
                <a:latin typeface="+mj-lt"/>
                <a:ea typeface="ＭＳ Ｐゴシック"/>
                <a:cs typeface="ＭＳ Ｐゴシック"/>
              </a:rPr>
              <a:t>not used for accountability</a:t>
            </a:r>
            <a:r>
              <a:rPr lang="en-US" sz="1800" b="1" dirty="0">
                <a:latin typeface="+mj-lt"/>
                <a:ea typeface="ＭＳ Ｐゴシック"/>
                <a:cs typeface="ＭＳ Ｐゴシック"/>
              </a:rPr>
              <a:t>, scored by teacher.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05000" y="6396038"/>
            <a:ext cx="5105400" cy="3079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en-US" sz="1400" b="1">
                <a:latin typeface="Calibri" pitchFamily="34" charset="0"/>
              </a:rPr>
              <a:t>Center for K – 12  Assessment &amp; Performance Management at ETS</a:t>
            </a:r>
          </a:p>
        </p:txBody>
      </p:sp>
      <p:sp>
        <p:nvSpPr>
          <p:cNvPr id="56328" name="Slide Number Placeholder 1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B6B3734-7918-427A-8DF9-C91F42F094B5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4" descr="yearbar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990600"/>
            <a:ext cx="8072438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7346" name="Group 39"/>
          <p:cNvGrpSpPr>
            <a:grpSpLocks/>
          </p:cNvGrpSpPr>
          <p:nvPr/>
        </p:nvGrpSpPr>
        <p:grpSpPr bwMode="auto">
          <a:xfrm>
            <a:off x="7162800" y="1600200"/>
            <a:ext cx="1370013" cy="2706688"/>
            <a:chOff x="7241104" y="2039779"/>
            <a:chExt cx="1369496" cy="2706543"/>
          </a:xfrm>
        </p:grpSpPr>
        <p:cxnSp>
          <p:nvCxnSpPr>
            <p:cNvPr id="27" name="Straight Connector 26"/>
            <p:cNvCxnSpPr/>
            <p:nvPr/>
          </p:nvCxnSpPr>
          <p:spPr>
            <a:xfrm rot="5400000">
              <a:off x="7216302" y="2948574"/>
              <a:ext cx="1265170" cy="0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7352" name="Picture 5" descr="clipboard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241104" y="3352800"/>
              <a:ext cx="1369496" cy="13935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7618786" y="2039779"/>
              <a:ext cx="457027" cy="276210"/>
            </a:xfrm>
            <a:prstGeom prst="rect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US" sz="1200" b="1" dirty="0">
                  <a:solidFill>
                    <a:schemeClr val="tx2">
                      <a:lumMod val="75000"/>
                    </a:schemeClr>
                  </a:solidFill>
                </a:rPr>
                <a:t>90%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315689" y="3885943"/>
              <a:ext cx="1218740" cy="73814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100" b="1" dirty="0">
                  <a:latin typeface="+mj-lt"/>
                  <a:ea typeface="ＭＳ Ｐゴシック"/>
                  <a:cs typeface="Arial" pitchFamily="34" charset="0"/>
                </a:rPr>
                <a:t>END OF YEAR</a:t>
              </a:r>
            </a:p>
            <a:p>
              <a:pPr algn="ctr">
                <a:defRPr/>
              </a:pPr>
              <a:r>
                <a:rPr lang="en-US" sz="1100" b="1" dirty="0">
                  <a:latin typeface="+mj-lt"/>
                  <a:ea typeface="ＭＳ Ｐゴシック"/>
                  <a:cs typeface="Arial" pitchFamily="34" charset="0"/>
                </a:rPr>
                <a:t>COMPREHENSIVE ASSESSMENT</a:t>
              </a:r>
            </a:p>
            <a:p>
              <a:pPr algn="ctr">
                <a:defRPr/>
              </a:pPr>
              <a:endParaRPr lang="en-US" sz="900" b="1" dirty="0">
                <a:ea typeface="ＭＳ Ｐゴシック"/>
                <a:cs typeface="Arial" pitchFamily="34" charset="0"/>
              </a:endParaRPr>
            </a:p>
          </p:txBody>
        </p:sp>
      </p:grpSp>
      <p:sp>
        <p:nvSpPr>
          <p:cNvPr id="57347" name="Title 3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sz="2000" b="1" smtClean="0">
                <a:ea typeface="ＭＳ Ｐゴシック" charset="-128"/>
              </a:rPr>
              <a:t>PARCC:  </a:t>
            </a:r>
            <a:r>
              <a:rPr lang="en-US" b="1" smtClean="0">
                <a:ea typeface="ＭＳ Ｐゴシック" charset="-128"/>
              </a:rPr>
              <a:t>End-of-Year Assessment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7200" y="2590800"/>
            <a:ext cx="6477000" cy="3167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8925" indent="-288925">
              <a:lnSpc>
                <a:spcPts val="2500"/>
              </a:lnSpc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b="1" dirty="0">
                <a:latin typeface="+mj-lt"/>
                <a:ea typeface="ＭＳ Ｐゴシック"/>
                <a:cs typeface="ＭＳ Ｐゴシック"/>
              </a:rPr>
              <a:t>Composed of </a:t>
            </a:r>
            <a:r>
              <a:rPr lang="en-US" b="1" u="sng" dirty="0">
                <a:latin typeface="+mj-lt"/>
                <a:ea typeface="ＭＳ Ｐゴシック"/>
                <a:cs typeface="ＭＳ Ｐゴシック"/>
              </a:rPr>
              <a:t>40 to 65 questions </a:t>
            </a:r>
            <a:r>
              <a:rPr lang="en-US" b="1" dirty="0">
                <a:latin typeface="+mj-lt"/>
                <a:ea typeface="ＭＳ Ｐゴシック"/>
                <a:cs typeface="ＭＳ Ｐゴシック"/>
              </a:rPr>
              <a:t>of a range of  item types including innovative technology-enhanced items to </a:t>
            </a:r>
            <a:r>
              <a:rPr lang="en-US" b="1" u="sng" dirty="0">
                <a:latin typeface="+mj-lt"/>
                <a:ea typeface="ＭＳ Ｐゴシック"/>
                <a:cs typeface="ＭＳ Ｐゴシック"/>
              </a:rPr>
              <a:t>sample</a:t>
            </a:r>
            <a:r>
              <a:rPr lang="en-US" b="1" dirty="0">
                <a:latin typeface="+mj-lt"/>
                <a:ea typeface="ＭＳ Ｐゴシック"/>
                <a:cs typeface="ＭＳ Ｐゴシック"/>
              </a:rPr>
              <a:t> the full year of standards</a:t>
            </a:r>
          </a:p>
          <a:p>
            <a:pPr>
              <a:lnSpc>
                <a:spcPts val="2500"/>
              </a:lnSpc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b="1" dirty="0">
                <a:latin typeface="+mj-lt"/>
                <a:ea typeface="ＭＳ Ｐゴシック"/>
                <a:cs typeface="ＭＳ Ｐゴシック"/>
              </a:rPr>
              <a:t>   </a:t>
            </a:r>
            <a:r>
              <a:rPr lang="en-US" b="1" u="sng" dirty="0">
                <a:latin typeface="+mj-lt"/>
                <a:ea typeface="ＭＳ Ｐゴシック"/>
                <a:cs typeface="ＭＳ Ｐゴシック"/>
              </a:rPr>
              <a:t>Scored by computer</a:t>
            </a:r>
          </a:p>
          <a:p>
            <a:pPr marL="288925" indent="-288925">
              <a:lnSpc>
                <a:spcPts val="2500"/>
              </a:lnSpc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b="1" dirty="0">
                <a:latin typeface="+mj-lt"/>
                <a:ea typeface="ＭＳ Ｐゴシック"/>
                <a:cs typeface="ＭＳ Ｐゴシック"/>
              </a:rPr>
              <a:t>Will make major investment in </a:t>
            </a:r>
            <a:r>
              <a:rPr lang="en-US" b="1" u="sng" dirty="0">
                <a:latin typeface="+mj-lt"/>
                <a:ea typeface="ＭＳ Ｐゴシック"/>
                <a:cs typeface="ＭＳ Ｐゴシック"/>
              </a:rPr>
              <a:t>enhanced item types</a:t>
            </a:r>
          </a:p>
          <a:p>
            <a:pPr>
              <a:defRPr/>
            </a:pPr>
            <a:endParaRPr lang="en-US" dirty="0">
              <a:latin typeface="Arial" charset="0"/>
              <a:ea typeface="ＭＳ Ｐゴシック"/>
              <a:cs typeface="ＭＳ Ｐゴシック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05000" y="6396038"/>
            <a:ext cx="5105400" cy="3079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en-US" sz="1400" b="1">
                <a:latin typeface="Calibri" pitchFamily="34" charset="0"/>
              </a:rPr>
              <a:t>Center for K – 12  Assessment &amp; Performance Management at ETS</a:t>
            </a:r>
          </a:p>
        </p:txBody>
      </p:sp>
      <p:sp>
        <p:nvSpPr>
          <p:cNvPr id="57350" name="Slide Number Placeholder 1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3E95851-57E8-4965-A6D1-F94DBE9834B3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0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4" descr="yearbar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838200"/>
            <a:ext cx="8072438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685800" y="1828800"/>
            <a:ext cx="7483475" cy="792163"/>
            <a:chOff x="751521" y="2514600"/>
            <a:chExt cx="7484176" cy="792866"/>
          </a:xfrm>
        </p:grpSpPr>
        <p:pic>
          <p:nvPicPr>
            <p:cNvPr id="58375" name="Picture 8" descr="library.png"/>
            <p:cNvPicPr>
              <a:picLocks noChangeAspect="1"/>
            </p:cNvPicPr>
            <p:nvPr/>
          </p:nvPicPr>
          <p:blipFill>
            <a:blip r:embed="rId3">
              <a:lum bright="2000" contrast="-52000"/>
            </a:blip>
            <a:srcRect/>
            <a:stretch>
              <a:fillRect/>
            </a:stretch>
          </p:blipFill>
          <p:spPr bwMode="auto">
            <a:xfrm>
              <a:off x="751521" y="2514600"/>
              <a:ext cx="7484176" cy="7928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" name="TextBox 29"/>
            <p:cNvSpPr txBox="1"/>
            <p:nvPr/>
          </p:nvSpPr>
          <p:spPr>
            <a:xfrm>
              <a:off x="1753328" y="2590868"/>
              <a:ext cx="6323604" cy="6466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200" b="1" dirty="0">
                  <a:solidFill>
                    <a:schemeClr val="bg1"/>
                  </a:solidFill>
                  <a:latin typeface="+mj-lt"/>
                  <a:ea typeface="ＭＳ Ｐゴシック"/>
                  <a:cs typeface="Arial" pitchFamily="34" charset="0"/>
                </a:rPr>
                <a:t>PARTNERSHIP RESOURCE CENTER: Digital library of released items, formative assessments, model curriculum frameworks, curriculum resources, student and educator tutorials and practice tests, scoring training modules, and professional development materials</a:t>
              </a:r>
            </a:p>
          </p:txBody>
        </p:sp>
      </p:grpSp>
      <p:sp>
        <p:nvSpPr>
          <p:cNvPr id="58371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sz="2200" b="1" smtClean="0">
                <a:ea typeface="ＭＳ Ｐゴシック" charset="-128"/>
              </a:rPr>
              <a:t>PARCC:  </a:t>
            </a:r>
            <a:r>
              <a:rPr lang="en-US" b="1" smtClean="0">
                <a:ea typeface="ＭＳ Ｐゴシック" charset="-128"/>
              </a:rPr>
              <a:t>Resources, Tools, Supports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62000" y="2717800"/>
            <a:ext cx="8077200" cy="414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en-US" b="1" u="sng">
                <a:latin typeface="Calibri" pitchFamily="34" charset="0"/>
              </a:rPr>
              <a:t>Partnership Resource Center</a:t>
            </a:r>
            <a:r>
              <a:rPr lang="en-US" b="1">
                <a:latin typeface="Calibri" pitchFamily="34" charset="0"/>
              </a:rPr>
              <a:t>:</a:t>
            </a:r>
          </a:p>
          <a:p>
            <a:pPr>
              <a:lnSpc>
                <a:spcPts val="2500"/>
              </a:lnSpc>
              <a:spcAft>
                <a:spcPts val="300"/>
              </a:spcAft>
              <a:buFont typeface="Arial" pitchFamily="34" charset="0"/>
              <a:buChar char="•"/>
            </a:pPr>
            <a:r>
              <a:rPr lang="en-US" sz="2000">
                <a:latin typeface="Calibri" pitchFamily="34" charset="0"/>
              </a:rPr>
              <a:t>  </a:t>
            </a:r>
            <a:r>
              <a:rPr lang="en-US" sz="2000" b="1">
                <a:latin typeface="Calibri" pitchFamily="34" charset="0"/>
              </a:rPr>
              <a:t>Interactive Data Tool for accessing data and creating customized reports</a:t>
            </a:r>
          </a:p>
          <a:p>
            <a:pPr>
              <a:lnSpc>
                <a:spcPts val="2500"/>
              </a:lnSpc>
              <a:spcAft>
                <a:spcPts val="300"/>
              </a:spcAft>
              <a:buFont typeface="Arial" pitchFamily="34" charset="0"/>
              <a:buChar char="•"/>
            </a:pPr>
            <a:r>
              <a:rPr lang="en-US" sz="2000" b="1">
                <a:latin typeface="Calibri" pitchFamily="34" charset="0"/>
              </a:rPr>
              <a:t>  Exemplar lesson plans</a:t>
            </a:r>
          </a:p>
          <a:p>
            <a:pPr>
              <a:lnSpc>
                <a:spcPts val="2500"/>
              </a:lnSpc>
              <a:spcAft>
                <a:spcPts val="300"/>
              </a:spcAft>
              <a:buFont typeface="Arial" pitchFamily="34" charset="0"/>
              <a:buChar char="•"/>
            </a:pPr>
            <a:r>
              <a:rPr lang="en-US" sz="2000" b="1">
                <a:latin typeface="Calibri" pitchFamily="34" charset="0"/>
              </a:rPr>
              <a:t>  Formative assessment items and tasks</a:t>
            </a:r>
          </a:p>
          <a:p>
            <a:pPr>
              <a:lnSpc>
                <a:spcPts val="2500"/>
              </a:lnSpc>
              <a:spcAft>
                <a:spcPts val="300"/>
              </a:spcAft>
              <a:buFont typeface="Arial" pitchFamily="34" charset="0"/>
              <a:buChar char="•"/>
            </a:pPr>
            <a:r>
              <a:rPr lang="en-US" sz="2000" b="1">
                <a:latin typeface="Calibri" pitchFamily="34" charset="0"/>
              </a:rPr>
              <a:t>  Professional development materials regarding test administration,</a:t>
            </a:r>
          </a:p>
          <a:p>
            <a:pPr>
              <a:lnSpc>
                <a:spcPts val="2500"/>
              </a:lnSpc>
              <a:spcAft>
                <a:spcPts val="300"/>
              </a:spcAft>
            </a:pPr>
            <a:r>
              <a:rPr lang="en-US" sz="2000" b="1">
                <a:latin typeface="Calibri" pitchFamily="34" charset="0"/>
              </a:rPr>
              <a:t>       scoring, and use of data</a:t>
            </a:r>
          </a:p>
          <a:p>
            <a:pPr>
              <a:lnSpc>
                <a:spcPts val="2500"/>
              </a:lnSpc>
              <a:spcAft>
                <a:spcPts val="300"/>
              </a:spcAft>
              <a:buFont typeface="Arial" pitchFamily="34" charset="0"/>
              <a:buChar char="•"/>
            </a:pPr>
            <a:r>
              <a:rPr lang="en-US" sz="2000" b="1">
                <a:latin typeface="Calibri" pitchFamily="34" charset="0"/>
              </a:rPr>
              <a:t>  Online practice tests</a:t>
            </a:r>
          </a:p>
          <a:p>
            <a:pPr>
              <a:lnSpc>
                <a:spcPts val="2500"/>
              </a:lnSpc>
              <a:spcAft>
                <a:spcPts val="300"/>
              </a:spcAft>
              <a:buFont typeface="Arial" pitchFamily="34" charset="0"/>
              <a:buChar char="•"/>
            </a:pPr>
            <a:r>
              <a:rPr lang="en-US" sz="2000" b="1">
                <a:latin typeface="Calibri" pitchFamily="34" charset="0"/>
              </a:rPr>
              <a:t>  Item development portal</a:t>
            </a:r>
          </a:p>
          <a:p>
            <a:pPr>
              <a:lnSpc>
                <a:spcPts val="2500"/>
              </a:lnSpc>
              <a:spcAft>
                <a:spcPts val="300"/>
              </a:spcAft>
              <a:buFont typeface="Arial" pitchFamily="34" charset="0"/>
              <a:buChar char="•"/>
            </a:pPr>
            <a:r>
              <a:rPr lang="en-US" sz="2000" b="1">
                <a:latin typeface="Calibri" pitchFamily="34" charset="0"/>
              </a:rPr>
              <a:t>  Tools and resources developed by Partner states</a:t>
            </a:r>
          </a:p>
          <a:p>
            <a:pPr>
              <a:lnSpc>
                <a:spcPts val="2500"/>
              </a:lnSpc>
              <a:spcAft>
                <a:spcPts val="300"/>
              </a:spcAft>
              <a:buFont typeface="Arial" pitchFamily="34" charset="0"/>
              <a:buChar char="•"/>
            </a:pPr>
            <a:r>
              <a:rPr lang="en-US" sz="2000" b="1">
                <a:latin typeface="Calibri" pitchFamily="34" charset="0"/>
              </a:rPr>
              <a:t>  Optional </a:t>
            </a:r>
            <a:r>
              <a:rPr lang="ja-JP" altLang="en-US" sz="2000" b="1">
                <a:latin typeface="Calibri" pitchFamily="34" charset="0"/>
              </a:rPr>
              <a:t>“</a:t>
            </a:r>
            <a:r>
              <a:rPr lang="en-US" altLang="ja-JP" sz="2000" b="1">
                <a:latin typeface="Calibri" pitchFamily="34" charset="0"/>
              </a:rPr>
              <a:t>ready-to-use</a:t>
            </a:r>
            <a:r>
              <a:rPr lang="ja-JP" altLang="en-US" sz="2000" b="1">
                <a:latin typeface="Calibri" pitchFamily="34" charset="0"/>
              </a:rPr>
              <a:t>”</a:t>
            </a:r>
            <a:r>
              <a:rPr lang="en-US" altLang="ja-JP" sz="2000" b="1">
                <a:latin typeface="Calibri" pitchFamily="34" charset="0"/>
              </a:rPr>
              <a:t> performance tasks for K-2</a:t>
            </a:r>
          </a:p>
          <a:p>
            <a:pPr>
              <a:spcAft>
                <a:spcPts val="300"/>
              </a:spcAft>
            </a:pP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905000" y="6396038"/>
            <a:ext cx="5105400" cy="3079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en-US" sz="1400" b="1">
                <a:latin typeface="Calibri" pitchFamily="34" charset="0"/>
              </a:rPr>
              <a:t>Center for K – 12  Assessment &amp; Performance Management at ETS</a:t>
            </a:r>
          </a:p>
        </p:txBody>
      </p:sp>
      <p:sp>
        <p:nvSpPr>
          <p:cNvPr id="58374" name="Slide Number Placeholder 1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E06B1A-9D3E-44CC-9693-0BABCD30329E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8"/>
          <p:cNvGrpSpPr>
            <a:grpSpLocks/>
          </p:cNvGrpSpPr>
          <p:nvPr/>
        </p:nvGrpSpPr>
        <p:grpSpPr bwMode="auto">
          <a:xfrm>
            <a:off x="5943600" y="4343400"/>
            <a:ext cx="1404938" cy="1657350"/>
            <a:chOff x="5943600" y="4648995"/>
            <a:chExt cx="1405535" cy="1657367"/>
          </a:xfrm>
        </p:grpSpPr>
        <p:cxnSp>
          <p:nvCxnSpPr>
            <p:cNvPr id="34" name="Straight Connector 33"/>
            <p:cNvCxnSpPr/>
            <p:nvPr/>
          </p:nvCxnSpPr>
          <p:spPr>
            <a:xfrm rot="5400000">
              <a:off x="6377276" y="4899822"/>
              <a:ext cx="503243" cy="158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427" name="Group 47"/>
            <p:cNvGrpSpPr>
              <a:grpSpLocks/>
            </p:cNvGrpSpPr>
            <p:nvPr/>
          </p:nvGrpSpPr>
          <p:grpSpPr bwMode="auto">
            <a:xfrm>
              <a:off x="5943600" y="4876800"/>
              <a:ext cx="1405535" cy="1429562"/>
              <a:chOff x="5943600" y="4876800"/>
              <a:chExt cx="1405535" cy="1429562"/>
            </a:xfrm>
          </p:grpSpPr>
          <p:pic>
            <p:nvPicPr>
              <p:cNvPr id="59428" name="Picture 6" descr="clipboard-faded.png"/>
              <p:cNvPicPr>
                <a:picLocks noChangeAspect="1"/>
              </p:cNvPicPr>
              <p:nvPr/>
            </p:nvPicPr>
            <p:blipFill>
              <a:blip r:embed="rId2">
                <a:lum bright="12000"/>
              </a:blip>
              <a:srcRect/>
              <a:stretch>
                <a:fillRect/>
              </a:stretch>
            </p:blipFill>
            <p:spPr bwMode="auto">
              <a:xfrm>
                <a:off x="5943600" y="4876800"/>
                <a:ext cx="1405535" cy="14295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8" name="TextBox 37"/>
              <p:cNvSpPr txBox="1"/>
              <p:nvPr/>
            </p:nvSpPr>
            <p:spPr>
              <a:xfrm>
                <a:off x="6019832" y="5310990"/>
                <a:ext cx="1219718" cy="71120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ts val="1200"/>
                  </a:lnSpc>
                  <a:defRPr/>
                </a:pPr>
                <a:r>
                  <a:rPr lang="en-US" sz="1200" b="1" dirty="0">
                    <a:latin typeface="+mj-lt"/>
                    <a:ea typeface="ＭＳ Ｐゴシック"/>
                    <a:cs typeface="Arial" pitchFamily="34" charset="0"/>
                  </a:rPr>
                  <a:t>Focused</a:t>
                </a:r>
              </a:p>
              <a:p>
                <a:pPr algn="ctr">
                  <a:lnSpc>
                    <a:spcPts val="1200"/>
                  </a:lnSpc>
                  <a:defRPr/>
                </a:pPr>
                <a:r>
                  <a:rPr lang="en-US" sz="1200" b="1" dirty="0">
                    <a:latin typeface="+mj-lt"/>
                    <a:ea typeface="ＭＳ Ｐゴシック"/>
                    <a:cs typeface="Arial" pitchFamily="34" charset="0"/>
                  </a:rPr>
                  <a:t>ASSESSMENT4</a:t>
                </a:r>
              </a:p>
              <a:p>
                <a:pPr marL="182880">
                  <a:lnSpc>
                    <a:spcPts val="1200"/>
                  </a:lnSpc>
                  <a:buFont typeface="Arial" pitchFamily="34" charset="0"/>
                  <a:buChar char="•"/>
                  <a:defRPr/>
                </a:pPr>
                <a:r>
                  <a:rPr lang="en-US" sz="1200" b="1" dirty="0">
                    <a:latin typeface="+mj-lt"/>
                    <a:ea typeface="ＭＳ Ｐゴシック"/>
                    <a:cs typeface="Arial" pitchFamily="34" charset="0"/>
                  </a:rPr>
                  <a:t>  Speaking</a:t>
                </a:r>
              </a:p>
              <a:p>
                <a:pPr marL="182880">
                  <a:lnSpc>
                    <a:spcPts val="1200"/>
                  </a:lnSpc>
                  <a:buFont typeface="Arial" pitchFamily="34" charset="0"/>
                  <a:buChar char="•"/>
                  <a:defRPr/>
                </a:pPr>
                <a:r>
                  <a:rPr lang="en-US" sz="1200" b="1" dirty="0">
                    <a:latin typeface="+mj-lt"/>
                    <a:ea typeface="ＭＳ Ｐゴシック"/>
                    <a:cs typeface="Arial" pitchFamily="34" charset="0"/>
                  </a:rPr>
                  <a:t>  Listening</a:t>
                </a:r>
              </a:p>
            </p:txBody>
          </p:sp>
        </p:grpSp>
      </p:grpSp>
      <p:pic>
        <p:nvPicPr>
          <p:cNvPr id="5" name="Picture 4" descr="yearba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143000"/>
            <a:ext cx="8072438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1828800" y="1676400"/>
            <a:ext cx="1370013" cy="2706688"/>
            <a:chOff x="1830904" y="2039779"/>
            <a:chExt cx="1369496" cy="2706543"/>
          </a:xfrm>
        </p:grpSpPr>
        <p:cxnSp>
          <p:nvCxnSpPr>
            <p:cNvPr id="23" name="Straight Connector 22"/>
            <p:cNvCxnSpPr>
              <a:stCxn id="12" idx="2"/>
            </p:cNvCxnSpPr>
            <p:nvPr/>
          </p:nvCxnSpPr>
          <p:spPr>
            <a:xfrm rot="5400000">
              <a:off x="1883067" y="2947781"/>
              <a:ext cx="1265170" cy="1586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286345" y="2039779"/>
              <a:ext cx="458614" cy="276210"/>
            </a:xfrm>
            <a:prstGeom prst="rect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US" sz="1200" b="1" dirty="0">
                  <a:solidFill>
                    <a:schemeClr val="tx2">
                      <a:lumMod val="75000"/>
                    </a:schemeClr>
                  </a:solidFill>
                </a:rPr>
                <a:t>25%</a:t>
              </a:r>
            </a:p>
          </p:txBody>
        </p:sp>
        <p:pic>
          <p:nvPicPr>
            <p:cNvPr id="59424" name="Picture 20" descr="clipboard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830904" y="3352800"/>
              <a:ext cx="1369496" cy="13935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TextBox 30"/>
            <p:cNvSpPr txBox="1"/>
            <p:nvPr/>
          </p:nvSpPr>
          <p:spPr>
            <a:xfrm>
              <a:off x="1905489" y="3809747"/>
              <a:ext cx="1218740" cy="7333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ts val="1000"/>
                </a:lnSpc>
                <a:defRPr/>
              </a:pPr>
              <a:r>
                <a:rPr lang="en-US" sz="1100" b="1" dirty="0">
                  <a:ea typeface="ＭＳ Ｐゴシック"/>
                  <a:cs typeface="Arial" pitchFamily="34" charset="0"/>
                </a:rPr>
                <a:t>Focused</a:t>
              </a:r>
            </a:p>
            <a:p>
              <a:pPr algn="ctr">
                <a:lnSpc>
                  <a:spcPts val="1000"/>
                </a:lnSpc>
                <a:defRPr/>
              </a:pPr>
              <a:r>
                <a:rPr lang="en-US" sz="1100" b="1" dirty="0">
                  <a:ea typeface="ＭＳ Ｐゴシック"/>
                  <a:cs typeface="Arial" pitchFamily="34" charset="0"/>
                </a:rPr>
                <a:t>ASSESSMENT 1</a:t>
              </a:r>
            </a:p>
            <a:p>
              <a:pPr marL="274320">
                <a:lnSpc>
                  <a:spcPts val="1000"/>
                </a:lnSpc>
                <a:buFont typeface="Arial" pitchFamily="34" charset="0"/>
                <a:buChar char="•"/>
                <a:defRPr/>
              </a:pPr>
              <a:r>
                <a:rPr lang="en-US" sz="1100" b="1" dirty="0">
                  <a:ea typeface="ＭＳ Ｐゴシック"/>
                  <a:cs typeface="Arial" pitchFamily="34" charset="0"/>
                </a:rPr>
                <a:t>  ELA</a:t>
              </a:r>
            </a:p>
            <a:p>
              <a:pPr marL="274320">
                <a:lnSpc>
                  <a:spcPts val="1000"/>
                </a:lnSpc>
                <a:buFont typeface="Arial" pitchFamily="34" charset="0"/>
                <a:buChar char="•"/>
                <a:defRPr/>
              </a:pPr>
              <a:r>
                <a:rPr lang="en-US" sz="1100" b="1" dirty="0">
                  <a:ea typeface="ＭＳ Ｐゴシック"/>
                  <a:cs typeface="Arial" pitchFamily="34" charset="0"/>
                </a:rPr>
                <a:t>  Math</a:t>
              </a:r>
            </a:p>
          </p:txBody>
        </p:sp>
      </p:grpSp>
      <p:grpSp>
        <p:nvGrpSpPr>
          <p:cNvPr id="6" name="Group 32"/>
          <p:cNvGrpSpPr>
            <a:grpSpLocks/>
          </p:cNvGrpSpPr>
          <p:nvPr/>
        </p:nvGrpSpPr>
        <p:grpSpPr bwMode="auto">
          <a:xfrm>
            <a:off x="3810000" y="1676400"/>
            <a:ext cx="1370013" cy="2706688"/>
            <a:chOff x="3810000" y="2039779"/>
            <a:chExt cx="1369496" cy="2706543"/>
          </a:xfrm>
        </p:grpSpPr>
        <p:cxnSp>
          <p:nvCxnSpPr>
            <p:cNvPr id="25" name="Straight Connector 24"/>
            <p:cNvCxnSpPr/>
            <p:nvPr/>
          </p:nvCxnSpPr>
          <p:spPr>
            <a:xfrm rot="5400000">
              <a:off x="3863750" y="2947781"/>
              <a:ext cx="1265170" cy="1587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4265441" y="2039779"/>
              <a:ext cx="457027" cy="276210"/>
            </a:xfrm>
            <a:prstGeom prst="rect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US" sz="1200" b="1" dirty="0">
                  <a:solidFill>
                    <a:schemeClr val="tx2">
                      <a:lumMod val="75000"/>
                    </a:schemeClr>
                  </a:solidFill>
                </a:rPr>
                <a:t>50%</a:t>
              </a:r>
            </a:p>
          </p:txBody>
        </p:sp>
        <p:pic>
          <p:nvPicPr>
            <p:cNvPr id="59420" name="Picture 19" descr="clipboard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10000" y="3352800"/>
              <a:ext cx="1369496" cy="13935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TextBox 31"/>
            <p:cNvSpPr txBox="1"/>
            <p:nvPr/>
          </p:nvSpPr>
          <p:spPr>
            <a:xfrm>
              <a:off x="3886171" y="3809747"/>
              <a:ext cx="1218740" cy="61432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ts val="1000"/>
                </a:lnSpc>
                <a:defRPr/>
              </a:pPr>
              <a:r>
                <a:rPr lang="en-US" sz="1200" b="1" dirty="0">
                  <a:latin typeface="+mj-lt"/>
                  <a:ea typeface="ＭＳ Ｐゴシック"/>
                  <a:cs typeface="Arial" pitchFamily="34" charset="0"/>
                </a:rPr>
                <a:t>Focused</a:t>
              </a:r>
            </a:p>
            <a:p>
              <a:pPr algn="ctr">
                <a:lnSpc>
                  <a:spcPts val="1000"/>
                </a:lnSpc>
                <a:defRPr/>
              </a:pPr>
              <a:r>
                <a:rPr lang="en-US" sz="1200" b="1" dirty="0">
                  <a:latin typeface="+mj-lt"/>
                  <a:ea typeface="ＭＳ Ｐゴシック"/>
                  <a:cs typeface="Arial" pitchFamily="34" charset="0"/>
                </a:rPr>
                <a:t>ASSESSMENT 2</a:t>
              </a:r>
            </a:p>
            <a:p>
              <a:pPr marL="274320">
                <a:lnSpc>
                  <a:spcPts val="1000"/>
                </a:lnSpc>
                <a:buFont typeface="Arial" pitchFamily="34" charset="0"/>
                <a:buChar char="•"/>
                <a:defRPr/>
              </a:pPr>
              <a:r>
                <a:rPr lang="en-US" sz="1200" b="1" dirty="0">
                  <a:latin typeface="+mj-lt"/>
                  <a:ea typeface="ＭＳ Ｐゴシック"/>
                  <a:cs typeface="Arial" pitchFamily="34" charset="0"/>
                </a:rPr>
                <a:t>  ELA</a:t>
              </a:r>
            </a:p>
            <a:p>
              <a:pPr marL="274320">
                <a:lnSpc>
                  <a:spcPts val="1000"/>
                </a:lnSpc>
                <a:buFont typeface="Arial" pitchFamily="34" charset="0"/>
                <a:buChar char="•"/>
                <a:defRPr/>
              </a:pPr>
              <a:r>
                <a:rPr lang="en-US" sz="1200" b="1" dirty="0">
                  <a:latin typeface="+mj-lt"/>
                  <a:ea typeface="ＭＳ Ｐゴシック"/>
                  <a:cs typeface="Arial" pitchFamily="34" charset="0"/>
                </a:rPr>
                <a:t>  Math</a:t>
              </a:r>
            </a:p>
          </p:txBody>
        </p:sp>
      </p:grpSp>
      <p:grpSp>
        <p:nvGrpSpPr>
          <p:cNvPr id="7" name="Group 39"/>
          <p:cNvGrpSpPr>
            <a:grpSpLocks/>
          </p:cNvGrpSpPr>
          <p:nvPr/>
        </p:nvGrpSpPr>
        <p:grpSpPr bwMode="auto">
          <a:xfrm>
            <a:off x="7239000" y="1676400"/>
            <a:ext cx="1370013" cy="2706688"/>
            <a:chOff x="7241104" y="2039779"/>
            <a:chExt cx="1369496" cy="2706543"/>
          </a:xfrm>
        </p:grpSpPr>
        <p:cxnSp>
          <p:nvCxnSpPr>
            <p:cNvPr id="27" name="Straight Connector 26"/>
            <p:cNvCxnSpPr/>
            <p:nvPr/>
          </p:nvCxnSpPr>
          <p:spPr>
            <a:xfrm rot="5400000">
              <a:off x="7216302" y="2948574"/>
              <a:ext cx="1265170" cy="0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9415" name="Picture 5" descr="clipboard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241104" y="3352800"/>
              <a:ext cx="1369496" cy="13935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7618786" y="2039779"/>
              <a:ext cx="457027" cy="276210"/>
            </a:xfrm>
            <a:prstGeom prst="rect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US" sz="1200" b="1" dirty="0">
                  <a:solidFill>
                    <a:schemeClr val="tx2">
                      <a:lumMod val="75000"/>
                    </a:schemeClr>
                  </a:solidFill>
                </a:rPr>
                <a:t>90%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315689" y="3809747"/>
              <a:ext cx="1218740" cy="83180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200" b="1" dirty="0">
                  <a:latin typeface="+mj-lt"/>
                  <a:ea typeface="ＭＳ Ｐゴシック"/>
                  <a:cs typeface="Arial" pitchFamily="34" charset="0"/>
                </a:rPr>
                <a:t>END OF YEAR</a:t>
              </a:r>
            </a:p>
            <a:p>
              <a:pPr algn="ctr">
                <a:defRPr/>
              </a:pPr>
              <a:r>
                <a:rPr lang="en-US" sz="1200" b="1" dirty="0">
                  <a:latin typeface="+mj-lt"/>
                  <a:ea typeface="ＭＳ Ｐゴシック"/>
                  <a:cs typeface="Arial" pitchFamily="34" charset="0"/>
                </a:rPr>
                <a:t>COMPREHENSIVE ASSESSMENT</a:t>
              </a:r>
            </a:p>
            <a:p>
              <a:pPr algn="ctr">
                <a:defRPr/>
              </a:pPr>
              <a:endParaRPr lang="en-US" sz="1200" b="1" dirty="0">
                <a:latin typeface="+mj-lt"/>
                <a:ea typeface="ＭＳ Ｐゴシック"/>
                <a:cs typeface="Arial" pitchFamily="34" charset="0"/>
              </a:endParaRPr>
            </a:p>
          </p:txBody>
        </p:sp>
      </p:grpSp>
      <p:grpSp>
        <p:nvGrpSpPr>
          <p:cNvPr id="8" name="Group 34"/>
          <p:cNvGrpSpPr>
            <a:grpSpLocks/>
          </p:cNvGrpSpPr>
          <p:nvPr/>
        </p:nvGrpSpPr>
        <p:grpSpPr bwMode="auto">
          <a:xfrm>
            <a:off x="5791200" y="1676400"/>
            <a:ext cx="1370013" cy="2706688"/>
            <a:chOff x="5791200" y="2039779"/>
            <a:chExt cx="1369496" cy="2706543"/>
          </a:xfrm>
        </p:grpSpPr>
        <p:cxnSp>
          <p:nvCxnSpPr>
            <p:cNvPr id="26" name="Straight Connector 25"/>
            <p:cNvCxnSpPr/>
            <p:nvPr/>
          </p:nvCxnSpPr>
          <p:spPr>
            <a:xfrm rot="5400000">
              <a:off x="5387774" y="3404956"/>
              <a:ext cx="2179521" cy="1587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246641" y="2039779"/>
              <a:ext cx="458614" cy="276210"/>
            </a:xfrm>
            <a:prstGeom prst="rect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US" sz="1200" b="1" dirty="0">
                  <a:solidFill>
                    <a:schemeClr val="tx2">
                      <a:lumMod val="75000"/>
                    </a:schemeClr>
                  </a:solidFill>
                </a:rPr>
                <a:t>75%</a:t>
              </a:r>
            </a:p>
          </p:txBody>
        </p:sp>
        <p:pic>
          <p:nvPicPr>
            <p:cNvPr id="59412" name="Picture 18" descr="clipboard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791200" y="3352800"/>
              <a:ext cx="1369496" cy="13935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TextBox 36"/>
            <p:cNvSpPr txBox="1"/>
            <p:nvPr/>
          </p:nvSpPr>
          <p:spPr>
            <a:xfrm>
              <a:off x="5867371" y="3809747"/>
              <a:ext cx="1218740" cy="73656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ts val="1000"/>
                </a:lnSpc>
                <a:defRPr/>
              </a:pPr>
              <a:r>
                <a:rPr lang="en-US" sz="1200" b="1" dirty="0">
                  <a:ea typeface="ＭＳ Ｐゴシック"/>
                  <a:cs typeface="Arial" pitchFamily="34" charset="0"/>
                </a:rPr>
                <a:t>Focused</a:t>
              </a:r>
            </a:p>
            <a:p>
              <a:pPr algn="ctr">
                <a:lnSpc>
                  <a:spcPts val="1000"/>
                </a:lnSpc>
                <a:defRPr/>
              </a:pPr>
              <a:r>
                <a:rPr lang="en-US" sz="1200" b="1" dirty="0">
                  <a:ea typeface="ＭＳ Ｐゴシック"/>
                  <a:cs typeface="Arial" pitchFamily="34" charset="0"/>
                </a:rPr>
                <a:t>ASSESSMENT 3</a:t>
              </a:r>
            </a:p>
            <a:p>
              <a:pPr marL="274320">
                <a:lnSpc>
                  <a:spcPts val="1000"/>
                </a:lnSpc>
                <a:buFont typeface="Arial" pitchFamily="34" charset="0"/>
                <a:buChar char="•"/>
                <a:defRPr/>
              </a:pPr>
              <a:r>
                <a:rPr lang="en-US" sz="1200" b="1" dirty="0">
                  <a:ea typeface="ＭＳ Ｐゴシック"/>
                  <a:cs typeface="Arial" pitchFamily="34" charset="0"/>
                </a:rPr>
                <a:t>  ELA</a:t>
              </a:r>
            </a:p>
            <a:p>
              <a:pPr marL="274320">
                <a:lnSpc>
                  <a:spcPts val="1000"/>
                </a:lnSpc>
                <a:buFont typeface="Arial" pitchFamily="34" charset="0"/>
                <a:buChar char="•"/>
                <a:defRPr/>
              </a:pPr>
              <a:r>
                <a:rPr lang="en-US" sz="1200" b="1" dirty="0">
                  <a:ea typeface="ＭＳ Ｐゴシック"/>
                  <a:cs typeface="Arial" pitchFamily="34" charset="0"/>
                </a:rPr>
                <a:t>  Math</a:t>
              </a:r>
            </a:p>
          </p:txBody>
        </p:sp>
      </p:grpSp>
      <p:grpSp>
        <p:nvGrpSpPr>
          <p:cNvPr id="9" name="Group 42"/>
          <p:cNvGrpSpPr>
            <a:grpSpLocks/>
          </p:cNvGrpSpPr>
          <p:nvPr/>
        </p:nvGrpSpPr>
        <p:grpSpPr bwMode="auto">
          <a:xfrm>
            <a:off x="762000" y="2057400"/>
            <a:ext cx="7483475" cy="792163"/>
            <a:chOff x="751521" y="2514600"/>
            <a:chExt cx="7484176" cy="792866"/>
          </a:xfrm>
        </p:grpSpPr>
        <p:pic>
          <p:nvPicPr>
            <p:cNvPr id="59408" name="Picture 8" descr="library.png"/>
            <p:cNvPicPr>
              <a:picLocks noChangeAspect="1"/>
            </p:cNvPicPr>
            <p:nvPr/>
          </p:nvPicPr>
          <p:blipFill>
            <a:blip r:embed="rId5">
              <a:lum bright="-4000" contrast="-34000"/>
            </a:blip>
            <a:srcRect/>
            <a:stretch>
              <a:fillRect/>
            </a:stretch>
          </p:blipFill>
          <p:spPr bwMode="auto">
            <a:xfrm>
              <a:off x="751521" y="2514600"/>
              <a:ext cx="7484176" cy="7928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" name="TextBox 29"/>
            <p:cNvSpPr txBox="1"/>
            <p:nvPr/>
          </p:nvSpPr>
          <p:spPr>
            <a:xfrm>
              <a:off x="1753328" y="2590868"/>
              <a:ext cx="6323604" cy="6466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200" b="1" dirty="0">
                  <a:solidFill>
                    <a:schemeClr val="bg1"/>
                  </a:solidFill>
                  <a:latin typeface="+mj-lt"/>
                  <a:ea typeface="ＭＳ Ｐゴシック"/>
                  <a:cs typeface="Arial" pitchFamily="34" charset="0"/>
                </a:rPr>
                <a:t>PARTNERSHIP RESOURCE CENTER: Digital library of released items, formative assessments, model curriculum frameworks, curriculum resources, student and educator tutorials and practice tests, scoring training modules, and professional development materials</a:t>
              </a:r>
            </a:p>
          </p:txBody>
        </p:sp>
      </p:grpSp>
      <p:grpSp>
        <p:nvGrpSpPr>
          <p:cNvPr id="10" name="Group 43"/>
          <p:cNvGrpSpPr>
            <a:grpSpLocks/>
          </p:cNvGrpSpPr>
          <p:nvPr/>
        </p:nvGrpSpPr>
        <p:grpSpPr bwMode="auto">
          <a:xfrm>
            <a:off x="914400" y="4953000"/>
            <a:ext cx="4687888" cy="914400"/>
            <a:chOff x="228600" y="5638800"/>
            <a:chExt cx="5019044" cy="990600"/>
          </a:xfrm>
        </p:grpSpPr>
        <p:pic>
          <p:nvPicPr>
            <p:cNvPr id="59405" name="Picture 44" descr="key.png"/>
            <p:cNvPicPr>
              <a:picLocks noChangeAspect="1"/>
            </p:cNvPicPr>
            <p:nvPr/>
          </p:nvPicPr>
          <p:blipFill>
            <a:blip r:embed="rId6">
              <a:lum bright="8000"/>
            </a:blip>
            <a:srcRect/>
            <a:stretch>
              <a:fillRect/>
            </a:stretch>
          </p:blipFill>
          <p:spPr bwMode="auto">
            <a:xfrm>
              <a:off x="228600" y="5638800"/>
              <a:ext cx="5019044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" name="TextBox 45"/>
            <p:cNvSpPr txBox="1"/>
            <p:nvPr/>
          </p:nvSpPr>
          <p:spPr>
            <a:xfrm>
              <a:off x="1126011" y="5803900"/>
              <a:ext cx="1631657" cy="6999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200" b="1" dirty="0">
                  <a:latin typeface="+mj-lt"/>
                  <a:ea typeface="ＭＳ Ｐゴシック"/>
                  <a:cs typeface="Arial" pitchFamily="34" charset="0"/>
                </a:rPr>
                <a:t>Summative assessment for accountability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695870" y="5886450"/>
              <a:ext cx="1427699" cy="6999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200" dirty="0">
                  <a:latin typeface="+mj-lt"/>
                  <a:ea typeface="ＭＳ Ｐゴシック"/>
                  <a:cs typeface="Arial" pitchFamily="34" charset="0"/>
                </a:rPr>
                <a:t>Required, but </a:t>
              </a:r>
            </a:p>
            <a:p>
              <a:pPr>
                <a:defRPr/>
              </a:pPr>
              <a:r>
                <a:rPr lang="en-US" sz="1200" dirty="0">
                  <a:latin typeface="+mj-lt"/>
                  <a:ea typeface="ＭＳ Ｐゴシック"/>
                  <a:cs typeface="Arial" pitchFamily="34" charset="0"/>
                </a:rPr>
                <a:t>not used for accountability</a:t>
              </a:r>
            </a:p>
          </p:txBody>
        </p:sp>
      </p:grpSp>
      <p:sp>
        <p:nvSpPr>
          <p:cNvPr id="59401" name="Title 3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b="1" smtClean="0">
                <a:ea typeface="ＭＳ Ｐゴシック" charset="-128"/>
              </a:rPr>
              <a:t>The PARCC System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828800" y="914400"/>
            <a:ext cx="54864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b="1" dirty="0">
                <a:solidFill>
                  <a:srgbClr val="002060"/>
                </a:solidFill>
                <a:latin typeface="+mj-lt"/>
                <a:ea typeface="ＭＳ Ｐゴシック"/>
                <a:cs typeface="ＭＳ Ｐゴシック"/>
              </a:rPr>
              <a:t>English Language Arts and Mathematics, Grades 3 - 11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905000" y="6396038"/>
            <a:ext cx="5105400" cy="3079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en-US" sz="1400" b="1">
                <a:latin typeface="Calibri" pitchFamily="34" charset="0"/>
              </a:rPr>
              <a:t>Center for K – 12  Assessment &amp; Performance Management at ETS</a:t>
            </a:r>
          </a:p>
        </p:txBody>
      </p:sp>
      <p:sp>
        <p:nvSpPr>
          <p:cNvPr id="59404" name="Slide Number Placeholder 4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B19F9BA-9FC6-4C8B-B09C-7018699F9006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/>
          <p:cNvSpPr>
            <a:spLocks noGrp="1"/>
          </p:cNvSpPr>
          <p:nvPr>
            <p:ph type="title"/>
          </p:nvPr>
        </p:nvSpPr>
        <p:spPr>
          <a:xfrm>
            <a:off x="1447800" y="228600"/>
            <a:ext cx="6248400" cy="1143000"/>
          </a:xfrm>
        </p:spPr>
        <p:txBody>
          <a:bodyPr/>
          <a:lstStyle/>
          <a:p>
            <a: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Basic PARCC Timeline</a:t>
            </a:r>
          </a:p>
        </p:txBody>
      </p:sp>
      <p:sp>
        <p:nvSpPr>
          <p:cNvPr id="60418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839200" cy="4343400"/>
          </a:xfrm>
        </p:spPr>
        <p:txBody>
          <a:bodyPr/>
          <a:lstStyle/>
          <a:p>
            <a:pPr>
              <a:spcBef>
                <a:spcPct val="0"/>
              </a:spcBef>
              <a:buFont typeface="Arial" pitchFamily="34" charset="0"/>
              <a:buNone/>
            </a:pPr>
            <a:r>
              <a:rPr lang="en-US" sz="2000" smtClean="0">
                <a:latin typeface="Georgia" pitchFamily="18" charset="0"/>
                <a:ea typeface="ＭＳ Ｐゴシック" charset="-128"/>
              </a:rPr>
              <a:t>2010-2011	   Development/approval of </a:t>
            </a:r>
            <a:r>
              <a:rPr lang="en-US" sz="2000" u="sng" smtClean="0">
                <a:latin typeface="Georgia" pitchFamily="18" charset="0"/>
                <a:ea typeface="ＭＳ Ｐゴシック" charset="-128"/>
              </a:rPr>
              <a:t>common policies/procedures</a:t>
            </a:r>
          </a:p>
          <a:p>
            <a:pPr>
              <a:spcBef>
                <a:spcPct val="0"/>
              </a:spcBef>
              <a:buFont typeface="Arial" pitchFamily="34" charset="0"/>
              <a:buNone/>
            </a:pPr>
            <a:endParaRPr lang="en-US" sz="2000" smtClean="0">
              <a:latin typeface="Georgia" pitchFamily="18" charset="0"/>
              <a:ea typeface="ＭＳ Ｐゴシック" charset="-128"/>
            </a:endParaRPr>
          </a:p>
          <a:p>
            <a:pPr>
              <a:spcBef>
                <a:spcPct val="0"/>
              </a:spcBef>
              <a:buFont typeface="Arial" pitchFamily="34" charset="0"/>
              <a:buNone/>
            </a:pPr>
            <a:r>
              <a:rPr lang="en-US" sz="2000" smtClean="0">
                <a:latin typeface="Georgia" pitchFamily="18" charset="0"/>
                <a:ea typeface="ＭＳ Ｐゴシック" charset="-128"/>
              </a:rPr>
              <a:t>2011-2012	   Initial </a:t>
            </a:r>
            <a:r>
              <a:rPr lang="en-US" sz="2000" u="sng" smtClean="0">
                <a:latin typeface="Georgia" pitchFamily="18" charset="0"/>
                <a:ea typeface="ＭＳ Ｐゴシック" charset="-128"/>
              </a:rPr>
              <a:t>item and task development</a:t>
            </a:r>
            <a:r>
              <a:rPr lang="en-US" sz="2000" smtClean="0">
                <a:latin typeface="Georgia" pitchFamily="18" charset="0"/>
                <a:ea typeface="ＭＳ Ｐゴシック" charset="-128"/>
              </a:rPr>
              <a:t>, </a:t>
            </a:r>
            <a:r>
              <a:rPr lang="en-US" sz="2000" u="sng" smtClean="0">
                <a:latin typeface="Georgia" pitchFamily="18" charset="0"/>
                <a:ea typeface="ＭＳ Ｐゴシック" charset="-128"/>
              </a:rPr>
              <a:t>pilotin</a:t>
            </a:r>
            <a:r>
              <a:rPr lang="en-US" sz="2000" smtClean="0">
                <a:latin typeface="Georgia" pitchFamily="18" charset="0"/>
                <a:ea typeface="ＭＳ Ｐゴシック" charset="-128"/>
              </a:rPr>
              <a:t>g of components</a:t>
            </a:r>
          </a:p>
          <a:p>
            <a:pPr>
              <a:spcBef>
                <a:spcPct val="0"/>
              </a:spcBef>
              <a:buFont typeface="Arial" pitchFamily="34" charset="0"/>
              <a:buNone/>
            </a:pPr>
            <a:endParaRPr lang="en-US" sz="2000" smtClean="0">
              <a:latin typeface="Georgia" pitchFamily="18" charset="0"/>
              <a:ea typeface="ＭＳ Ｐゴシック" charset="-128"/>
            </a:endParaRPr>
          </a:p>
          <a:p>
            <a:pPr>
              <a:spcBef>
                <a:spcPct val="0"/>
              </a:spcBef>
              <a:buFont typeface="Arial" pitchFamily="34" charset="0"/>
              <a:buNone/>
            </a:pPr>
            <a:r>
              <a:rPr lang="en-US" sz="2000" smtClean="0">
                <a:latin typeface="Georgia" pitchFamily="18" charset="0"/>
                <a:ea typeface="ＭＳ Ｐゴシック" charset="-128"/>
              </a:rPr>
              <a:t>2011-2012	   Development of  PD </a:t>
            </a:r>
            <a:r>
              <a:rPr lang="en-US" sz="2000" u="sng" smtClean="0">
                <a:latin typeface="Georgia" pitchFamily="18" charset="0"/>
                <a:ea typeface="ＭＳ Ｐゴシック" charset="-128"/>
              </a:rPr>
              <a:t>resources &amp; online platform</a:t>
            </a:r>
            <a:r>
              <a:rPr lang="en-US" sz="2000" smtClean="0">
                <a:latin typeface="Georgia" pitchFamily="18" charset="0"/>
                <a:ea typeface="ＭＳ Ｐゴシック" charset="-128"/>
              </a:rPr>
              <a:t>	</a:t>
            </a:r>
          </a:p>
          <a:p>
            <a:pPr>
              <a:spcBef>
                <a:spcPct val="0"/>
              </a:spcBef>
              <a:buFont typeface="Arial" pitchFamily="34" charset="0"/>
              <a:buNone/>
            </a:pPr>
            <a:endParaRPr lang="en-US" sz="2000" smtClean="0">
              <a:latin typeface="Georgia" pitchFamily="18" charset="0"/>
              <a:ea typeface="ＭＳ Ｐゴシック" charset="-128"/>
            </a:endParaRPr>
          </a:p>
          <a:p>
            <a:pPr>
              <a:spcBef>
                <a:spcPct val="0"/>
              </a:spcBef>
              <a:buFont typeface="Arial" pitchFamily="34" charset="0"/>
              <a:buNone/>
            </a:pPr>
            <a:r>
              <a:rPr lang="en-US" sz="2000" smtClean="0">
                <a:latin typeface="Georgia" pitchFamily="18" charset="0"/>
                <a:ea typeface="ＭＳ Ｐゴシック" charset="-128"/>
              </a:rPr>
              <a:t>2012-2013	   </a:t>
            </a:r>
            <a:r>
              <a:rPr lang="en-US" sz="2000" u="sng" smtClean="0">
                <a:latin typeface="Georgia" pitchFamily="18" charset="0"/>
                <a:ea typeface="ＭＳ Ｐゴシック" charset="-128"/>
              </a:rPr>
              <a:t>Field testing</a:t>
            </a:r>
          </a:p>
          <a:p>
            <a:pPr>
              <a:spcBef>
                <a:spcPct val="0"/>
              </a:spcBef>
              <a:buFont typeface="Arial" pitchFamily="34" charset="0"/>
              <a:buNone/>
            </a:pPr>
            <a:endParaRPr lang="en-US" sz="2000" u="sng" smtClean="0">
              <a:latin typeface="Georgia" pitchFamily="18" charset="0"/>
              <a:ea typeface="ＭＳ Ｐゴシック" charset="-128"/>
            </a:endParaRPr>
          </a:p>
          <a:p>
            <a:pPr>
              <a:spcBef>
                <a:spcPct val="0"/>
              </a:spcBef>
              <a:buFont typeface="Arial" pitchFamily="34" charset="0"/>
              <a:buNone/>
            </a:pPr>
            <a:r>
              <a:rPr lang="en-US" sz="2000" smtClean="0">
                <a:latin typeface="Georgia" pitchFamily="18" charset="0"/>
                <a:ea typeface="ＭＳ Ｐゴシック" charset="-128"/>
              </a:rPr>
              <a:t>2013-2014	   </a:t>
            </a:r>
            <a:r>
              <a:rPr lang="en-US" sz="2000" u="sng" smtClean="0">
                <a:latin typeface="Georgia" pitchFamily="18" charset="0"/>
                <a:ea typeface="ＭＳ Ｐゴシック" charset="-128"/>
              </a:rPr>
              <a:t>Field testing</a:t>
            </a:r>
          </a:p>
          <a:p>
            <a:pPr>
              <a:spcBef>
                <a:spcPct val="0"/>
              </a:spcBef>
              <a:buFont typeface="Arial" pitchFamily="34" charset="0"/>
              <a:buNone/>
            </a:pPr>
            <a:endParaRPr lang="en-US" sz="2000" smtClean="0">
              <a:latin typeface="Georgia" pitchFamily="18" charset="0"/>
              <a:ea typeface="ＭＳ Ｐゴシック" charset="-128"/>
            </a:endParaRPr>
          </a:p>
          <a:p>
            <a:pPr>
              <a:spcBef>
                <a:spcPct val="0"/>
              </a:spcBef>
              <a:buFont typeface="Arial" pitchFamily="34" charset="0"/>
              <a:buNone/>
            </a:pPr>
            <a:r>
              <a:rPr lang="en-US" sz="2000" smtClean="0">
                <a:latin typeface="Georgia" pitchFamily="18" charset="0"/>
                <a:ea typeface="ＭＳ Ｐゴシック" charset="-128"/>
              </a:rPr>
              <a:t>2014-2015	   New </a:t>
            </a:r>
            <a:r>
              <a:rPr lang="en-US" sz="2000" u="sng" smtClean="0">
                <a:latin typeface="Georgia" pitchFamily="18" charset="0"/>
                <a:ea typeface="ＭＳ Ｐゴシック" charset="-128"/>
              </a:rPr>
              <a:t>summative assessments</a:t>
            </a:r>
            <a:r>
              <a:rPr lang="en-US" sz="2000" smtClean="0">
                <a:latin typeface="Georgia" pitchFamily="18" charset="0"/>
                <a:ea typeface="ＭＳ Ｐゴシック" charset="-128"/>
              </a:rPr>
              <a:t> in use</a:t>
            </a:r>
          </a:p>
          <a:p>
            <a:pPr>
              <a:spcBef>
                <a:spcPct val="0"/>
              </a:spcBef>
              <a:buFont typeface="Arial" pitchFamily="34" charset="0"/>
              <a:buNone/>
            </a:pPr>
            <a:endParaRPr lang="en-US" sz="2000" smtClean="0">
              <a:latin typeface="Georgia" pitchFamily="18" charset="0"/>
              <a:ea typeface="ＭＳ Ｐゴシック" charset="-128"/>
            </a:endParaRPr>
          </a:p>
          <a:p>
            <a:pPr>
              <a:spcBef>
                <a:spcPct val="0"/>
              </a:spcBef>
              <a:buFont typeface="Arial" pitchFamily="34" charset="0"/>
              <a:buNone/>
            </a:pPr>
            <a:r>
              <a:rPr lang="en-US" sz="2000" smtClean="0">
                <a:latin typeface="Georgia" pitchFamily="18" charset="0"/>
                <a:ea typeface="ＭＳ Ｐゴシック" charset="-128"/>
              </a:rPr>
              <a:t>Summer 2015       Setting of common achievement </a:t>
            </a:r>
            <a:r>
              <a:rPr lang="en-US" sz="2000" u="sng" smtClean="0">
                <a:latin typeface="Georgia" pitchFamily="18" charset="0"/>
                <a:ea typeface="ＭＳ Ｐゴシック" charset="-128"/>
              </a:rPr>
              <a:t>standards</a:t>
            </a:r>
            <a:endParaRPr lang="en-US" sz="2000" smtClean="0">
              <a:ea typeface="ＭＳ Ｐゴシック" charset="-128"/>
            </a:endParaRPr>
          </a:p>
          <a:p>
            <a:pPr eaLnBrk="1" fontAlgn="t" hangingPunct="1"/>
            <a:endParaRPr lang="en-US" sz="2000" smtClean="0">
              <a:ea typeface="ＭＳ Ｐゴシック" charset="-128"/>
            </a:endParaRPr>
          </a:p>
          <a:p>
            <a:pPr eaLnBrk="1" fontAlgn="t" hangingPunct="1"/>
            <a:endParaRPr lang="en-US" sz="2000" smtClean="0">
              <a:ea typeface="ＭＳ Ｐゴシック" charset="-128"/>
            </a:endParaRPr>
          </a:p>
          <a:p>
            <a:pPr eaLnBrk="1" fontAlgn="t" hangingPunct="1"/>
            <a:endParaRPr lang="en-US" sz="2000" smtClean="0">
              <a:ea typeface="ＭＳ Ｐゴシック" charset="-128"/>
            </a:endParaRPr>
          </a:p>
          <a:p>
            <a:endParaRPr lang="en-US" sz="2000" smtClean="0">
              <a:ea typeface="ＭＳ Ｐゴシック" charset="-128"/>
            </a:endParaRPr>
          </a:p>
        </p:txBody>
      </p:sp>
      <p:pic>
        <p:nvPicPr>
          <p:cNvPr id="60419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" y="228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828800" y="6324600"/>
            <a:ext cx="5105400" cy="3079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en-US" sz="1400" b="1">
                <a:latin typeface="Calibri" pitchFamily="34" charset="0"/>
              </a:rPr>
              <a:t>Center for K – 12  Assessment &amp; Performance Management at ETS</a:t>
            </a:r>
          </a:p>
        </p:txBody>
      </p:sp>
      <p:sp>
        <p:nvSpPr>
          <p:cNvPr id="60421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45901A7-AA1A-40DC-86F0-4E69449B6A30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charset="-128"/>
              </a:rPr>
              <a:t>http://parcconline.org/</a:t>
            </a:r>
          </a:p>
        </p:txBody>
      </p:sp>
      <p:sp>
        <p:nvSpPr>
          <p:cNvPr id="6144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1960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400" b="1" smtClean="0">
                <a:latin typeface="Georgia" pitchFamily="18" charset="0"/>
                <a:ea typeface="ＭＳ Ｐゴシック" charset="-128"/>
              </a:rPr>
              <a:t>About PARCC </a:t>
            </a:r>
          </a:p>
          <a:p>
            <a:pPr>
              <a:buFont typeface="Arial" pitchFamily="34" charset="0"/>
              <a:buNone/>
            </a:pPr>
            <a:r>
              <a:rPr lang="en-US" sz="2000" smtClean="0">
                <a:latin typeface="Georgia" pitchFamily="18" charset="0"/>
                <a:ea typeface="ＭＳ Ｐゴシック" charset="-128"/>
              </a:rPr>
              <a:t>PARCC is a 25-state consortium working together to develop next-generation K-12 assessments in English and math.  </a:t>
            </a:r>
          </a:p>
          <a:p>
            <a:pPr>
              <a:buFont typeface="Arial" pitchFamily="34" charset="0"/>
              <a:buNone/>
            </a:pPr>
            <a:r>
              <a:rPr lang="en-US" sz="2000" b="1" smtClean="0">
                <a:latin typeface="Georgia" pitchFamily="18" charset="0"/>
                <a:ea typeface="ＭＳ Ｐゴシック" charset="-128"/>
              </a:rPr>
              <a:t>PARCC benefits:</a:t>
            </a:r>
            <a:endParaRPr lang="en-US" sz="2000" smtClean="0">
              <a:latin typeface="Georgia" pitchFamily="18" charset="0"/>
              <a:ea typeface="ＭＳ Ｐゴシック" charset="-128"/>
            </a:endParaRPr>
          </a:p>
          <a:p>
            <a:r>
              <a:rPr lang="en-US" sz="1600" b="1" i="1" smtClean="0">
                <a:latin typeface="Georgia" pitchFamily="18" charset="0"/>
                <a:ea typeface="ＭＳ Ｐゴシック" charset="-128"/>
              </a:rPr>
              <a:t>Students </a:t>
            </a:r>
            <a:r>
              <a:rPr lang="en-US" sz="1600" smtClean="0">
                <a:latin typeface="Georgia" pitchFamily="18" charset="0"/>
                <a:ea typeface="ＭＳ Ｐゴシック" charset="-128"/>
              </a:rPr>
              <a:t>who will know if they are on track to graduate ready for college and careers</a:t>
            </a:r>
          </a:p>
          <a:p>
            <a:r>
              <a:rPr lang="en-US" sz="1600" i="1" smtClean="0">
                <a:latin typeface="Georgia" pitchFamily="18" charset="0"/>
                <a:ea typeface="ＭＳ Ｐゴシック" charset="-128"/>
              </a:rPr>
              <a:t>T</a:t>
            </a:r>
            <a:r>
              <a:rPr lang="en-US" sz="1600" b="1" i="1" smtClean="0">
                <a:latin typeface="Georgia" pitchFamily="18" charset="0"/>
                <a:ea typeface="ＭＳ Ｐゴシック" charset="-128"/>
              </a:rPr>
              <a:t>eachers </a:t>
            </a:r>
            <a:r>
              <a:rPr lang="en-US" sz="1600" smtClean="0">
                <a:latin typeface="Georgia" pitchFamily="18" charset="0"/>
                <a:ea typeface="ＭＳ Ｐゴシック" charset="-128"/>
              </a:rPr>
              <a:t>with regular results available to guide learning and instruction</a:t>
            </a:r>
          </a:p>
          <a:p>
            <a:r>
              <a:rPr lang="en-US" sz="1600" b="1" i="1" smtClean="0">
                <a:latin typeface="Georgia" pitchFamily="18" charset="0"/>
                <a:ea typeface="ＭＳ Ｐゴシック" charset="-128"/>
              </a:rPr>
              <a:t>Parents </a:t>
            </a:r>
            <a:r>
              <a:rPr lang="en-US" sz="1600" smtClean="0">
                <a:latin typeface="Georgia" pitchFamily="18" charset="0"/>
                <a:ea typeface="ＭＳ Ｐゴシック" charset="-128"/>
              </a:rPr>
              <a:t>with clear and timely information about the progress of their children</a:t>
            </a:r>
          </a:p>
          <a:p>
            <a:r>
              <a:rPr lang="en-US" sz="1600" i="1" smtClean="0">
                <a:latin typeface="Georgia" pitchFamily="18" charset="0"/>
                <a:ea typeface="ＭＳ Ｐゴシック" charset="-128"/>
              </a:rPr>
              <a:t>S</a:t>
            </a:r>
            <a:r>
              <a:rPr lang="en-US" sz="1600" b="1" i="1" smtClean="0">
                <a:latin typeface="Georgia" pitchFamily="18" charset="0"/>
                <a:ea typeface="ＭＳ Ｐゴシック" charset="-128"/>
              </a:rPr>
              <a:t>tates </a:t>
            </a:r>
            <a:r>
              <a:rPr lang="en-US" sz="1600" smtClean="0">
                <a:latin typeface="Georgia" pitchFamily="18" charset="0"/>
                <a:ea typeface="ＭＳ Ｐゴシック" charset="-128"/>
              </a:rPr>
              <a:t>with valid results that are comparable across the 25 member states</a:t>
            </a:r>
          </a:p>
          <a:p>
            <a:r>
              <a:rPr lang="en-US" sz="1600" b="1" i="1" smtClean="0">
                <a:latin typeface="Georgia" pitchFamily="18" charset="0"/>
                <a:ea typeface="ＭＳ Ｐゴシック" charset="-128"/>
              </a:rPr>
              <a:t>The nation </a:t>
            </a:r>
            <a:r>
              <a:rPr lang="en-US" sz="1600" smtClean="0">
                <a:latin typeface="Georgia" pitchFamily="18" charset="0"/>
                <a:ea typeface="ＭＳ Ｐゴシック" charset="-128"/>
              </a:rPr>
              <a:t>as it is based on college- and career-ready, internationally-benchmarked CCSS</a:t>
            </a:r>
          </a:p>
          <a:p>
            <a:r>
              <a:rPr lang="en-US" sz="1200" smtClean="0">
                <a:latin typeface="Georgia" pitchFamily="18" charset="0"/>
                <a:ea typeface="ＭＳ Ｐゴシック" charset="-128"/>
                <a:hlinkClick r:id="rId2"/>
              </a:rPr>
              <a:t>Learn more about PARCC</a:t>
            </a:r>
            <a:endParaRPr lang="en-US" sz="1200" smtClean="0">
              <a:latin typeface="Georgia" pitchFamily="18" charset="0"/>
              <a:ea typeface="ＭＳ Ｐゴシック" charset="-128"/>
            </a:endParaRPr>
          </a:p>
          <a:p>
            <a:r>
              <a:rPr lang="en-US" sz="1200" smtClean="0">
                <a:latin typeface="Georgia" pitchFamily="18" charset="0"/>
                <a:ea typeface="ＭＳ Ｐゴシック" charset="-128"/>
              </a:rPr>
              <a:t>PARCC Place </a:t>
            </a:r>
          </a:p>
          <a:p>
            <a:r>
              <a:rPr lang="en-US" sz="1200" smtClean="0">
                <a:latin typeface="Georgia" pitchFamily="18" charset="0"/>
                <a:ea typeface="ＭＳ Ｐゴシック" charset="-128"/>
              </a:rPr>
              <a:t>We are very excited to share the new website for the Partnership for Assessment of Readiness for College and Careers!</a:t>
            </a:r>
          </a:p>
          <a:p>
            <a:r>
              <a:rPr lang="en-US" sz="1200" smtClean="0">
                <a:latin typeface="Georgia" pitchFamily="18" charset="0"/>
                <a:ea typeface="ＭＳ Ｐゴシック" charset="-128"/>
              </a:rPr>
              <a:t>Whether you are an educator, policymaker, parent, student or simply an engaged member of the public, this website offers useful  information on the Common Core State Standards and PARCC assessments.</a:t>
            </a:r>
          </a:p>
          <a:p>
            <a:r>
              <a:rPr lang="en-US" sz="1200" smtClean="0">
                <a:latin typeface="Georgia" pitchFamily="18" charset="0"/>
                <a:ea typeface="ＭＳ Ｐゴシック" charset="-128"/>
                <a:hlinkClick r:id="rId3"/>
              </a:rPr>
              <a:t>Read more</a:t>
            </a:r>
            <a:endParaRPr lang="en-US" sz="1200" smtClean="0">
              <a:latin typeface="Georgia" pitchFamily="18" charset="0"/>
              <a:ea typeface="ＭＳ Ｐゴシック" charset="-128"/>
            </a:endParaRPr>
          </a:p>
          <a:p>
            <a:pPr algn="ctr">
              <a:buFont typeface="Arial" pitchFamily="34" charset="0"/>
              <a:buNone/>
            </a:pPr>
            <a:r>
              <a:rPr lang="en-US" smtClean="0">
                <a:ea typeface="ＭＳ Ｐゴシック" charset="-128"/>
              </a:rPr>
              <a:t> </a:t>
            </a:r>
          </a:p>
        </p:txBody>
      </p:sp>
      <p:sp>
        <p:nvSpPr>
          <p:cNvPr id="6144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D7A0121-6B97-4847-927A-1942A3E4A9ED}" type="slidenum">
              <a:rPr lang="en-US"/>
              <a:pPr/>
              <a:t>23</a:t>
            </a:fld>
            <a:endParaRPr lang="en-US"/>
          </a:p>
        </p:txBody>
      </p:sp>
      <p:pic>
        <p:nvPicPr>
          <p:cNvPr id="61444" name="Picture 2" descr="Hom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381000"/>
            <a:ext cx="7924800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4114800" y="1066800"/>
            <a:ext cx="3810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u="sng">
                <a:hlinkClick r:id="rId5"/>
              </a:rPr>
              <a:t>http://PARCConline.org</a:t>
            </a:r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/>
          </p:cNvSpPr>
          <p:nvPr>
            <p:ph type="title"/>
          </p:nvPr>
        </p:nvSpPr>
        <p:spPr>
          <a:xfrm>
            <a:off x="1600200" y="152400"/>
            <a:ext cx="6553200" cy="914400"/>
          </a:xfrm>
        </p:spPr>
        <p:txBody>
          <a:bodyPr/>
          <a:lstStyle/>
          <a:p>
            <a: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Next Steps for MDE </a:t>
            </a:r>
          </a:p>
        </p:txBody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382000" cy="5410200"/>
          </a:xfrm>
        </p:spPr>
        <p:txBody>
          <a:bodyPr/>
          <a:lstStyle/>
          <a:p>
            <a:pPr marL="0">
              <a:spcBef>
                <a:spcPts val="0"/>
              </a:spcBef>
              <a:buFont typeface="Arial" charset="0"/>
              <a:buChar char="•"/>
              <a:defRPr/>
            </a:pPr>
            <a:r>
              <a:rPr lang="en-US" sz="2000" dirty="0" smtClean="0">
                <a:latin typeface="Georgia" pitchFamily="18" charset="0"/>
                <a:ea typeface="ＭＳ Ｐゴシック"/>
              </a:rPr>
              <a:t>Continue to meet with </a:t>
            </a:r>
            <a:r>
              <a:rPr lang="en-US" sz="2000" b="1" dirty="0" smtClean="0">
                <a:latin typeface="Georgia" pitchFamily="18" charset="0"/>
                <a:ea typeface="ＭＳ Ｐゴシック"/>
              </a:rPr>
              <a:t>stakeholder groups </a:t>
            </a:r>
            <a:r>
              <a:rPr lang="en-US" sz="2000" dirty="0" smtClean="0">
                <a:latin typeface="Georgia" pitchFamily="18" charset="0"/>
                <a:ea typeface="ＭＳ Ｐゴシック"/>
              </a:rPr>
              <a:t>(K-12 and IHL) to</a:t>
            </a:r>
          </a:p>
          <a:p>
            <a:pPr marL="0">
              <a:lnSpc>
                <a:spcPts val="2200"/>
              </a:lnSpc>
              <a:spcBef>
                <a:spcPts val="0"/>
              </a:spcBef>
              <a:buFont typeface="Arial" charset="0"/>
              <a:buNone/>
              <a:defRPr/>
            </a:pPr>
            <a:r>
              <a:rPr lang="en-US" sz="2000" dirty="0" smtClean="0">
                <a:latin typeface="Georgia" pitchFamily="18" charset="0"/>
                <a:ea typeface="ＭＳ Ｐゴシック"/>
              </a:rPr>
              <a:t>	- review findings of the alignment study </a:t>
            </a:r>
            <a:r>
              <a:rPr lang="en-US" sz="2000" i="1" dirty="0" smtClean="0">
                <a:latin typeface="Georgia" pitchFamily="18" charset="0"/>
                <a:ea typeface="ＭＳ Ｐゴシック"/>
              </a:rPr>
              <a:t>(DONE)</a:t>
            </a:r>
            <a:endParaRPr lang="en-US" sz="2000" dirty="0" smtClean="0">
              <a:latin typeface="Georgia" pitchFamily="18" charset="0"/>
              <a:ea typeface="ＭＳ Ｐゴシック"/>
            </a:endParaRPr>
          </a:p>
          <a:p>
            <a:pPr marL="0">
              <a:lnSpc>
                <a:spcPts val="2200"/>
              </a:lnSpc>
              <a:spcBef>
                <a:spcPts val="0"/>
              </a:spcBef>
              <a:buFont typeface="Arial" charset="0"/>
              <a:buNone/>
              <a:defRPr/>
            </a:pPr>
            <a:r>
              <a:rPr lang="en-US" sz="2000" dirty="0" smtClean="0">
                <a:latin typeface="Georgia" pitchFamily="18" charset="0"/>
                <a:ea typeface="ＭＳ Ｐゴシック"/>
              </a:rPr>
              <a:t>	- develop a crosswalk </a:t>
            </a:r>
            <a:r>
              <a:rPr lang="en-US" sz="2000" i="1" dirty="0" smtClean="0">
                <a:latin typeface="Georgia" pitchFamily="18" charset="0"/>
                <a:ea typeface="ＭＳ Ｐゴシック"/>
              </a:rPr>
              <a:t>(DONE)</a:t>
            </a:r>
            <a:endParaRPr lang="en-US" sz="2000" dirty="0" smtClean="0">
              <a:latin typeface="Georgia" pitchFamily="18" charset="0"/>
              <a:ea typeface="ＭＳ Ｐゴシック"/>
            </a:endParaRPr>
          </a:p>
          <a:p>
            <a:pPr marL="0">
              <a:lnSpc>
                <a:spcPts val="2200"/>
              </a:lnSpc>
              <a:spcBef>
                <a:spcPts val="0"/>
              </a:spcBef>
              <a:buFont typeface="Arial" charset="0"/>
              <a:buNone/>
              <a:defRPr/>
            </a:pPr>
            <a:r>
              <a:rPr lang="en-US" sz="2000" dirty="0" smtClean="0">
                <a:latin typeface="Georgia" pitchFamily="18" charset="0"/>
                <a:ea typeface="ＭＳ Ｐゴシック"/>
              </a:rPr>
              <a:t>	- determine 9-12 courses (</a:t>
            </a:r>
            <a:r>
              <a:rPr lang="en-US" sz="2000" i="1" dirty="0" smtClean="0">
                <a:latin typeface="Georgia" pitchFamily="18" charset="0"/>
                <a:ea typeface="ＭＳ Ｐゴシック"/>
              </a:rPr>
              <a:t>IN PROGRESS)</a:t>
            </a:r>
            <a:endParaRPr lang="en-US" sz="2000" dirty="0" smtClean="0">
              <a:latin typeface="Georgia" pitchFamily="18" charset="0"/>
              <a:ea typeface="ＭＳ Ｐゴシック"/>
            </a:endParaRPr>
          </a:p>
          <a:p>
            <a:pPr marL="0">
              <a:lnSpc>
                <a:spcPts val="2200"/>
              </a:lnSpc>
              <a:spcBef>
                <a:spcPts val="0"/>
              </a:spcBef>
              <a:buFont typeface="Arial" charset="0"/>
              <a:buNone/>
              <a:defRPr/>
            </a:pPr>
            <a:r>
              <a:rPr lang="en-US" sz="2000" dirty="0" smtClean="0">
                <a:latin typeface="Georgia" pitchFamily="18" charset="0"/>
                <a:ea typeface="ＭＳ Ｐゴシック"/>
              </a:rPr>
              <a:t>	- make resources known to stakeholders </a:t>
            </a:r>
            <a:r>
              <a:rPr lang="en-US" sz="2000" i="1" dirty="0" smtClean="0">
                <a:latin typeface="Georgia" pitchFamily="18" charset="0"/>
                <a:ea typeface="ＭＳ Ｐゴシック"/>
              </a:rPr>
              <a:t>(IN PROGRESS)</a:t>
            </a:r>
            <a:endParaRPr lang="en-US" sz="2000" dirty="0" smtClean="0">
              <a:latin typeface="Georgia" pitchFamily="18" charset="0"/>
              <a:ea typeface="ＭＳ Ｐゴシック"/>
            </a:endParaRPr>
          </a:p>
          <a:p>
            <a:pPr marL="0">
              <a:lnSpc>
                <a:spcPts val="2200"/>
              </a:lnSpc>
              <a:spcBef>
                <a:spcPts val="0"/>
              </a:spcBef>
              <a:buFont typeface="Arial" charset="0"/>
              <a:buNone/>
              <a:defRPr/>
            </a:pPr>
            <a:r>
              <a:rPr lang="en-US" sz="2000" dirty="0" smtClean="0">
                <a:latin typeface="Georgia" pitchFamily="18" charset="0"/>
                <a:ea typeface="ＭＳ Ｐゴシック"/>
              </a:rPr>
              <a:t>	- align/revise PK3 and PK4 guidelines </a:t>
            </a:r>
            <a:r>
              <a:rPr lang="en-US" sz="2000" i="1" dirty="0" smtClean="0">
                <a:latin typeface="Georgia" pitchFamily="18" charset="0"/>
                <a:ea typeface="ＭＳ Ｐゴシック"/>
              </a:rPr>
              <a:t>(IN PROGRESS)</a:t>
            </a:r>
          </a:p>
          <a:p>
            <a:pPr marL="0">
              <a:spcBef>
                <a:spcPts val="0"/>
              </a:spcBef>
              <a:buFont typeface="Arial" charset="0"/>
              <a:buNone/>
              <a:defRPr/>
            </a:pPr>
            <a:endParaRPr lang="en-US" sz="200" dirty="0" smtClean="0">
              <a:latin typeface="Georgia" pitchFamily="18" charset="0"/>
              <a:ea typeface="ＭＳ Ｐゴシック"/>
            </a:endParaRPr>
          </a:p>
          <a:p>
            <a:pPr marL="0">
              <a:lnSpc>
                <a:spcPts val="2000"/>
              </a:lnSpc>
              <a:buFont typeface="Arial" charset="0"/>
              <a:buChar char="•"/>
              <a:defRPr/>
            </a:pPr>
            <a:r>
              <a:rPr lang="en-US" sz="2000" dirty="0" smtClean="0">
                <a:latin typeface="Georgia" pitchFamily="18" charset="0"/>
                <a:ea typeface="ＭＳ Ｐゴシック"/>
              </a:rPr>
              <a:t>Conduct </a:t>
            </a:r>
            <a:r>
              <a:rPr lang="en-US" sz="2000" b="1" dirty="0" smtClean="0">
                <a:latin typeface="Georgia" pitchFamily="18" charset="0"/>
                <a:ea typeface="ＭＳ Ｐゴシック"/>
              </a:rPr>
              <a:t>regional awareness sessions</a:t>
            </a:r>
            <a:r>
              <a:rPr lang="en-US" sz="2000" dirty="0" smtClean="0">
                <a:latin typeface="Georgia" pitchFamily="18" charset="0"/>
                <a:ea typeface="ＭＳ Ｐゴシック"/>
              </a:rPr>
              <a:t> &amp; webinars through RESAs   </a:t>
            </a:r>
          </a:p>
          <a:p>
            <a:pPr marL="0">
              <a:lnSpc>
                <a:spcPts val="2000"/>
              </a:lnSpc>
              <a:buFont typeface="Arial" pitchFamily="34" charset="0"/>
              <a:buNone/>
              <a:defRPr/>
            </a:pPr>
            <a:r>
              <a:rPr lang="en-US" sz="2000" i="1" dirty="0" smtClean="0">
                <a:latin typeface="Georgia" pitchFamily="18" charset="0"/>
                <a:ea typeface="ＭＳ Ｐゴシック"/>
              </a:rPr>
              <a:t>      (DONE)</a:t>
            </a:r>
            <a:endParaRPr lang="en-US" sz="2000" dirty="0" smtClean="0">
              <a:latin typeface="Georgia" pitchFamily="18" charset="0"/>
              <a:ea typeface="ＭＳ Ｐゴシック"/>
            </a:endParaRPr>
          </a:p>
          <a:p>
            <a:pPr marL="0">
              <a:buFont typeface="Arial" charset="0"/>
              <a:buChar char="•"/>
              <a:defRPr/>
            </a:pPr>
            <a:endParaRPr lang="en-US" sz="200" dirty="0" smtClean="0">
              <a:latin typeface="Georgia" pitchFamily="18" charset="0"/>
              <a:ea typeface="ＭＳ Ｐゴシック"/>
            </a:endParaRPr>
          </a:p>
          <a:p>
            <a:pPr>
              <a:lnSpc>
                <a:spcPts val="2000"/>
              </a:lnSpc>
              <a:buFont typeface="Arial" charset="0"/>
              <a:buChar char="•"/>
              <a:defRPr/>
            </a:pPr>
            <a:r>
              <a:rPr lang="en-US" sz="2000" b="1" dirty="0" smtClean="0">
                <a:latin typeface="Georgia" pitchFamily="18" charset="0"/>
                <a:ea typeface="ＭＳ Ｐゴシック"/>
              </a:rPr>
              <a:t>Format the CCSS </a:t>
            </a:r>
            <a:r>
              <a:rPr lang="en-US" sz="2000" dirty="0" smtClean="0">
                <a:latin typeface="Georgia" pitchFamily="18" charset="0"/>
                <a:ea typeface="ＭＳ Ｐゴシック"/>
              </a:rPr>
              <a:t>to reflect the structure of the                                                   </a:t>
            </a:r>
            <a:r>
              <a:rPr lang="en-US" sz="2000" i="1" dirty="0" smtClean="0">
                <a:latin typeface="Georgia" pitchFamily="18" charset="0"/>
                <a:ea typeface="ＭＳ Ｐゴシック"/>
              </a:rPr>
              <a:t>MS Curriculum Frameworks (TBD)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endParaRPr lang="en-US" sz="200" i="1" dirty="0" smtClean="0">
              <a:latin typeface="Georgia" pitchFamily="18" charset="0"/>
              <a:ea typeface="ＭＳ Ｐゴシック"/>
            </a:endParaRPr>
          </a:p>
          <a:p>
            <a:pPr>
              <a:lnSpc>
                <a:spcPts val="2000"/>
              </a:lnSpc>
              <a:buFont typeface="Arial" charset="0"/>
              <a:buChar char="•"/>
              <a:defRPr/>
            </a:pPr>
            <a:r>
              <a:rPr lang="en-US" sz="2000" b="1" dirty="0" smtClean="0">
                <a:latin typeface="Georgia" pitchFamily="18" charset="0"/>
                <a:ea typeface="ＭＳ Ｐゴシック"/>
              </a:rPr>
              <a:t>Revise/develop instructional materials </a:t>
            </a:r>
            <a:r>
              <a:rPr lang="en-US" sz="2000" dirty="0" smtClean="0">
                <a:latin typeface="Georgia" pitchFamily="18" charset="0"/>
                <a:ea typeface="ＭＳ Ｐゴシック"/>
              </a:rPr>
              <a:t>(suggested teaching strategies, resources, &amp; assessment aids) and </a:t>
            </a:r>
            <a:r>
              <a:rPr lang="en-US" sz="2000" b="1" dirty="0" smtClean="0">
                <a:latin typeface="Georgia" pitchFamily="18" charset="0"/>
                <a:ea typeface="ＭＳ Ｐゴシック"/>
              </a:rPr>
              <a:t>offer training </a:t>
            </a:r>
            <a:r>
              <a:rPr lang="en-US" sz="2000" i="1" dirty="0" smtClean="0">
                <a:latin typeface="Georgia" pitchFamily="18" charset="0"/>
                <a:ea typeface="ＭＳ Ｐゴシック"/>
              </a:rPr>
              <a:t>(TBD)</a:t>
            </a:r>
            <a:endParaRPr lang="en-US" sz="2000" b="1" dirty="0" smtClean="0">
              <a:latin typeface="Georgia" pitchFamily="18" charset="0"/>
              <a:ea typeface="ＭＳ Ｐゴシック"/>
            </a:endParaRP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endParaRPr lang="en-US" sz="200" b="1" dirty="0" smtClean="0">
              <a:ea typeface="ＭＳ Ｐゴシック"/>
            </a:endParaRP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2000" dirty="0" smtClean="0">
                <a:latin typeface="Georgia" pitchFamily="18" charset="0"/>
                <a:ea typeface="ＭＳ Ｐゴシック"/>
              </a:rPr>
              <a:t>Conduct </a:t>
            </a:r>
            <a:r>
              <a:rPr lang="en-US" sz="2000" b="1" dirty="0" smtClean="0">
                <a:latin typeface="Georgia" pitchFamily="18" charset="0"/>
                <a:ea typeface="ＭＳ Ｐゴシック"/>
              </a:rPr>
              <a:t>Train-the-Trainer</a:t>
            </a:r>
            <a:r>
              <a:rPr lang="en-US" sz="2000" dirty="0" smtClean="0">
                <a:latin typeface="Georgia" pitchFamily="18" charset="0"/>
                <a:ea typeface="ＭＳ Ｐゴシック"/>
              </a:rPr>
              <a:t> Sessions </a:t>
            </a:r>
            <a:r>
              <a:rPr lang="en-US" sz="2000" i="1" dirty="0" smtClean="0">
                <a:latin typeface="Georgia" pitchFamily="18" charset="0"/>
                <a:ea typeface="ＭＳ Ｐゴシック"/>
              </a:rPr>
              <a:t>(IN PROGRESS)</a:t>
            </a:r>
            <a:endParaRPr lang="en-US" sz="2000" dirty="0" smtClean="0">
              <a:latin typeface="Georgia" pitchFamily="18" charset="0"/>
              <a:ea typeface="ＭＳ Ｐゴシック"/>
            </a:endParaRP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endParaRPr lang="en-US" sz="200" dirty="0" smtClean="0">
              <a:latin typeface="Georgia" pitchFamily="18" charset="0"/>
              <a:ea typeface="ＭＳ Ｐゴシック"/>
            </a:endParaRP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2000" dirty="0" smtClean="0">
                <a:latin typeface="Georgia" pitchFamily="18" charset="0"/>
                <a:ea typeface="ＭＳ Ｐゴシック"/>
              </a:rPr>
              <a:t>Determine which </a:t>
            </a:r>
            <a:r>
              <a:rPr lang="en-US" sz="2000" b="1" dirty="0" smtClean="0">
                <a:latin typeface="Georgia" pitchFamily="18" charset="0"/>
                <a:ea typeface="ＭＳ Ｐゴシック"/>
              </a:rPr>
              <a:t>policies/procedures</a:t>
            </a:r>
            <a:r>
              <a:rPr lang="en-US" sz="2000" dirty="0" smtClean="0">
                <a:latin typeface="Georgia" pitchFamily="18" charset="0"/>
                <a:ea typeface="ＭＳ Ｐゴシック"/>
              </a:rPr>
              <a:t> need adjustment </a:t>
            </a:r>
            <a:r>
              <a:rPr lang="en-US" sz="2000" i="1" dirty="0" smtClean="0">
                <a:latin typeface="Georgia" pitchFamily="18" charset="0"/>
                <a:ea typeface="ＭＳ Ｐゴシック"/>
              </a:rPr>
              <a:t>(TBD)</a:t>
            </a:r>
            <a:endParaRPr lang="en-US" sz="2000" dirty="0" smtClean="0">
              <a:latin typeface="Georgia" pitchFamily="18" charset="0"/>
              <a:ea typeface="ＭＳ Ｐゴシック"/>
            </a:endParaRP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endParaRPr lang="en-US" sz="200" dirty="0" smtClean="0">
              <a:latin typeface="Georgia" pitchFamily="18" charset="0"/>
              <a:ea typeface="ＭＳ Ｐゴシック"/>
            </a:endParaRP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2000" b="1" dirty="0" smtClean="0">
                <a:latin typeface="Georgia" pitchFamily="18" charset="0"/>
                <a:ea typeface="ＭＳ Ｐゴシック"/>
              </a:rPr>
              <a:t>Plan transition </a:t>
            </a:r>
            <a:r>
              <a:rPr lang="en-US" sz="2000" dirty="0" smtClean="0">
                <a:latin typeface="Georgia" pitchFamily="18" charset="0"/>
                <a:ea typeface="ＭＳ Ｐゴシック"/>
              </a:rPr>
              <a:t>to new assessments </a:t>
            </a:r>
            <a:r>
              <a:rPr lang="en-US" sz="2000" i="1" dirty="0" smtClean="0">
                <a:latin typeface="Georgia" pitchFamily="18" charset="0"/>
                <a:ea typeface="ＭＳ Ｐゴシック"/>
              </a:rPr>
              <a:t>(IN PROGRESS)</a:t>
            </a:r>
            <a:endParaRPr lang="en-US" sz="2000" dirty="0" smtClean="0">
              <a:latin typeface="Georgia" pitchFamily="18" charset="0"/>
              <a:ea typeface="ＭＳ Ｐゴシック"/>
            </a:endParaRP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endParaRPr lang="en-US" sz="200" dirty="0" smtClean="0">
              <a:latin typeface="Georgia" pitchFamily="18" charset="0"/>
              <a:ea typeface="ＭＳ Ｐゴシック"/>
            </a:endParaRPr>
          </a:p>
          <a:p>
            <a:pPr>
              <a:lnSpc>
                <a:spcPts val="2000"/>
              </a:lnSpc>
              <a:buFont typeface="Arial" charset="0"/>
              <a:buChar char="•"/>
              <a:defRPr/>
            </a:pPr>
            <a:r>
              <a:rPr lang="en-US" sz="2000" dirty="0" smtClean="0">
                <a:latin typeface="Georgia" pitchFamily="18" charset="0"/>
                <a:ea typeface="ＭＳ Ｐゴシック"/>
              </a:rPr>
              <a:t>Continue </a:t>
            </a:r>
            <a:r>
              <a:rPr lang="en-US" sz="2000" b="1" dirty="0" smtClean="0">
                <a:latin typeface="Georgia" pitchFamily="18" charset="0"/>
                <a:ea typeface="ＭＳ Ｐゴシック"/>
              </a:rPr>
              <a:t>working with PARCC </a:t>
            </a:r>
            <a:r>
              <a:rPr lang="en-US" sz="2000" dirty="0" smtClean="0">
                <a:latin typeface="Georgia" pitchFamily="18" charset="0"/>
                <a:ea typeface="ＭＳ Ｐゴシック"/>
              </a:rPr>
              <a:t>to implement assessments </a:t>
            </a:r>
          </a:p>
          <a:p>
            <a:pPr>
              <a:lnSpc>
                <a:spcPts val="2000"/>
              </a:lnSpc>
              <a:buFont typeface="Arial" pitchFamily="34" charset="0"/>
              <a:buNone/>
              <a:defRPr/>
            </a:pPr>
            <a:r>
              <a:rPr lang="en-US" sz="2000" i="1" dirty="0" smtClean="0">
                <a:latin typeface="Georgia" pitchFamily="18" charset="0"/>
                <a:ea typeface="ＭＳ Ｐゴシック"/>
              </a:rPr>
              <a:t>	(IN PROGRESS)</a:t>
            </a:r>
            <a:endParaRPr lang="en-US" sz="2800" dirty="0" smtClean="0">
              <a:latin typeface="Georgia" pitchFamily="18" charset="0"/>
              <a:ea typeface="ＭＳ Ｐゴシック"/>
            </a:endParaRPr>
          </a:p>
        </p:txBody>
      </p:sp>
      <p:pic>
        <p:nvPicPr>
          <p:cNvPr id="62467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" y="76200"/>
            <a:ext cx="1371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823D039-D8F9-43CA-BBF7-677DC39F4246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/>
          <p:cNvSpPr>
            <a:spLocks noGrp="1"/>
          </p:cNvSpPr>
          <p:nvPr>
            <p:ph type="title"/>
          </p:nvPr>
        </p:nvSpPr>
        <p:spPr>
          <a:xfrm>
            <a:off x="1447800" y="304800"/>
            <a:ext cx="7315200" cy="914400"/>
          </a:xfrm>
        </p:spPr>
        <p:txBody>
          <a:bodyPr/>
          <a:lstStyle/>
          <a:p>
            <a:r>
              <a:rPr lang="en-US" sz="38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Implementation Timeline</a:t>
            </a:r>
          </a:p>
        </p:txBody>
      </p:sp>
      <p:sp>
        <p:nvSpPr>
          <p:cNvPr id="63490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132BAC7-CE73-4312-ABBC-30A12886C927}" type="slidenum">
              <a:rPr lang="en-US">
                <a:latin typeface="Garamond" pitchFamily="18" charset="0"/>
              </a:rPr>
              <a:pPr/>
              <a:t>25</a:t>
            </a:fld>
            <a:endParaRPr lang="en-US">
              <a:latin typeface="Garamond" pitchFamily="18" charset="0"/>
            </a:endParaRPr>
          </a:p>
        </p:txBody>
      </p:sp>
      <p:sp>
        <p:nvSpPr>
          <p:cNvPr id="63491" name="TextBox 8"/>
          <p:cNvSpPr txBox="1">
            <a:spLocks noChangeArrowheads="1"/>
          </p:cNvSpPr>
          <p:nvPr/>
        </p:nvSpPr>
        <p:spPr bwMode="auto">
          <a:xfrm>
            <a:off x="228600" y="2590800"/>
            <a:ext cx="1066800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>
                <a:latin typeface="Georgia" pitchFamily="18" charset="0"/>
              </a:rPr>
              <a:t>Grades</a:t>
            </a:r>
          </a:p>
          <a:p>
            <a:endParaRPr lang="en-US" sz="900">
              <a:latin typeface="Calibri" pitchFamily="34" charset="0"/>
            </a:endParaRPr>
          </a:p>
          <a:p>
            <a:endParaRPr lang="en-US" sz="900">
              <a:latin typeface="Calibri" pitchFamily="34" charset="0"/>
            </a:endParaRPr>
          </a:p>
          <a:p>
            <a:r>
              <a:rPr lang="en-US" sz="2100" b="1">
                <a:latin typeface="Georgia" pitchFamily="18" charset="0"/>
              </a:rPr>
              <a:t>K – 2</a:t>
            </a:r>
          </a:p>
          <a:p>
            <a:endParaRPr lang="en-US" sz="900" b="1">
              <a:latin typeface="Georgia" pitchFamily="18" charset="0"/>
            </a:endParaRPr>
          </a:p>
          <a:p>
            <a:endParaRPr lang="en-US" sz="900" b="1">
              <a:latin typeface="Georgia" pitchFamily="18" charset="0"/>
            </a:endParaRPr>
          </a:p>
          <a:p>
            <a:r>
              <a:rPr lang="en-US" sz="2100" b="1">
                <a:latin typeface="Georgia" pitchFamily="18" charset="0"/>
              </a:rPr>
              <a:t>3 – 5</a:t>
            </a:r>
          </a:p>
          <a:p>
            <a:endParaRPr lang="en-US" sz="900" b="1">
              <a:latin typeface="Georgia" pitchFamily="18" charset="0"/>
            </a:endParaRPr>
          </a:p>
          <a:p>
            <a:endParaRPr lang="en-US" sz="900" b="1">
              <a:latin typeface="Georgia" pitchFamily="18" charset="0"/>
            </a:endParaRPr>
          </a:p>
          <a:p>
            <a:endParaRPr lang="en-US" sz="900" b="1">
              <a:latin typeface="Georgia" pitchFamily="18" charset="0"/>
            </a:endParaRPr>
          </a:p>
          <a:p>
            <a:r>
              <a:rPr lang="en-US" sz="2100" b="1">
                <a:latin typeface="Georgia" pitchFamily="18" charset="0"/>
              </a:rPr>
              <a:t>6 – 8</a:t>
            </a:r>
          </a:p>
          <a:p>
            <a:endParaRPr lang="en-US" sz="900" b="1">
              <a:solidFill>
                <a:srgbClr val="215968"/>
              </a:solidFill>
              <a:latin typeface="Georgia" pitchFamily="18" charset="0"/>
            </a:endParaRPr>
          </a:p>
          <a:p>
            <a:endParaRPr lang="en-US" sz="900" b="1">
              <a:solidFill>
                <a:srgbClr val="215968"/>
              </a:solidFill>
              <a:latin typeface="Georgia" pitchFamily="18" charset="0"/>
            </a:endParaRPr>
          </a:p>
          <a:p>
            <a:endParaRPr lang="en-US" sz="900" b="1">
              <a:solidFill>
                <a:srgbClr val="215968"/>
              </a:solidFill>
              <a:latin typeface="Georgia" pitchFamily="18" charset="0"/>
            </a:endParaRPr>
          </a:p>
          <a:p>
            <a:r>
              <a:rPr lang="en-US" sz="2100" b="1">
                <a:latin typeface="Georgia" pitchFamily="18" charset="0"/>
              </a:rPr>
              <a:t>9 – 12</a:t>
            </a:r>
          </a:p>
          <a:p>
            <a:r>
              <a:rPr lang="en-US" sz="1600" b="1">
                <a:solidFill>
                  <a:srgbClr val="215968"/>
                </a:solidFill>
                <a:latin typeface="Calibri" pitchFamily="34" charset="0"/>
              </a:rPr>
              <a:t> </a:t>
            </a: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-38100" y="4381500"/>
            <a:ext cx="297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447800" y="2895600"/>
            <a:ext cx="7010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4000500" y="4381500"/>
            <a:ext cx="297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447800" y="5867400"/>
            <a:ext cx="7010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447800" y="3657600"/>
            <a:ext cx="7010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1447800" y="4343400"/>
            <a:ext cx="7010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1447800" y="5105400"/>
            <a:ext cx="7010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5400000">
            <a:off x="876300" y="4381500"/>
            <a:ext cx="297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5400000">
            <a:off x="1943100" y="4381500"/>
            <a:ext cx="297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rot="5400000">
            <a:off x="2933700" y="4381500"/>
            <a:ext cx="297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502" name="TextBox 50"/>
          <p:cNvSpPr txBox="1">
            <a:spLocks noChangeArrowheads="1"/>
          </p:cNvSpPr>
          <p:nvPr/>
        </p:nvSpPr>
        <p:spPr bwMode="auto">
          <a:xfrm>
            <a:off x="1447800" y="3048000"/>
            <a:ext cx="10668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Georgia" pitchFamily="18" charset="0"/>
              </a:rPr>
              <a:t>Training</a:t>
            </a:r>
          </a:p>
        </p:txBody>
      </p:sp>
      <p:sp>
        <p:nvSpPr>
          <p:cNvPr id="63503" name="TextBox 51"/>
          <p:cNvSpPr txBox="1">
            <a:spLocks noChangeArrowheads="1"/>
          </p:cNvSpPr>
          <p:nvPr/>
        </p:nvSpPr>
        <p:spPr bwMode="auto">
          <a:xfrm>
            <a:off x="2514600" y="2971800"/>
            <a:ext cx="990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Georgia" pitchFamily="18" charset="0"/>
              </a:rPr>
              <a:t>Follow</a:t>
            </a:r>
          </a:p>
          <a:p>
            <a:r>
              <a:rPr lang="en-US" sz="1600">
                <a:latin typeface="Georgia" pitchFamily="18" charset="0"/>
              </a:rPr>
              <a:t>Up</a:t>
            </a:r>
          </a:p>
        </p:txBody>
      </p:sp>
      <p:sp>
        <p:nvSpPr>
          <p:cNvPr id="63504" name="TextBox 27"/>
          <p:cNvSpPr txBox="1">
            <a:spLocks noChangeArrowheads="1"/>
          </p:cNvSpPr>
          <p:nvPr/>
        </p:nvSpPr>
        <p:spPr bwMode="auto">
          <a:xfrm>
            <a:off x="3429000" y="4495800"/>
            <a:ext cx="10668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Georgia" pitchFamily="18" charset="0"/>
              </a:rPr>
              <a:t>Training</a:t>
            </a:r>
          </a:p>
        </p:txBody>
      </p:sp>
      <p:sp>
        <p:nvSpPr>
          <p:cNvPr id="63505" name="TextBox 29"/>
          <p:cNvSpPr txBox="1">
            <a:spLocks noChangeArrowheads="1"/>
          </p:cNvSpPr>
          <p:nvPr/>
        </p:nvSpPr>
        <p:spPr bwMode="auto">
          <a:xfrm>
            <a:off x="3505200" y="2971800"/>
            <a:ext cx="914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Georgia" pitchFamily="18" charset="0"/>
              </a:rPr>
              <a:t>Follow </a:t>
            </a:r>
          </a:p>
          <a:p>
            <a:r>
              <a:rPr lang="en-US" sz="1600">
                <a:latin typeface="Georgia" pitchFamily="18" charset="0"/>
              </a:rPr>
              <a:t>Up</a:t>
            </a:r>
          </a:p>
        </p:txBody>
      </p:sp>
      <p:sp>
        <p:nvSpPr>
          <p:cNvPr id="36" name="Flowchart: Process 35"/>
          <p:cNvSpPr/>
          <p:nvPr/>
        </p:nvSpPr>
        <p:spPr>
          <a:xfrm>
            <a:off x="1600200" y="3810000"/>
            <a:ext cx="609600" cy="45720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Flowchart: Process 37"/>
          <p:cNvSpPr/>
          <p:nvPr/>
        </p:nvSpPr>
        <p:spPr>
          <a:xfrm>
            <a:off x="1600200" y="5257800"/>
            <a:ext cx="609600" cy="45720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Flowchart: Process 39"/>
          <p:cNvSpPr/>
          <p:nvPr/>
        </p:nvSpPr>
        <p:spPr>
          <a:xfrm>
            <a:off x="2514600" y="5257800"/>
            <a:ext cx="609600" cy="45720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Flowchart: Process 40"/>
          <p:cNvSpPr/>
          <p:nvPr/>
        </p:nvSpPr>
        <p:spPr>
          <a:xfrm>
            <a:off x="4572000" y="3048000"/>
            <a:ext cx="609600" cy="45720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2" name="Flowchart: Process 41"/>
          <p:cNvSpPr/>
          <p:nvPr/>
        </p:nvSpPr>
        <p:spPr>
          <a:xfrm>
            <a:off x="1600200" y="4495800"/>
            <a:ext cx="609600" cy="45720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Flowchart: Process 43"/>
          <p:cNvSpPr/>
          <p:nvPr/>
        </p:nvSpPr>
        <p:spPr>
          <a:xfrm>
            <a:off x="2514600" y="4495800"/>
            <a:ext cx="609600" cy="45720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6" name="Straight Connector 45"/>
          <p:cNvCxnSpPr/>
          <p:nvPr/>
        </p:nvCxnSpPr>
        <p:spPr>
          <a:xfrm rot="5400000">
            <a:off x="6972300" y="4381500"/>
            <a:ext cx="297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>
            <a:off x="4914900" y="4381500"/>
            <a:ext cx="297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514" name="TextBox 49"/>
          <p:cNvSpPr txBox="1">
            <a:spLocks noChangeArrowheads="1"/>
          </p:cNvSpPr>
          <p:nvPr/>
        </p:nvSpPr>
        <p:spPr bwMode="auto">
          <a:xfrm>
            <a:off x="1447800" y="2209800"/>
            <a:ext cx="1066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Georgia" pitchFamily="18" charset="0"/>
              </a:rPr>
              <a:t>Summer</a:t>
            </a:r>
          </a:p>
          <a:p>
            <a:r>
              <a:rPr lang="en-US" sz="1600">
                <a:latin typeface="Georgia" pitchFamily="18" charset="0"/>
              </a:rPr>
              <a:t>2011</a:t>
            </a:r>
          </a:p>
        </p:txBody>
      </p:sp>
      <p:sp>
        <p:nvSpPr>
          <p:cNvPr id="63515" name="TextBox 52"/>
          <p:cNvSpPr txBox="1">
            <a:spLocks noChangeArrowheads="1"/>
          </p:cNvSpPr>
          <p:nvPr/>
        </p:nvSpPr>
        <p:spPr bwMode="auto">
          <a:xfrm>
            <a:off x="2590800" y="2209800"/>
            <a:ext cx="10668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700">
                <a:latin typeface="Georgia" pitchFamily="18" charset="0"/>
              </a:rPr>
              <a:t>Fall </a:t>
            </a:r>
          </a:p>
          <a:p>
            <a:r>
              <a:rPr lang="en-US" sz="1700">
                <a:latin typeface="Georgia" pitchFamily="18" charset="0"/>
              </a:rPr>
              <a:t>2011</a:t>
            </a:r>
          </a:p>
        </p:txBody>
      </p:sp>
      <p:sp>
        <p:nvSpPr>
          <p:cNvPr id="63516" name="TextBox 53"/>
          <p:cNvSpPr txBox="1">
            <a:spLocks noChangeArrowheads="1"/>
          </p:cNvSpPr>
          <p:nvPr/>
        </p:nvSpPr>
        <p:spPr bwMode="auto">
          <a:xfrm>
            <a:off x="3429000" y="2209800"/>
            <a:ext cx="10668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700">
                <a:latin typeface="Georgia" pitchFamily="18" charset="0"/>
              </a:rPr>
              <a:t>Spring 2012</a:t>
            </a:r>
          </a:p>
        </p:txBody>
      </p:sp>
      <p:sp>
        <p:nvSpPr>
          <p:cNvPr id="63517" name="TextBox 54"/>
          <p:cNvSpPr txBox="1">
            <a:spLocks noChangeArrowheads="1"/>
          </p:cNvSpPr>
          <p:nvPr/>
        </p:nvSpPr>
        <p:spPr bwMode="auto">
          <a:xfrm>
            <a:off x="5562600" y="2209800"/>
            <a:ext cx="10668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700">
                <a:latin typeface="Georgia" pitchFamily="18" charset="0"/>
              </a:rPr>
              <a:t>Fall</a:t>
            </a:r>
          </a:p>
          <a:p>
            <a:r>
              <a:rPr lang="en-US" sz="1700">
                <a:latin typeface="Georgia" pitchFamily="18" charset="0"/>
              </a:rPr>
              <a:t> 2012</a:t>
            </a:r>
          </a:p>
        </p:txBody>
      </p:sp>
      <p:sp>
        <p:nvSpPr>
          <p:cNvPr id="63518" name="TextBox 55"/>
          <p:cNvSpPr txBox="1">
            <a:spLocks noChangeArrowheads="1"/>
          </p:cNvSpPr>
          <p:nvPr/>
        </p:nvSpPr>
        <p:spPr bwMode="auto">
          <a:xfrm>
            <a:off x="6400800" y="2209800"/>
            <a:ext cx="9906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700">
                <a:latin typeface="Georgia" pitchFamily="18" charset="0"/>
              </a:rPr>
              <a:t>Spring </a:t>
            </a:r>
          </a:p>
          <a:p>
            <a:r>
              <a:rPr lang="en-US" sz="1700">
                <a:latin typeface="Georgia" pitchFamily="18" charset="0"/>
              </a:rPr>
              <a:t>2013</a:t>
            </a:r>
          </a:p>
        </p:txBody>
      </p:sp>
      <p:sp>
        <p:nvSpPr>
          <p:cNvPr id="63519" name="TextBox 56"/>
          <p:cNvSpPr txBox="1">
            <a:spLocks noChangeArrowheads="1"/>
          </p:cNvSpPr>
          <p:nvPr/>
        </p:nvSpPr>
        <p:spPr bwMode="auto">
          <a:xfrm>
            <a:off x="4419600" y="2209800"/>
            <a:ext cx="10668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700">
                <a:latin typeface="Georgia" pitchFamily="18" charset="0"/>
              </a:rPr>
              <a:t>Summer 2012</a:t>
            </a:r>
          </a:p>
        </p:txBody>
      </p:sp>
      <p:sp>
        <p:nvSpPr>
          <p:cNvPr id="63520" name="TextBox 57"/>
          <p:cNvSpPr txBox="1">
            <a:spLocks noChangeArrowheads="1"/>
          </p:cNvSpPr>
          <p:nvPr/>
        </p:nvSpPr>
        <p:spPr bwMode="auto">
          <a:xfrm>
            <a:off x="381000" y="6019800"/>
            <a:ext cx="8763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>
                <a:solidFill>
                  <a:srgbClr val="FF0000"/>
                </a:solidFill>
                <a:latin typeface="Georgia" pitchFamily="18" charset="0"/>
              </a:rPr>
              <a:t>K-12 follow-up sessions will occur around the state in late summer 2013.</a:t>
            </a:r>
          </a:p>
        </p:txBody>
      </p:sp>
      <p:sp>
        <p:nvSpPr>
          <p:cNvPr id="63521" name="TextBox 58"/>
          <p:cNvSpPr txBox="1">
            <a:spLocks noChangeArrowheads="1"/>
          </p:cNvSpPr>
          <p:nvPr/>
        </p:nvSpPr>
        <p:spPr bwMode="auto">
          <a:xfrm>
            <a:off x="1905000" y="1295400"/>
            <a:ext cx="6858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latin typeface="Georgia" pitchFamily="18" charset="0"/>
              </a:rPr>
              <a:t>Chart below illustrates proposed implementation schedule </a:t>
            </a:r>
          </a:p>
          <a:p>
            <a:r>
              <a:rPr lang="en-US" sz="1600" b="1">
                <a:latin typeface="Georgia" pitchFamily="18" charset="0"/>
              </a:rPr>
              <a:t>pending funding and additional  PARCC resources.</a:t>
            </a:r>
          </a:p>
        </p:txBody>
      </p:sp>
      <p:sp>
        <p:nvSpPr>
          <p:cNvPr id="63522" name="TextBox 59"/>
          <p:cNvSpPr txBox="1">
            <a:spLocks noChangeArrowheads="1"/>
          </p:cNvSpPr>
          <p:nvPr/>
        </p:nvSpPr>
        <p:spPr bwMode="auto">
          <a:xfrm>
            <a:off x="2438400" y="3810000"/>
            <a:ext cx="10668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Georgia" pitchFamily="18" charset="0"/>
              </a:rPr>
              <a:t>Training</a:t>
            </a:r>
          </a:p>
        </p:txBody>
      </p:sp>
      <p:sp>
        <p:nvSpPr>
          <p:cNvPr id="63523" name="TextBox 60"/>
          <p:cNvSpPr txBox="1">
            <a:spLocks noChangeArrowheads="1"/>
          </p:cNvSpPr>
          <p:nvPr/>
        </p:nvSpPr>
        <p:spPr bwMode="auto">
          <a:xfrm>
            <a:off x="3505200" y="3733800"/>
            <a:ext cx="914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Georgia" pitchFamily="18" charset="0"/>
              </a:rPr>
              <a:t>Follow </a:t>
            </a:r>
          </a:p>
          <a:p>
            <a:r>
              <a:rPr lang="en-US" sz="1600">
                <a:latin typeface="Georgia" pitchFamily="18" charset="0"/>
              </a:rPr>
              <a:t>Up</a:t>
            </a:r>
          </a:p>
        </p:txBody>
      </p:sp>
      <p:sp>
        <p:nvSpPr>
          <p:cNvPr id="63524" name="TextBox 62"/>
          <p:cNvSpPr txBox="1">
            <a:spLocks noChangeArrowheads="1"/>
          </p:cNvSpPr>
          <p:nvPr/>
        </p:nvSpPr>
        <p:spPr bwMode="auto">
          <a:xfrm>
            <a:off x="5562600" y="3657600"/>
            <a:ext cx="914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Georgia" pitchFamily="18" charset="0"/>
              </a:rPr>
              <a:t>Follow </a:t>
            </a:r>
          </a:p>
          <a:p>
            <a:r>
              <a:rPr lang="en-US" sz="1600">
                <a:latin typeface="Georgia" pitchFamily="18" charset="0"/>
              </a:rPr>
              <a:t>Up</a:t>
            </a:r>
          </a:p>
        </p:txBody>
      </p:sp>
      <p:sp>
        <p:nvSpPr>
          <p:cNvPr id="63525" name="TextBox 64"/>
          <p:cNvSpPr txBox="1">
            <a:spLocks noChangeArrowheads="1"/>
          </p:cNvSpPr>
          <p:nvPr/>
        </p:nvSpPr>
        <p:spPr bwMode="auto">
          <a:xfrm>
            <a:off x="4495800" y="5257800"/>
            <a:ext cx="10668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Georgia" pitchFamily="18" charset="0"/>
              </a:rPr>
              <a:t>Training</a:t>
            </a:r>
          </a:p>
        </p:txBody>
      </p:sp>
      <p:cxnSp>
        <p:nvCxnSpPr>
          <p:cNvPr id="66" name="Straight Connector 65"/>
          <p:cNvCxnSpPr/>
          <p:nvPr/>
        </p:nvCxnSpPr>
        <p:spPr>
          <a:xfrm rot="5400000">
            <a:off x="5905500" y="4381500"/>
            <a:ext cx="297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527" name="TextBox 66"/>
          <p:cNvSpPr txBox="1">
            <a:spLocks noChangeArrowheads="1"/>
          </p:cNvSpPr>
          <p:nvPr/>
        </p:nvSpPr>
        <p:spPr bwMode="auto">
          <a:xfrm>
            <a:off x="5562600" y="4495800"/>
            <a:ext cx="914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Georgia" pitchFamily="18" charset="0"/>
              </a:rPr>
              <a:t>Follow </a:t>
            </a:r>
          </a:p>
          <a:p>
            <a:r>
              <a:rPr lang="en-US" sz="1600">
                <a:latin typeface="Georgia" pitchFamily="18" charset="0"/>
              </a:rPr>
              <a:t>Up</a:t>
            </a:r>
          </a:p>
        </p:txBody>
      </p:sp>
      <p:sp>
        <p:nvSpPr>
          <p:cNvPr id="63528" name="TextBox 67"/>
          <p:cNvSpPr txBox="1">
            <a:spLocks noChangeArrowheads="1"/>
          </p:cNvSpPr>
          <p:nvPr/>
        </p:nvSpPr>
        <p:spPr bwMode="auto">
          <a:xfrm>
            <a:off x="5562600" y="5181600"/>
            <a:ext cx="914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Georgia" pitchFamily="18" charset="0"/>
              </a:rPr>
              <a:t>Follow </a:t>
            </a:r>
          </a:p>
          <a:p>
            <a:r>
              <a:rPr lang="en-US" sz="1600">
                <a:latin typeface="Georgia" pitchFamily="18" charset="0"/>
              </a:rPr>
              <a:t>Up</a:t>
            </a:r>
          </a:p>
        </p:txBody>
      </p:sp>
      <p:sp>
        <p:nvSpPr>
          <p:cNvPr id="63529" name="TextBox 68"/>
          <p:cNvSpPr txBox="1">
            <a:spLocks noChangeArrowheads="1"/>
          </p:cNvSpPr>
          <p:nvPr/>
        </p:nvSpPr>
        <p:spPr bwMode="auto">
          <a:xfrm>
            <a:off x="7391400" y="2209800"/>
            <a:ext cx="11430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700">
                <a:latin typeface="Georgia" pitchFamily="18" charset="0"/>
              </a:rPr>
              <a:t>Summer </a:t>
            </a:r>
          </a:p>
          <a:p>
            <a:r>
              <a:rPr lang="en-US" sz="1700">
                <a:latin typeface="Georgia" pitchFamily="18" charset="0"/>
              </a:rPr>
              <a:t>2013</a:t>
            </a:r>
          </a:p>
        </p:txBody>
      </p:sp>
      <p:sp>
        <p:nvSpPr>
          <p:cNvPr id="63530" name="TextBox 69"/>
          <p:cNvSpPr txBox="1">
            <a:spLocks noChangeArrowheads="1"/>
          </p:cNvSpPr>
          <p:nvPr/>
        </p:nvSpPr>
        <p:spPr bwMode="auto">
          <a:xfrm>
            <a:off x="6477000" y="4495800"/>
            <a:ext cx="914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Georgia" pitchFamily="18" charset="0"/>
              </a:rPr>
              <a:t>Follow </a:t>
            </a:r>
          </a:p>
          <a:p>
            <a:r>
              <a:rPr lang="en-US" sz="1600">
                <a:latin typeface="Georgia" pitchFamily="18" charset="0"/>
              </a:rPr>
              <a:t>Up</a:t>
            </a:r>
          </a:p>
        </p:txBody>
      </p:sp>
      <p:sp>
        <p:nvSpPr>
          <p:cNvPr id="63531" name="TextBox 70"/>
          <p:cNvSpPr txBox="1">
            <a:spLocks noChangeArrowheads="1"/>
          </p:cNvSpPr>
          <p:nvPr/>
        </p:nvSpPr>
        <p:spPr bwMode="auto">
          <a:xfrm>
            <a:off x="7543800" y="5181600"/>
            <a:ext cx="914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Georgia" pitchFamily="18" charset="0"/>
              </a:rPr>
              <a:t>Follow </a:t>
            </a:r>
          </a:p>
          <a:p>
            <a:r>
              <a:rPr lang="en-US" sz="1600">
                <a:latin typeface="Georgia" pitchFamily="18" charset="0"/>
              </a:rPr>
              <a:t>Up</a:t>
            </a:r>
          </a:p>
        </p:txBody>
      </p:sp>
      <p:sp>
        <p:nvSpPr>
          <p:cNvPr id="72" name="Flowchart: Process 71"/>
          <p:cNvSpPr/>
          <p:nvPr/>
        </p:nvSpPr>
        <p:spPr>
          <a:xfrm>
            <a:off x="4648200" y="4495800"/>
            <a:ext cx="609600" cy="45720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3" name="Flowchart: Process 72"/>
          <p:cNvSpPr/>
          <p:nvPr/>
        </p:nvSpPr>
        <p:spPr>
          <a:xfrm>
            <a:off x="4648200" y="3733800"/>
            <a:ext cx="609600" cy="45720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4" name="Flowchart: Process 73"/>
          <p:cNvSpPr/>
          <p:nvPr/>
        </p:nvSpPr>
        <p:spPr>
          <a:xfrm>
            <a:off x="3581400" y="5257800"/>
            <a:ext cx="609600" cy="45720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5" name="Flowchart: Process 74"/>
          <p:cNvSpPr/>
          <p:nvPr/>
        </p:nvSpPr>
        <p:spPr>
          <a:xfrm>
            <a:off x="6629400" y="5257800"/>
            <a:ext cx="609600" cy="45720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6" name="Flowchart: Process 75"/>
          <p:cNvSpPr/>
          <p:nvPr/>
        </p:nvSpPr>
        <p:spPr>
          <a:xfrm>
            <a:off x="7620000" y="4572000"/>
            <a:ext cx="609600" cy="45720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7" name="Flowchart: Process 76"/>
          <p:cNvSpPr/>
          <p:nvPr/>
        </p:nvSpPr>
        <p:spPr>
          <a:xfrm>
            <a:off x="6553200" y="3810000"/>
            <a:ext cx="609600" cy="45720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8" name="Flowchart: Process 77"/>
          <p:cNvSpPr/>
          <p:nvPr/>
        </p:nvSpPr>
        <p:spPr>
          <a:xfrm>
            <a:off x="5638800" y="3048000"/>
            <a:ext cx="609600" cy="45720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9" name="Flowchart: Process 78"/>
          <p:cNvSpPr/>
          <p:nvPr/>
        </p:nvSpPr>
        <p:spPr>
          <a:xfrm>
            <a:off x="6629400" y="3048000"/>
            <a:ext cx="609600" cy="45720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Flowchart: Process 79"/>
          <p:cNvSpPr/>
          <p:nvPr/>
        </p:nvSpPr>
        <p:spPr>
          <a:xfrm>
            <a:off x="7620000" y="3810000"/>
            <a:ext cx="609600" cy="45720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Flowchart: Process 80"/>
          <p:cNvSpPr/>
          <p:nvPr/>
        </p:nvSpPr>
        <p:spPr>
          <a:xfrm>
            <a:off x="7620000" y="3048000"/>
            <a:ext cx="609600" cy="45720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3542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" y="228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1143000"/>
          </a:xfrm>
        </p:spPr>
        <p:txBody>
          <a:bodyPr/>
          <a:lstStyle/>
          <a:p>
            <a: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Common Core Website </a:t>
            </a:r>
            <a:b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</a:br>
            <a: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List of Resources</a:t>
            </a:r>
          </a:p>
        </p:txBody>
      </p:sp>
      <p:sp>
        <p:nvSpPr>
          <p:cNvPr id="64514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78363"/>
          </a:xfrm>
        </p:spPr>
        <p:txBody>
          <a:bodyPr/>
          <a:lstStyle/>
          <a:p>
            <a:pPr marL="514350" indent="-514350">
              <a:lnSpc>
                <a:spcPts val="2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sz="2400" b="1" u="sng" smtClean="0">
                <a:solidFill>
                  <a:srgbClr val="003399"/>
                </a:solidFill>
                <a:latin typeface="Georgia" pitchFamily="18" charset="0"/>
                <a:ea typeface="ＭＳ Ｐゴシック" charset="-128"/>
              </a:rPr>
              <a:t>www.corestandards.org </a:t>
            </a:r>
            <a:r>
              <a:rPr lang="en-US" sz="2400" b="1" smtClean="0">
                <a:latin typeface="Georgia" pitchFamily="18" charset="0"/>
                <a:ea typeface="ＭＳ Ｐゴシック" charset="-128"/>
              </a:rPr>
              <a:t> (Key Resources)</a:t>
            </a:r>
            <a:endParaRPr lang="en-US" sz="2400" b="1" u="sng" smtClean="0">
              <a:latin typeface="Georgia" pitchFamily="18" charset="0"/>
              <a:ea typeface="ＭＳ Ｐゴシック" charset="-128"/>
            </a:endParaRPr>
          </a:p>
          <a:p>
            <a:pPr marL="514350" indent="-514350">
              <a:lnSpc>
                <a:spcPts val="2000"/>
              </a:lnSpc>
              <a:spcBef>
                <a:spcPct val="0"/>
              </a:spcBef>
              <a:buFont typeface="Arial" pitchFamily="34" charset="0"/>
              <a:buNone/>
            </a:pPr>
            <a:endParaRPr lang="en-US" sz="800" b="1" u="sng" smtClean="0">
              <a:latin typeface="Georgia" pitchFamily="18" charset="0"/>
              <a:ea typeface="ＭＳ Ｐゴシック" charset="-128"/>
            </a:endParaRPr>
          </a:p>
          <a:p>
            <a:pPr marL="514350" indent="-514350">
              <a:lnSpc>
                <a:spcPts val="2200"/>
              </a:lnSpc>
              <a:spcBef>
                <a:spcPct val="0"/>
              </a:spcBef>
              <a:buFont typeface="Calibri" pitchFamily="34" charset="0"/>
              <a:buAutoNum type="arabicPeriod"/>
            </a:pPr>
            <a:r>
              <a:rPr lang="en-US" sz="2400" i="1" smtClean="0">
                <a:latin typeface="Georgia" pitchFamily="18" charset="0"/>
                <a:ea typeface="ＭＳ Ｐゴシック" charset="-128"/>
              </a:rPr>
              <a:t>Reaching Higher: the Common Core State Standards Validation Committee</a:t>
            </a:r>
          </a:p>
          <a:p>
            <a:pPr marL="514350" indent="-514350">
              <a:lnSpc>
                <a:spcPts val="1800"/>
              </a:lnSpc>
              <a:spcBef>
                <a:spcPct val="0"/>
              </a:spcBef>
              <a:buFont typeface="Calibri" pitchFamily="34" charset="0"/>
              <a:buAutoNum type="arabicPeriod"/>
            </a:pPr>
            <a:endParaRPr lang="en-US" sz="2400" i="1" smtClean="0">
              <a:latin typeface="Georgia" pitchFamily="18" charset="0"/>
              <a:ea typeface="ＭＳ Ｐゴシック" charset="-128"/>
            </a:endParaRPr>
          </a:p>
          <a:p>
            <a:pPr marL="514350" indent="-514350">
              <a:lnSpc>
                <a:spcPts val="1800"/>
              </a:lnSpc>
              <a:spcBef>
                <a:spcPct val="0"/>
              </a:spcBef>
              <a:buFont typeface="Calibri" pitchFamily="34" charset="0"/>
              <a:buAutoNum type="arabicPeriod"/>
            </a:pPr>
            <a:r>
              <a:rPr lang="en-US" sz="2400" i="1" smtClean="0">
                <a:latin typeface="Georgia" pitchFamily="18" charset="0"/>
                <a:ea typeface="ＭＳ Ｐゴシック" charset="-128"/>
              </a:rPr>
              <a:t>Summary of Public Feedback for K-12 Standards</a:t>
            </a:r>
          </a:p>
          <a:p>
            <a:pPr marL="514350" indent="-514350">
              <a:lnSpc>
                <a:spcPts val="1800"/>
              </a:lnSpc>
              <a:spcBef>
                <a:spcPct val="0"/>
              </a:spcBef>
              <a:buFont typeface="Calibri" pitchFamily="34" charset="0"/>
              <a:buAutoNum type="arabicPeriod"/>
            </a:pPr>
            <a:endParaRPr lang="en-US" sz="800" i="1" smtClean="0">
              <a:latin typeface="Georgia" pitchFamily="18" charset="0"/>
              <a:ea typeface="ＭＳ Ｐゴシック" charset="-128"/>
            </a:endParaRPr>
          </a:p>
          <a:p>
            <a:pPr marL="514350" indent="-514350">
              <a:lnSpc>
                <a:spcPts val="2200"/>
              </a:lnSpc>
              <a:spcBef>
                <a:spcPct val="0"/>
              </a:spcBef>
              <a:buFont typeface="Calibri" pitchFamily="34" charset="0"/>
              <a:buAutoNum type="arabicPeriod"/>
            </a:pPr>
            <a:r>
              <a:rPr lang="en-US" sz="2400" i="1" smtClean="0">
                <a:latin typeface="Georgia" pitchFamily="18" charset="0"/>
                <a:ea typeface="ＭＳ Ｐゴシック" charset="-128"/>
              </a:rPr>
              <a:t>Summary of Public Feedback for College and Career Readiness Standards</a:t>
            </a:r>
          </a:p>
          <a:p>
            <a:pPr marL="514350" indent="-514350">
              <a:lnSpc>
                <a:spcPts val="1800"/>
              </a:lnSpc>
              <a:spcBef>
                <a:spcPct val="0"/>
              </a:spcBef>
              <a:buFont typeface="Calibri" pitchFamily="34" charset="0"/>
              <a:buAutoNum type="arabicPeriod"/>
            </a:pPr>
            <a:endParaRPr lang="en-US" sz="800" i="1" smtClean="0">
              <a:latin typeface="Georgia" pitchFamily="18" charset="0"/>
              <a:ea typeface="ＭＳ Ｐゴシック" charset="-128"/>
            </a:endParaRPr>
          </a:p>
          <a:p>
            <a:pPr marL="514350" indent="-514350">
              <a:lnSpc>
                <a:spcPts val="1800"/>
              </a:lnSpc>
              <a:spcBef>
                <a:spcPct val="0"/>
              </a:spcBef>
              <a:buFont typeface="Calibri" pitchFamily="34" charset="0"/>
              <a:buAutoNum type="arabicPeriod"/>
            </a:pPr>
            <a:r>
              <a:rPr lang="en-US" sz="2400" i="1" smtClean="0">
                <a:latin typeface="Georgia" pitchFamily="18" charset="0"/>
                <a:ea typeface="ＭＳ Ｐゴシック" charset="-128"/>
              </a:rPr>
              <a:t>Common Core State Standards Criteria</a:t>
            </a:r>
          </a:p>
          <a:p>
            <a:pPr marL="514350" indent="-514350">
              <a:lnSpc>
                <a:spcPts val="1800"/>
              </a:lnSpc>
              <a:spcBef>
                <a:spcPct val="0"/>
              </a:spcBef>
              <a:buFont typeface="Calibri" pitchFamily="34" charset="0"/>
              <a:buAutoNum type="arabicPeriod"/>
            </a:pPr>
            <a:endParaRPr lang="en-US" sz="800" i="1" smtClean="0">
              <a:latin typeface="Georgia" pitchFamily="18" charset="0"/>
              <a:ea typeface="ＭＳ Ｐゴシック" charset="-128"/>
            </a:endParaRPr>
          </a:p>
          <a:p>
            <a:pPr marL="514350" indent="-514350">
              <a:lnSpc>
                <a:spcPts val="1800"/>
              </a:lnSpc>
              <a:spcBef>
                <a:spcPct val="0"/>
              </a:spcBef>
              <a:buFont typeface="Calibri" pitchFamily="34" charset="0"/>
              <a:buAutoNum type="arabicPeriod"/>
            </a:pPr>
            <a:r>
              <a:rPr lang="en-US" sz="2400" i="1" smtClean="0">
                <a:latin typeface="Georgia" pitchFamily="18" charset="0"/>
                <a:ea typeface="ＭＳ Ｐゴシック" charset="-128"/>
              </a:rPr>
              <a:t>Common Core State Standards Considerations</a:t>
            </a:r>
          </a:p>
          <a:p>
            <a:pPr marL="514350" indent="-514350">
              <a:lnSpc>
                <a:spcPts val="1800"/>
              </a:lnSpc>
              <a:spcBef>
                <a:spcPct val="0"/>
              </a:spcBef>
              <a:buFont typeface="Calibri" pitchFamily="34" charset="0"/>
              <a:buAutoNum type="arabicPeriod"/>
            </a:pPr>
            <a:endParaRPr lang="en-US" sz="800" i="1" smtClean="0">
              <a:latin typeface="Georgia" pitchFamily="18" charset="0"/>
              <a:ea typeface="ＭＳ Ｐゴシック" charset="-128"/>
            </a:endParaRPr>
          </a:p>
          <a:p>
            <a:pPr marL="514350" indent="-514350">
              <a:lnSpc>
                <a:spcPts val="1800"/>
              </a:lnSpc>
              <a:spcBef>
                <a:spcPct val="0"/>
              </a:spcBef>
              <a:buFont typeface="Calibri" pitchFamily="34" charset="0"/>
              <a:buAutoNum type="arabicPeriod"/>
            </a:pPr>
            <a:r>
              <a:rPr lang="en-US" sz="2400" i="1" smtClean="0">
                <a:latin typeface="Georgia" pitchFamily="18" charset="0"/>
                <a:ea typeface="ＭＳ Ｐゴシック" charset="-128"/>
              </a:rPr>
              <a:t>Joint International Benchmarking Report</a:t>
            </a:r>
          </a:p>
          <a:p>
            <a:pPr marL="514350" indent="-514350">
              <a:lnSpc>
                <a:spcPts val="1800"/>
              </a:lnSpc>
              <a:spcBef>
                <a:spcPct val="0"/>
              </a:spcBef>
              <a:buFont typeface="Calibri" pitchFamily="34" charset="0"/>
              <a:buAutoNum type="arabicPeriod"/>
            </a:pPr>
            <a:endParaRPr lang="en-US" sz="2400" i="1" smtClean="0">
              <a:latin typeface="Georgia" pitchFamily="18" charset="0"/>
              <a:ea typeface="ＭＳ Ｐゴシック" charset="-128"/>
            </a:endParaRPr>
          </a:p>
          <a:p>
            <a:pPr marL="514350" indent="-514350">
              <a:lnSpc>
                <a:spcPts val="1800"/>
              </a:lnSpc>
              <a:spcBef>
                <a:spcPct val="0"/>
              </a:spcBef>
              <a:buFont typeface="Calibri" pitchFamily="34" charset="0"/>
              <a:buAutoNum type="arabicPeriod"/>
            </a:pPr>
            <a:r>
              <a:rPr lang="en-US" sz="2400" i="1" smtClean="0">
                <a:latin typeface="Georgia" pitchFamily="18" charset="0"/>
                <a:ea typeface="ＭＳ Ｐゴシック" charset="-128"/>
              </a:rPr>
              <a:t>Key Points of the English Language Arts Standards</a:t>
            </a:r>
          </a:p>
          <a:p>
            <a:pPr marL="514350" indent="-514350">
              <a:lnSpc>
                <a:spcPts val="1800"/>
              </a:lnSpc>
              <a:spcBef>
                <a:spcPct val="0"/>
              </a:spcBef>
              <a:buFont typeface="Calibri" pitchFamily="34" charset="0"/>
              <a:buAutoNum type="arabicPeriod"/>
            </a:pPr>
            <a:endParaRPr lang="en-US" sz="2400" i="1" smtClean="0">
              <a:latin typeface="Georgia" pitchFamily="18" charset="0"/>
              <a:ea typeface="ＭＳ Ｐゴシック" charset="-128"/>
            </a:endParaRPr>
          </a:p>
          <a:p>
            <a:pPr marL="514350" indent="-514350">
              <a:lnSpc>
                <a:spcPts val="1800"/>
              </a:lnSpc>
              <a:spcBef>
                <a:spcPct val="0"/>
              </a:spcBef>
              <a:buFont typeface="Calibri" pitchFamily="34" charset="0"/>
              <a:buAutoNum type="arabicPeriod"/>
            </a:pPr>
            <a:r>
              <a:rPr lang="en-US" sz="2400" i="1" smtClean="0">
                <a:latin typeface="Georgia" pitchFamily="18" charset="0"/>
                <a:ea typeface="ＭＳ Ｐゴシック" charset="-128"/>
              </a:rPr>
              <a:t>Key Points of the Math Standards</a:t>
            </a:r>
          </a:p>
          <a:p>
            <a:pPr marL="514350" indent="-514350">
              <a:lnSpc>
                <a:spcPts val="1800"/>
              </a:lnSpc>
              <a:spcBef>
                <a:spcPct val="0"/>
              </a:spcBef>
              <a:buFont typeface="Calibri" pitchFamily="34" charset="0"/>
              <a:buAutoNum type="arabicPeriod"/>
            </a:pPr>
            <a:endParaRPr lang="en-US" sz="2400" i="1" smtClean="0">
              <a:latin typeface="Georgia" pitchFamily="18" charset="0"/>
              <a:ea typeface="ＭＳ Ｐゴシック" charset="-128"/>
            </a:endParaRPr>
          </a:p>
        </p:txBody>
      </p:sp>
      <p:pic>
        <p:nvPicPr>
          <p:cNvPr id="64515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228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6" name="TextBox 5"/>
          <p:cNvSpPr txBox="1">
            <a:spLocks noChangeArrowheads="1"/>
          </p:cNvSpPr>
          <p:nvPr/>
        </p:nvSpPr>
        <p:spPr bwMode="auto">
          <a:xfrm>
            <a:off x="7162800" y="6248400"/>
            <a:ext cx="1174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Georgia" pitchFamily="18" charset="0"/>
              </a:rPr>
              <a:t>Cont.</a:t>
            </a:r>
          </a:p>
        </p:txBody>
      </p:sp>
      <p:sp>
        <p:nvSpPr>
          <p:cNvPr id="64517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C1B811-3988-47D4-807A-39087105EBD3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/>
          <p:cNvSpPr>
            <a:spLocks noGrp="1"/>
          </p:cNvSpPr>
          <p:nvPr>
            <p:ph type="title"/>
          </p:nvPr>
        </p:nvSpPr>
        <p:spPr>
          <a:xfrm>
            <a:off x="1600200" y="381000"/>
            <a:ext cx="6553200" cy="1143000"/>
          </a:xfrm>
        </p:spPr>
        <p:txBody>
          <a:bodyPr/>
          <a:lstStyle/>
          <a:p>
            <a: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Common Core Website </a:t>
            </a:r>
            <a:b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</a:br>
            <a:r>
              <a:rPr lang="en-US" sz="3200" b="1" smtClean="0">
                <a:solidFill>
                  <a:srgbClr val="FF0000"/>
                </a:solidFill>
                <a:latin typeface="Georgia" pitchFamily="18" charset="0"/>
                <a:ea typeface="ＭＳ Ｐゴシック" charset="-128"/>
              </a:rPr>
              <a:t>List of Resources</a:t>
            </a:r>
          </a:p>
        </p:txBody>
      </p:sp>
      <p:sp>
        <p:nvSpPr>
          <p:cNvPr id="65538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458200" cy="4572000"/>
          </a:xfrm>
        </p:spPr>
        <p:txBody>
          <a:bodyPr/>
          <a:lstStyle/>
          <a:p>
            <a:pPr marL="514350" indent="-514350">
              <a:lnSpc>
                <a:spcPts val="18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sz="2400" i="1" smtClean="0">
                <a:latin typeface="Georgia" pitchFamily="18" charset="0"/>
                <a:ea typeface="ＭＳ Ｐゴシック" charset="-128"/>
              </a:rPr>
              <a:t>9.	Frequently Asked Question</a:t>
            </a:r>
          </a:p>
          <a:p>
            <a:pPr marL="514350" indent="-514350">
              <a:lnSpc>
                <a:spcPts val="1800"/>
              </a:lnSpc>
              <a:spcBef>
                <a:spcPct val="0"/>
              </a:spcBef>
              <a:buFont typeface="Arial" pitchFamily="34" charset="0"/>
              <a:buNone/>
            </a:pPr>
            <a:endParaRPr lang="en-US" sz="2400" i="1" smtClean="0">
              <a:latin typeface="Georgia" pitchFamily="18" charset="0"/>
              <a:ea typeface="ＭＳ Ｐゴシック" charset="-128"/>
            </a:endParaRPr>
          </a:p>
          <a:p>
            <a:pPr marL="514350" indent="-514350">
              <a:lnSpc>
                <a:spcPts val="18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sz="2400" i="1" smtClean="0">
                <a:latin typeface="Georgia" pitchFamily="18" charset="0"/>
                <a:ea typeface="ＭＳ Ｐゴシック" charset="-128"/>
              </a:rPr>
              <a:t>10.	Myths vs. Facts</a:t>
            </a:r>
          </a:p>
          <a:p>
            <a:pPr marL="514350" indent="-514350">
              <a:lnSpc>
                <a:spcPts val="1800"/>
              </a:lnSpc>
              <a:spcBef>
                <a:spcPct val="0"/>
              </a:spcBef>
              <a:buFont typeface="Arial" pitchFamily="34" charset="0"/>
              <a:buNone/>
            </a:pPr>
            <a:endParaRPr lang="en-US" sz="800" i="1" smtClean="0">
              <a:latin typeface="Georgia" pitchFamily="18" charset="0"/>
              <a:ea typeface="ＭＳ Ｐゴシック" charset="-128"/>
            </a:endParaRPr>
          </a:p>
          <a:p>
            <a:pPr marL="514350" indent="-514350">
              <a:lnSpc>
                <a:spcPts val="18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sz="2400" i="1" smtClean="0">
                <a:latin typeface="Georgia" pitchFamily="18" charset="0"/>
                <a:ea typeface="ＭＳ Ｐゴシック" charset="-128"/>
              </a:rPr>
              <a:t>11.	Common Core Standards PowerPoint-March 2010</a:t>
            </a:r>
          </a:p>
          <a:p>
            <a:pPr marL="514350" indent="-514350">
              <a:lnSpc>
                <a:spcPts val="1800"/>
              </a:lnSpc>
              <a:spcBef>
                <a:spcPct val="0"/>
              </a:spcBef>
              <a:buFont typeface="Calibri" pitchFamily="34" charset="0"/>
              <a:buAutoNum type="arabicPeriod" startAt="7"/>
            </a:pPr>
            <a:endParaRPr lang="en-US" sz="800" i="1" smtClean="0">
              <a:latin typeface="Georgia" pitchFamily="18" charset="0"/>
              <a:ea typeface="ＭＳ Ｐゴシック" charset="-128"/>
            </a:endParaRPr>
          </a:p>
          <a:p>
            <a:pPr marL="514350" indent="-514350">
              <a:lnSpc>
                <a:spcPts val="21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sz="2400" i="1" smtClean="0">
                <a:latin typeface="Georgia" pitchFamily="18" charset="0"/>
                <a:ea typeface="ＭＳ Ｐゴシック" charset="-128"/>
              </a:rPr>
              <a:t>12.	Common Core State Standards Webinar (PowerPoint presentation) June 30, 2010  </a:t>
            </a:r>
          </a:p>
          <a:p>
            <a:pPr marL="514350" indent="-514350">
              <a:lnSpc>
                <a:spcPts val="2300"/>
              </a:lnSpc>
              <a:spcBef>
                <a:spcPct val="0"/>
              </a:spcBef>
              <a:buFont typeface="Arial" pitchFamily="34" charset="0"/>
              <a:buNone/>
            </a:pPr>
            <a:endParaRPr lang="en-US" sz="2400" i="1" smtClean="0">
              <a:latin typeface="Georgia" pitchFamily="18" charset="0"/>
              <a:ea typeface="ＭＳ Ｐゴシック" charset="-128"/>
            </a:endParaRPr>
          </a:p>
          <a:p>
            <a:pPr marL="514350" indent="-514350">
              <a:lnSpc>
                <a:spcPts val="23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sz="2400" b="1" u="sng" smtClean="0">
                <a:solidFill>
                  <a:srgbClr val="003399"/>
                </a:solidFill>
                <a:latin typeface="Georgia" pitchFamily="18" charset="0"/>
                <a:ea typeface="ＭＳ Ｐゴシック" charset="-128"/>
              </a:rPr>
              <a:t>www.mde.k12.ms.us </a:t>
            </a:r>
            <a:r>
              <a:rPr lang="en-US" sz="2400" b="1" smtClean="0">
                <a:latin typeface="Georgia" pitchFamily="18" charset="0"/>
                <a:ea typeface="ＭＳ Ｐゴシック" charset="-128"/>
              </a:rPr>
              <a:t>(Hot Topics)</a:t>
            </a:r>
          </a:p>
          <a:p>
            <a:pPr marL="514350" indent="-514350">
              <a:lnSpc>
                <a:spcPts val="2300"/>
              </a:lnSpc>
              <a:spcBef>
                <a:spcPct val="0"/>
              </a:spcBef>
              <a:buFont typeface="Arial" pitchFamily="34" charset="0"/>
              <a:buNone/>
            </a:pPr>
            <a:endParaRPr lang="en-US" sz="2400" b="1" smtClean="0">
              <a:latin typeface="Georgia" pitchFamily="18" charset="0"/>
              <a:ea typeface="ＭＳ Ｐゴシック" charset="-128"/>
            </a:endParaRPr>
          </a:p>
          <a:p>
            <a:pPr marL="514350" indent="-514350">
              <a:lnSpc>
                <a:spcPts val="21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sz="2400" i="1" smtClean="0">
                <a:latin typeface="Georgia" pitchFamily="18" charset="0"/>
                <a:ea typeface="ＭＳ Ｐゴシック" charset="-128"/>
              </a:rPr>
              <a:t>13.  CCSS MASA Powerpoint, October 2010</a:t>
            </a:r>
          </a:p>
          <a:p>
            <a:pPr marL="514350" indent="-514350">
              <a:lnSpc>
                <a:spcPts val="2100"/>
              </a:lnSpc>
              <a:spcBef>
                <a:spcPct val="0"/>
              </a:spcBef>
              <a:buFont typeface="Arial" pitchFamily="34" charset="0"/>
              <a:buNone/>
            </a:pPr>
            <a:endParaRPr lang="en-US" sz="2400" i="1" smtClean="0">
              <a:latin typeface="Georgia" pitchFamily="18" charset="0"/>
              <a:ea typeface="ＭＳ Ｐゴシック" charset="-128"/>
            </a:endParaRPr>
          </a:p>
          <a:p>
            <a:pPr marL="514350" indent="-514350">
              <a:lnSpc>
                <a:spcPts val="21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sz="2400" i="1" smtClean="0">
                <a:latin typeface="Georgia" pitchFamily="18" charset="0"/>
                <a:ea typeface="ＭＳ Ｐゴシック" charset="-128"/>
              </a:rPr>
              <a:t>14.	CCSS Powerpoint and Webinar, November 30, 2010</a:t>
            </a:r>
          </a:p>
          <a:p>
            <a:pPr marL="514350" indent="-514350">
              <a:lnSpc>
                <a:spcPts val="2100"/>
              </a:lnSpc>
              <a:spcBef>
                <a:spcPct val="0"/>
              </a:spcBef>
              <a:buFont typeface="Arial" pitchFamily="34" charset="0"/>
              <a:buNone/>
            </a:pPr>
            <a:endParaRPr lang="en-US" sz="2400" i="1" smtClean="0">
              <a:latin typeface="Georgia" pitchFamily="18" charset="0"/>
              <a:ea typeface="ＭＳ Ｐゴシック" charset="-128"/>
            </a:endParaRPr>
          </a:p>
          <a:p>
            <a:pPr marL="514350" indent="-514350">
              <a:lnSpc>
                <a:spcPts val="21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sz="2400" i="1" smtClean="0">
                <a:latin typeface="Georgia" pitchFamily="18" charset="0"/>
                <a:ea typeface="ＭＳ Ｐゴシック" charset="-128"/>
              </a:rPr>
              <a:t>15.	Common Core State Standards Initiative: Key Resources</a:t>
            </a:r>
          </a:p>
          <a:p>
            <a:pPr marL="514350" indent="-514350">
              <a:lnSpc>
                <a:spcPts val="2300"/>
              </a:lnSpc>
              <a:spcBef>
                <a:spcPct val="0"/>
              </a:spcBef>
              <a:buFont typeface="Calibri" pitchFamily="34" charset="0"/>
              <a:buAutoNum type="arabicPeriod" startAt="7"/>
            </a:pPr>
            <a:endParaRPr lang="en-US" sz="2400" i="1" smtClean="0">
              <a:latin typeface="Georgia" pitchFamily="18" charset="0"/>
              <a:ea typeface="ＭＳ Ｐゴシック" charset="-128"/>
            </a:endParaRPr>
          </a:p>
          <a:p>
            <a:pPr marL="514350" indent="-514350">
              <a:lnSpc>
                <a:spcPts val="2300"/>
              </a:lnSpc>
              <a:spcBef>
                <a:spcPct val="0"/>
              </a:spcBef>
              <a:buFont typeface="Arial" pitchFamily="34" charset="0"/>
              <a:buNone/>
            </a:pPr>
            <a:endParaRPr lang="en-US" sz="2400" i="1" smtClean="0">
              <a:latin typeface="Georgia" pitchFamily="18" charset="0"/>
              <a:ea typeface="ＭＳ Ｐゴシック" charset="-128"/>
            </a:endParaRPr>
          </a:p>
        </p:txBody>
      </p:sp>
      <p:pic>
        <p:nvPicPr>
          <p:cNvPr id="65539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600" y="228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5FF2AC2-9646-4974-86C1-8CA27A423EB4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382000" cy="4525963"/>
          </a:xfrm>
        </p:spPr>
        <p:txBody>
          <a:bodyPr/>
          <a:lstStyle/>
          <a:p>
            <a:pPr algn="ctr"/>
            <a:endParaRPr lang="en-US" sz="3600" smtClean="0">
              <a:latin typeface="Georgia" pitchFamily="18" charset="0"/>
              <a:ea typeface="ＭＳ Ｐゴシック" charset="-128"/>
            </a:endParaRPr>
          </a:p>
          <a:p>
            <a:pPr algn="ctr"/>
            <a:endParaRPr lang="en-US" sz="3600" smtClean="0">
              <a:latin typeface="Georgia" pitchFamily="18" charset="0"/>
              <a:ea typeface="ＭＳ Ｐゴシック" charset="-128"/>
            </a:endParaRPr>
          </a:p>
          <a:p>
            <a:pPr algn="ctr">
              <a:buFont typeface="Arial" pitchFamily="34" charset="0"/>
              <a:buNone/>
            </a:pPr>
            <a:r>
              <a:rPr lang="en-US" sz="5400" smtClean="0">
                <a:latin typeface="Georgia" pitchFamily="18" charset="0"/>
                <a:ea typeface="ＭＳ Ｐゴシック" charset="-128"/>
              </a:rPr>
              <a:t>Questions??</a:t>
            </a:r>
          </a:p>
        </p:txBody>
      </p:sp>
      <p:sp>
        <p:nvSpPr>
          <p:cNvPr id="6656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3D37419-42F7-4F56-806D-F49E3649FE50}" type="slidenum">
              <a:rPr lang="en-US"/>
              <a:pPr/>
              <a:t>28</a:t>
            </a:fld>
            <a:endParaRPr lang="en-US"/>
          </a:p>
        </p:txBody>
      </p:sp>
      <p:pic>
        <p:nvPicPr>
          <p:cNvPr id="66563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81400" y="609600"/>
            <a:ext cx="1905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extBox 1"/>
          <p:cNvSpPr txBox="1">
            <a:spLocks noChangeArrowheads="1"/>
          </p:cNvSpPr>
          <p:nvPr/>
        </p:nvSpPr>
        <p:spPr bwMode="auto">
          <a:xfrm>
            <a:off x="304800" y="4191000"/>
            <a:ext cx="8229600" cy="228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>
                <a:latin typeface="Georgia" pitchFamily="18" charset="0"/>
              </a:rPr>
              <a:t>Trecina Green</a:t>
            </a:r>
          </a:p>
          <a:p>
            <a:pPr algn="ctr">
              <a:lnSpc>
                <a:spcPct val="90000"/>
              </a:lnSpc>
            </a:pPr>
            <a:r>
              <a:rPr lang="en-US" sz="2000" b="1">
                <a:latin typeface="Georgia" pitchFamily="18" charset="0"/>
              </a:rPr>
              <a:t>Bureau Director</a:t>
            </a:r>
          </a:p>
          <a:p>
            <a:pPr algn="ctr">
              <a:lnSpc>
                <a:spcPct val="90000"/>
              </a:lnSpc>
            </a:pPr>
            <a:r>
              <a:rPr lang="en-US" sz="2000" b="1">
                <a:latin typeface="Georgia" pitchFamily="18" charset="0"/>
              </a:rPr>
              <a:t>Curriculum and Instruction</a:t>
            </a:r>
          </a:p>
          <a:p>
            <a:pPr algn="ctr">
              <a:lnSpc>
                <a:spcPct val="90000"/>
              </a:lnSpc>
            </a:pPr>
            <a:r>
              <a:rPr lang="en-US" sz="2000" b="1">
                <a:latin typeface="Georgia" pitchFamily="18" charset="0"/>
              </a:rPr>
              <a:t>Mississippi Department of Education</a:t>
            </a:r>
          </a:p>
          <a:p>
            <a:pPr algn="ctr">
              <a:lnSpc>
                <a:spcPct val="90000"/>
              </a:lnSpc>
            </a:pPr>
            <a:r>
              <a:rPr lang="en-US" sz="2000" b="1" u="sng">
                <a:latin typeface="Georgia" pitchFamily="18" charset="0"/>
              </a:rPr>
              <a:t>commoncore@mde.k12.ms.us</a:t>
            </a:r>
          </a:p>
          <a:p>
            <a:pPr algn="ctr">
              <a:lnSpc>
                <a:spcPct val="90000"/>
              </a:lnSpc>
            </a:pPr>
            <a:r>
              <a:rPr lang="en-US" sz="2000" b="1">
                <a:latin typeface="Georgia" pitchFamily="18" charset="0"/>
              </a:rPr>
              <a:t>601-359-2586</a:t>
            </a:r>
          </a:p>
          <a:p>
            <a:pPr algn="ctr">
              <a:lnSpc>
                <a:spcPct val="90000"/>
              </a:lnSpc>
            </a:pPr>
            <a:r>
              <a:rPr lang="en-US" sz="2000" b="1">
                <a:solidFill>
                  <a:srgbClr val="003399"/>
                </a:solidFill>
                <a:latin typeface="Georgia" pitchFamily="18" charset="0"/>
                <a:hlinkClick r:id="rId2"/>
              </a:rPr>
              <a:t>tgreen@mde.k12.ms.us</a:t>
            </a:r>
            <a:endParaRPr lang="en-US" sz="2000" b="1">
              <a:solidFill>
                <a:srgbClr val="003399"/>
              </a:solidFill>
              <a:latin typeface="Georgia" pitchFamily="18" charset="0"/>
            </a:endParaRPr>
          </a:p>
          <a:p>
            <a:pPr algn="ctr">
              <a:lnSpc>
                <a:spcPct val="90000"/>
              </a:lnSpc>
            </a:pPr>
            <a:endParaRPr lang="en-US" sz="1800"/>
          </a:p>
        </p:txBody>
      </p:sp>
      <p:sp>
        <p:nvSpPr>
          <p:cNvPr id="67586" name="TextBox 2"/>
          <p:cNvSpPr txBox="1">
            <a:spLocks noChangeArrowheads="1"/>
          </p:cNvSpPr>
          <p:nvPr/>
        </p:nvSpPr>
        <p:spPr bwMode="auto">
          <a:xfrm>
            <a:off x="4114800" y="4572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7587" name="TextBox 3"/>
          <p:cNvSpPr txBox="1">
            <a:spLocks noChangeArrowheads="1"/>
          </p:cNvSpPr>
          <p:nvPr/>
        </p:nvSpPr>
        <p:spPr bwMode="auto">
          <a:xfrm>
            <a:off x="0" y="3657600"/>
            <a:ext cx="914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u="sng">
                <a:latin typeface="Georgia" pitchFamily="18" charset="0"/>
              </a:rPr>
              <a:t>Contact Information</a:t>
            </a:r>
            <a:endParaRPr lang="en-US" u="sng"/>
          </a:p>
        </p:txBody>
      </p:sp>
      <p:sp>
        <p:nvSpPr>
          <p:cNvPr id="67588" name="TextBox 8"/>
          <p:cNvSpPr txBox="1">
            <a:spLocks noChangeArrowheads="1"/>
          </p:cNvSpPr>
          <p:nvPr/>
        </p:nvSpPr>
        <p:spPr bwMode="auto">
          <a:xfrm>
            <a:off x="1295400" y="1295400"/>
            <a:ext cx="6858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solidFill>
                  <a:srgbClr val="FF0000"/>
                </a:solidFill>
                <a:latin typeface="Georgia" pitchFamily="18" charset="0"/>
              </a:rPr>
              <a:t>Common Core Website </a:t>
            </a:r>
          </a:p>
          <a:p>
            <a:pPr algn="ctr"/>
            <a:r>
              <a:rPr lang="en-US" sz="3200" b="1" u="sng">
                <a:solidFill>
                  <a:srgbClr val="FF0000"/>
                </a:solidFill>
                <a:latin typeface="Georgia" pitchFamily="18" charset="0"/>
              </a:rPr>
              <a:t>http://www.corestandards.org/</a:t>
            </a:r>
          </a:p>
        </p:txBody>
      </p:sp>
      <p:pic>
        <p:nvPicPr>
          <p:cNvPr id="67589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8200" y="4572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0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153400" y="6553200"/>
            <a:ext cx="990600" cy="304800"/>
          </a:xfrm>
          <a:solidFill>
            <a:schemeClr val="bg1"/>
          </a:solidFill>
          <a:ln>
            <a:round/>
            <a:headEnd/>
            <a:tailEnd/>
          </a:ln>
        </p:spPr>
        <p:txBody>
          <a:bodyPr/>
          <a:lstStyle/>
          <a:p>
            <a:pPr algn="r"/>
            <a:fld id="{E8F9D6B9-DE45-4707-837F-1D7F26377B44}" type="slidenum">
              <a:rPr lang="en-US">
                <a:solidFill>
                  <a:srgbClr val="BFBFBF"/>
                </a:solidFill>
                <a:latin typeface="Arial" pitchFamily="34" charset="0"/>
                <a:cs typeface="Arial" pitchFamily="34" charset="0"/>
              </a:rPr>
              <a:pPr algn="r"/>
              <a:t>29</a:t>
            </a:fld>
            <a:endParaRPr lang="en-US">
              <a:solidFill>
                <a:srgbClr val="BFBFBF"/>
              </a:solidFill>
              <a:latin typeface="Arial" pitchFamily="34" charset="0"/>
              <a:cs typeface="Arial" pitchFamily="34" charset="0"/>
            </a:endParaRPr>
          </a:p>
          <a:p>
            <a:pPr algn="r"/>
            <a:endParaRPr lang="en-US"/>
          </a:p>
        </p:txBody>
      </p:sp>
      <p:sp>
        <p:nvSpPr>
          <p:cNvPr id="67591" name="Rectangle 8"/>
          <p:cNvSpPr>
            <a:spLocks noChangeArrowheads="1"/>
          </p:cNvSpPr>
          <p:nvPr/>
        </p:nvSpPr>
        <p:spPr bwMode="auto">
          <a:xfrm>
            <a:off x="1600200" y="2590800"/>
            <a:ext cx="5943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Georgia" pitchFamily="18" charset="0"/>
              </a:rPr>
              <a:t>MDE Website</a:t>
            </a:r>
          </a:p>
          <a:p>
            <a:pPr algn="ctr"/>
            <a:r>
              <a:rPr lang="en-US" b="1">
                <a:solidFill>
                  <a:srgbClr val="003399"/>
                </a:solidFill>
                <a:latin typeface="Georgia" pitchFamily="18" charset="0"/>
                <a:hlinkClick r:id="rId4"/>
              </a:rPr>
              <a:t>www.mde.k12.ms.us</a:t>
            </a:r>
            <a:r>
              <a:rPr lang="en-US" b="1">
                <a:solidFill>
                  <a:srgbClr val="003399"/>
                </a:solidFill>
                <a:latin typeface="Georgia" pitchFamily="18" charset="0"/>
              </a:rPr>
              <a:t>  </a:t>
            </a:r>
            <a:r>
              <a:rPr lang="en-US" b="1">
                <a:latin typeface="Georgia" pitchFamily="18" charset="0"/>
              </a:rPr>
              <a:t>(hot topics)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27610</TotalTime>
  <Words>1507</Words>
  <Application>Microsoft Macintosh PowerPoint</Application>
  <PresentationFormat>On-screen Show (4:3)</PresentationFormat>
  <Paragraphs>465</Paragraphs>
  <Slides>29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43" baseType="lpstr">
      <vt:lpstr>Arial</vt:lpstr>
      <vt:lpstr>ＭＳ Ｐゴシック</vt:lpstr>
      <vt:lpstr>Calibri</vt:lpstr>
      <vt:lpstr>Franklin Gothic Book</vt:lpstr>
      <vt:lpstr>Perpetua</vt:lpstr>
      <vt:lpstr>Wingdings 2</vt:lpstr>
      <vt:lpstr>Georgia</vt:lpstr>
      <vt:lpstr>Times New Roman</vt:lpstr>
      <vt:lpstr>新細明體</vt:lpstr>
      <vt:lpstr>Wingdings</vt:lpstr>
      <vt:lpstr>Wingdings 3</vt:lpstr>
      <vt:lpstr>Garamond</vt:lpstr>
      <vt:lpstr>Custom Design</vt:lpstr>
      <vt:lpstr>Equity</vt:lpstr>
      <vt:lpstr>Slide 1</vt:lpstr>
      <vt:lpstr>What is the CCSS Initiative?</vt:lpstr>
      <vt:lpstr>Why is this initiative important?</vt:lpstr>
      <vt:lpstr>What are the Common Core  State Standards (CCSS)?</vt:lpstr>
      <vt:lpstr>Shift from “What’s Taught” to  “What Students Need to Be Able to Do”</vt:lpstr>
      <vt:lpstr>Instructional Delivery System</vt:lpstr>
      <vt:lpstr>CCSSO/NGA Process</vt:lpstr>
      <vt:lpstr>Common Core State Standards  for Mathematics </vt:lpstr>
      <vt:lpstr>Mathematics Alignment Examples</vt:lpstr>
      <vt:lpstr>Alignment of CCSS for Math  and MS Math Framework</vt:lpstr>
      <vt:lpstr>Common Core State Standards for  English Language Arts and Literacy in History/Social Studies, Science, and Technical Subjects</vt:lpstr>
      <vt:lpstr>ELA Alignment Examples  </vt:lpstr>
      <vt:lpstr>Alignment of CCSS  English Language Arts (ELA)  and MS ELA</vt:lpstr>
      <vt:lpstr>RttT Assessment Proposals</vt:lpstr>
      <vt:lpstr> RTTT Assessment Program Requirements </vt:lpstr>
      <vt:lpstr>PARCC – Two Types of                           Summative Assessments</vt:lpstr>
      <vt:lpstr>PARCC: Focused Assessments 1 and 2</vt:lpstr>
      <vt:lpstr>PARCC:  Focused Assessment 3</vt:lpstr>
      <vt:lpstr>PARCC:  End-of-Year Assessment</vt:lpstr>
      <vt:lpstr>PARCC:  Resources, Tools, Supports</vt:lpstr>
      <vt:lpstr>The PARCC System</vt:lpstr>
      <vt:lpstr>Basic PARCC Timeline</vt:lpstr>
      <vt:lpstr>http://parcconline.org/</vt:lpstr>
      <vt:lpstr>Next Steps for MDE </vt:lpstr>
      <vt:lpstr>Implementation Timeline</vt:lpstr>
      <vt:lpstr>Common Core Website  List of Resources</vt:lpstr>
      <vt:lpstr>Common Core Website  List of Resources</vt:lpstr>
      <vt:lpstr>Slide 28</vt:lpstr>
      <vt:lpstr>Slide 29</vt:lpstr>
    </vt:vector>
  </TitlesOfParts>
  <Company>U.S. Department of Education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Authorised User</dc:creator>
  <cp:lastModifiedBy>George</cp:lastModifiedBy>
  <cp:revision>2422</cp:revision>
  <dcterms:created xsi:type="dcterms:W3CDTF">2010-04-19T21:12:55Z</dcterms:created>
  <dcterms:modified xsi:type="dcterms:W3CDTF">2012-07-25T02:15:34Z</dcterms:modified>
</cp:coreProperties>
</file>