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320" r:id="rId3"/>
    <p:sldId id="322" r:id="rId4"/>
    <p:sldId id="331" r:id="rId5"/>
    <p:sldId id="332" r:id="rId6"/>
    <p:sldId id="324" r:id="rId7"/>
    <p:sldId id="333" r:id="rId8"/>
    <p:sldId id="329" r:id="rId9"/>
    <p:sldId id="334" r:id="rId10"/>
    <p:sldId id="328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195"/>
    <a:srgbClr val="D2232A"/>
    <a:srgbClr val="FDEE7B"/>
    <a:srgbClr val="FDE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C91E2ED-A2B0-42EE-AA63-0F58B3F455A3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8CA6454-13C7-4A40-A5A6-1A03ADC51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68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CA6454-13C7-4A40-A5A6-1A03ADC514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09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C0421D-EC46-45D1-A039-CA7A11498F6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C0421D-EC46-45D1-A039-CA7A11498F6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791200"/>
          </a:xfrm>
          <a:prstGeom prst="rect">
            <a:avLst/>
          </a:prstGeom>
          <a:gradFill flip="none" rotWithShape="1">
            <a:gsLst>
              <a:gs pos="0">
                <a:srgbClr val="FDF195"/>
              </a:gs>
              <a:gs pos="32000">
                <a:srgbClr val="FDF195">
                  <a:alpha val="80000"/>
                </a:srgbClr>
              </a:gs>
              <a:gs pos="98000">
                <a:srgbClr val="FDF195">
                  <a:alpha val="74000"/>
                </a:srgbClr>
              </a:gs>
              <a:gs pos="75000">
                <a:schemeClr val="bg1"/>
              </a:gs>
              <a:gs pos="53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981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44411"/>
            <a:ext cx="4876800" cy="365125"/>
          </a:xfrm>
        </p:spPr>
        <p:txBody>
          <a:bodyPr/>
          <a:lstStyle>
            <a:lvl1pPr algn="l">
              <a:defRPr sz="1400" i="1">
                <a:solidFill>
                  <a:schemeClr val="tx1"/>
                </a:solidFill>
                <a:latin typeface="Myriad Pro Cond" pitchFamily="34" charset="0"/>
              </a:defRPr>
            </a:lvl1pPr>
          </a:lstStyle>
          <a:p>
            <a:r>
              <a:rPr lang="en-US" dirty="0" smtClean="0"/>
              <a:t>“Leading for educational excellence and equity. Every day for every one.”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12" y="6019799"/>
            <a:ext cx="2081788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7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172200"/>
          </a:xfrm>
          <a:prstGeom prst="rect">
            <a:avLst/>
          </a:prstGeom>
          <a:gradFill flip="none" rotWithShape="1">
            <a:gsLst>
              <a:gs pos="0">
                <a:srgbClr val="FDEE7B"/>
              </a:gs>
              <a:gs pos="44000">
                <a:srgbClr val="FDEE7B">
                  <a:alpha val="80000"/>
                </a:srgbClr>
              </a:gs>
              <a:gs pos="84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b="0">
                <a:latin typeface="Arial" pitchFamily="34" charset="0"/>
                <a:cs typeface="Arial" pitchFamily="34" charset="0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education.state.mn.us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96A65795-A070-41DD-9793-BAB7D48FD6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0"/>
            <a:ext cx="1383678" cy="43278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04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172200"/>
          </a:xfrm>
          <a:prstGeom prst="rect">
            <a:avLst/>
          </a:prstGeom>
          <a:gradFill flip="none" rotWithShape="1">
            <a:gsLst>
              <a:gs pos="0">
                <a:srgbClr val="FDEE7B"/>
              </a:gs>
              <a:gs pos="44000">
                <a:srgbClr val="FDEE7B">
                  <a:alpha val="80000"/>
                </a:srgbClr>
              </a:gs>
              <a:gs pos="84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education.state.mn.us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96A65795-A070-41DD-9793-BAB7D48FD6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0"/>
            <a:ext cx="1383678" cy="43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7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172200"/>
          </a:xfrm>
          <a:prstGeom prst="rect">
            <a:avLst/>
          </a:prstGeom>
          <a:gradFill flip="none" rotWithShape="1">
            <a:gsLst>
              <a:gs pos="0">
                <a:srgbClr val="FDEE7B"/>
              </a:gs>
              <a:gs pos="44000">
                <a:srgbClr val="FDEE7B">
                  <a:alpha val="80000"/>
                </a:srgbClr>
              </a:gs>
              <a:gs pos="84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0"/>
            <a:ext cx="1383678" cy="4327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education.state.mn.us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96A65795-A070-41DD-9793-BAB7D48FD6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72200"/>
          </a:xfrm>
          <a:prstGeom prst="rect">
            <a:avLst/>
          </a:prstGeom>
          <a:gradFill flip="none" rotWithShape="1">
            <a:gsLst>
              <a:gs pos="0">
                <a:srgbClr val="FDEE7B"/>
              </a:gs>
              <a:gs pos="44000">
                <a:srgbClr val="FDEE7B">
                  <a:alpha val="80000"/>
                </a:srgbClr>
              </a:gs>
              <a:gs pos="84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0"/>
            <a:ext cx="1383678" cy="43278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education.state.mn.us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96A65795-A070-41DD-9793-BAB7D48FD6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93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D2232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education.state.mn.us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4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rgbClr val="D2232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2573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jennifer.dugan@state.mn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7772400" cy="2743200"/>
          </a:xfrm>
        </p:spPr>
        <p:txBody>
          <a:bodyPr/>
          <a:lstStyle/>
          <a:p>
            <a:r>
              <a:rPr lang="en-US" dirty="0" smtClean="0"/>
              <a:t>Minnesota Assessments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0070C0"/>
                </a:solidFill>
              </a:rPr>
              <a:t>June 25, </a:t>
            </a:r>
            <a:r>
              <a:rPr lang="en-US" sz="3200" dirty="0">
                <a:solidFill>
                  <a:srgbClr val="0070C0"/>
                </a:solidFill>
              </a:rPr>
              <a:t>2012</a:t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en-US" sz="3200" dirty="0" smtClean="0">
                <a:solidFill>
                  <a:srgbClr val="0070C0"/>
                </a:solidFill>
              </a:rPr>
              <a:t/>
            </a:r>
            <a:br>
              <a:rPr lang="en-US" sz="3200" dirty="0" smtClean="0">
                <a:solidFill>
                  <a:srgbClr val="0070C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239000" cy="167640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sz="2000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2000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2400" dirty="0" smtClean="0"/>
              <a:t>Presenter: Jennifer Dugan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296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Definitions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5257800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buFontTx/>
              <a:buChar char="•"/>
              <a:defRPr/>
            </a:pPr>
            <a:r>
              <a:rPr lang="en-US" sz="3200" dirty="0">
                <a:ea typeface="+mn-ea"/>
                <a:cs typeface="+mn-cs"/>
              </a:rPr>
              <a:t>Summative Assessment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Assessment at </a:t>
            </a:r>
            <a:r>
              <a:rPr lang="en-US" dirty="0" smtClean="0"/>
              <a:t>the </a:t>
            </a:r>
            <a:r>
              <a:rPr lang="en-US" dirty="0"/>
              <a:t>end of a pre-determined </a:t>
            </a:r>
            <a:r>
              <a:rPr lang="en-US" dirty="0" smtClean="0"/>
              <a:t>period of time</a:t>
            </a:r>
            <a:endParaRPr lang="en-US" dirty="0"/>
          </a:p>
          <a:p>
            <a:pPr marL="342900" lvl="1" indent="-342900">
              <a:lnSpc>
                <a:spcPct val="80000"/>
              </a:lnSpc>
              <a:buFontTx/>
              <a:buChar char="•"/>
              <a:defRPr/>
            </a:pPr>
            <a:r>
              <a:rPr lang="en-US" sz="3200" dirty="0">
                <a:ea typeface="+mn-ea"/>
                <a:cs typeface="+mn-cs"/>
              </a:rPr>
              <a:t>Formative Assessment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On-going assessments, reviews and observations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  <a:defRPr/>
            </a:pPr>
            <a:r>
              <a:rPr lang="en-US" sz="3200" dirty="0">
                <a:ea typeface="+mn-ea"/>
                <a:cs typeface="+mn-cs"/>
              </a:rPr>
              <a:t>Interim Assessment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Evaluate students’ knowledge and skills relative to a specific set of academic goals, typically within a limited time frame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Designed to inform decisions at both the classroom level and beyond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Definitions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5257800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buFontTx/>
              <a:buChar char="•"/>
              <a:defRPr/>
            </a:pPr>
            <a:r>
              <a:rPr lang="en-US" sz="3200" dirty="0" smtClean="0">
                <a:ea typeface="+mn-ea"/>
                <a:cs typeface="+mn-cs"/>
              </a:rPr>
              <a:t>Criterion </a:t>
            </a:r>
            <a:r>
              <a:rPr lang="en-US" sz="3200" dirty="0">
                <a:ea typeface="+mn-ea"/>
                <a:cs typeface="+mn-cs"/>
              </a:rPr>
              <a:t>Referenced Assessment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Customized achievement test that describes student performance in terms of a specific standard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  <a:defRPr/>
            </a:pPr>
            <a:r>
              <a:rPr lang="en-US" sz="3200" dirty="0">
                <a:ea typeface="+mn-ea"/>
                <a:cs typeface="+mn-cs"/>
              </a:rPr>
              <a:t>Validity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The appropriateness or correctness of inferences, decisions or descriptions made about individuals, groups or institutions from test results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  <a:defRPr/>
            </a:pPr>
            <a:r>
              <a:rPr lang="en-US" sz="3200" dirty="0">
                <a:ea typeface="+mn-ea"/>
                <a:cs typeface="+mn-cs"/>
              </a:rPr>
              <a:t>Reliability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The extent  to which test scores are </a:t>
            </a:r>
            <a:r>
              <a:rPr lang="en-US" dirty="0" smtClean="0"/>
              <a:t>reproducible</a:t>
            </a:r>
            <a:endParaRPr lang="en-US" dirty="0"/>
          </a:p>
          <a:p>
            <a:pPr marL="342900" lvl="1" indent="-342900" eaLnBrk="1" hangingPunct="1">
              <a:lnSpc>
                <a:spcPct val="80000"/>
              </a:lnSpc>
              <a:buFontTx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34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Testing aligned to most recent Minnesota Academic Standards</a:t>
            </a:r>
          </a:p>
          <a:p>
            <a:pPr lvl="1"/>
            <a:r>
              <a:rPr lang="en-US" dirty="0"/>
              <a:t>Mathematics annually in grades 3-8 and once in high school</a:t>
            </a:r>
          </a:p>
          <a:p>
            <a:pPr lvl="1"/>
            <a:r>
              <a:rPr lang="en-US" dirty="0" smtClean="0"/>
              <a:t>English Language Arts (Reading) annually in grades 3-8 and once in high school</a:t>
            </a:r>
          </a:p>
          <a:p>
            <a:pPr lvl="1"/>
            <a:r>
              <a:rPr lang="en-US" dirty="0" smtClean="0"/>
              <a:t>Science once in elementary (3-5), once in middle school (6-8), and once in high school</a:t>
            </a:r>
          </a:p>
          <a:p>
            <a:r>
              <a:rPr lang="en-US" dirty="0" smtClean="0"/>
              <a:t>English Learners</a:t>
            </a:r>
          </a:p>
          <a:p>
            <a:pPr lvl="1"/>
            <a:r>
              <a:rPr lang="en-US" dirty="0" smtClean="0"/>
              <a:t>Reading</a:t>
            </a:r>
          </a:p>
          <a:p>
            <a:pPr lvl="1"/>
            <a:r>
              <a:rPr lang="en-US" dirty="0" smtClean="0"/>
              <a:t>Writing</a:t>
            </a:r>
          </a:p>
          <a:p>
            <a:pPr lvl="1"/>
            <a:r>
              <a:rPr lang="en-US" dirty="0" smtClean="0"/>
              <a:t>Listening</a:t>
            </a:r>
          </a:p>
          <a:p>
            <a:pPr lvl="1"/>
            <a:r>
              <a:rPr lang="en-US" dirty="0" smtClean="0"/>
              <a:t>Speaking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education.state.mn.us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65795-A070-41DD-9793-BAB7D48FD6F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dirty="0" smtClean="0"/>
              <a:t>Testing Requirements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2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Graduation tests</a:t>
            </a:r>
          </a:p>
          <a:p>
            <a:pPr lvl="1"/>
            <a:r>
              <a:rPr lang="en-US" dirty="0" smtClean="0"/>
              <a:t>Written Composition</a:t>
            </a:r>
          </a:p>
          <a:p>
            <a:pPr lvl="1"/>
            <a:r>
              <a:rPr lang="en-US" dirty="0" smtClean="0"/>
              <a:t>Reading</a:t>
            </a:r>
          </a:p>
          <a:p>
            <a:pPr lvl="1"/>
            <a:r>
              <a:rPr lang="en-US" dirty="0" smtClean="0"/>
              <a:t>Mathematics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education.state.mn.us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65795-A070-41DD-9793-BAB7D48FD6F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Requirements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Student Statewide Testing</a:t>
            </a:r>
            <a:br>
              <a:rPr lang="en-US" dirty="0" smtClean="0"/>
            </a:br>
            <a:r>
              <a:rPr lang="en-US" dirty="0" smtClean="0"/>
              <a:t>(per year)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Mathematics</a:t>
            </a:r>
          </a:p>
          <a:p>
            <a:pPr lvl="1"/>
            <a:r>
              <a:rPr lang="en-US" dirty="0" smtClean="0"/>
              <a:t>Grades 3-8 and 11</a:t>
            </a:r>
            <a:endParaRPr lang="en-US" dirty="0"/>
          </a:p>
          <a:p>
            <a:r>
              <a:rPr lang="en-US" dirty="0" smtClean="0"/>
              <a:t>Reading</a:t>
            </a:r>
          </a:p>
          <a:p>
            <a:pPr lvl="1"/>
            <a:r>
              <a:rPr lang="en-US" dirty="0" smtClean="0"/>
              <a:t>Grades 3-8 and 10</a:t>
            </a:r>
          </a:p>
          <a:p>
            <a:r>
              <a:rPr lang="en-US" dirty="0" smtClean="0"/>
              <a:t>Science</a:t>
            </a:r>
          </a:p>
          <a:p>
            <a:pPr lvl="1"/>
            <a:r>
              <a:rPr lang="en-US" dirty="0" smtClean="0"/>
              <a:t>Grades 5, 8, and HS</a:t>
            </a:r>
          </a:p>
          <a:p>
            <a:r>
              <a:rPr lang="en-US" dirty="0" smtClean="0"/>
              <a:t>Written Composition</a:t>
            </a:r>
          </a:p>
          <a:p>
            <a:pPr lvl="1"/>
            <a:r>
              <a:rPr lang="en-US" dirty="0" smtClean="0"/>
              <a:t>Grade 9</a:t>
            </a:r>
          </a:p>
          <a:p>
            <a:r>
              <a:rPr lang="en-US" dirty="0" smtClean="0"/>
              <a:t>English Proficiency (for EL only)</a:t>
            </a:r>
          </a:p>
          <a:p>
            <a:pPr lvl="1"/>
            <a:r>
              <a:rPr lang="en-US" dirty="0" smtClean="0"/>
              <a:t>Grades K-12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0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4525963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Mathematics, Reading, and Science</a:t>
            </a:r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857250" lvl="2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 smtClean="0"/>
              <a:t>Minnesota </a:t>
            </a:r>
            <a:r>
              <a:rPr lang="en-US" dirty="0"/>
              <a:t>Comprehensive Assessments (MCA)</a:t>
            </a:r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857250" lvl="2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 smtClean="0"/>
              <a:t>MCA-Modified</a:t>
            </a:r>
          </a:p>
          <a:p>
            <a:pPr marL="857250" lvl="2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857250" lvl="2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 smtClean="0"/>
              <a:t>Minnesota </a:t>
            </a:r>
            <a:r>
              <a:rPr lang="en-US" dirty="0"/>
              <a:t>Test of Academic Skills (</a:t>
            </a:r>
            <a:r>
              <a:rPr lang="en-US" dirty="0" smtClean="0"/>
              <a:t>MTAS)</a:t>
            </a:r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Language </a:t>
            </a:r>
            <a:r>
              <a:rPr lang="en-US" sz="2400" dirty="0"/>
              <a:t>Proficiency Tests </a:t>
            </a:r>
            <a:r>
              <a:rPr lang="en-US" sz="2400" dirty="0" smtClean="0"/>
              <a:t>(ACCESS for ELLs) </a:t>
            </a:r>
            <a:endParaRPr lang="en-US" sz="2400" dirty="0"/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Graduation-Required </a:t>
            </a:r>
            <a:r>
              <a:rPr lang="en-US" sz="2400" dirty="0"/>
              <a:t>Assessment for Diploma (GRAD)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education.state.mn.us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65795-A070-41DD-9793-BAB7D48FD6F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Minnesota’s Current Assessment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7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Standards and Proficiency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Minnesota Academic Standards are foundation for all development efforts for MCA, MCA-Modified, and MTAS</a:t>
            </a:r>
          </a:p>
          <a:p>
            <a:pPr lvl="1"/>
            <a:r>
              <a:rPr lang="en-US" dirty="0" smtClean="0"/>
              <a:t>Test Specifications</a:t>
            </a:r>
          </a:p>
          <a:p>
            <a:pPr lvl="1"/>
            <a:r>
              <a:rPr lang="en-US" dirty="0"/>
              <a:t>Test </a:t>
            </a:r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Item Development</a:t>
            </a:r>
          </a:p>
          <a:p>
            <a:pPr lvl="1"/>
            <a:r>
              <a:rPr lang="en-US" dirty="0" smtClean="0"/>
              <a:t>Achievement Level Descriptors</a:t>
            </a:r>
          </a:p>
          <a:p>
            <a:r>
              <a:rPr lang="en-US" dirty="0" smtClean="0"/>
              <a:t>Achievement Levels and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3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MCAs have moved or are moving to adaptive administrations for Math and Reading</a:t>
            </a:r>
          </a:p>
          <a:p>
            <a:r>
              <a:rPr lang="en-US" dirty="0" smtClean="0"/>
              <a:t>MDE calculates growth for Math and Reading for various purposes</a:t>
            </a:r>
          </a:p>
          <a:p>
            <a:r>
              <a:rPr lang="en-US" dirty="0" smtClean="0"/>
              <a:t>A vertical scale will be reported this year for Math </a:t>
            </a:r>
            <a:r>
              <a:rPr lang="en-US" dirty="0" smtClean="0"/>
              <a:t>MCA-III </a:t>
            </a:r>
            <a:r>
              <a:rPr lang="en-US" dirty="0" smtClean="0"/>
              <a:t>grades 3-8</a:t>
            </a:r>
          </a:p>
          <a:p>
            <a:r>
              <a:rPr lang="en-US" dirty="0" smtClean="0"/>
              <a:t>Exploring options for additional reporting at HS for MCA-III</a:t>
            </a:r>
          </a:p>
          <a:p>
            <a:r>
              <a:rPr lang="en-US" dirty="0" smtClean="0"/>
              <a:t>Optional adaptive assessments are available for instructional purposes aligned to Minnesota Academic Standards </a:t>
            </a:r>
            <a:r>
              <a:rPr lang="en-US" sz="2400" dirty="0" smtClean="0"/>
              <a:t>(Math </a:t>
            </a:r>
            <a:r>
              <a:rPr lang="en-US" sz="2400" dirty="0" smtClean="0"/>
              <a:t>grades </a:t>
            </a:r>
            <a:r>
              <a:rPr lang="en-US" sz="2400" dirty="0" smtClean="0"/>
              <a:t>3-8 fall 2012)</a:t>
            </a:r>
            <a:endParaRPr lang="en-US" sz="2400" dirty="0" smtClean="0"/>
          </a:p>
          <a:p>
            <a:r>
              <a:rPr lang="en-US" dirty="0"/>
              <a:t>4-5 years from decision to </a:t>
            </a:r>
            <a:r>
              <a:rPr lang="en-US" dirty="0" smtClean="0"/>
              <a:t>implementation, depending on scope of change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education.state.mn.us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65795-A070-41DD-9793-BAB7D48FD6F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en-US" dirty="0" smtClean="0"/>
              <a:t>Caveats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55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MDE Contact Information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Jennifer Dugan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Director, Research and Assessment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(651) 582-8654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hlinkClick r:id="rId2"/>
              </a:rPr>
              <a:t>jennifer.dugan@state.mn.us</a:t>
            </a: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120461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388</Words>
  <Application>Microsoft Office PowerPoint</Application>
  <PresentationFormat>On-screen Show (4:3)</PresentationFormat>
  <Paragraphs>87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Minnesota Assessments   June 25, 2012   </vt:lpstr>
      <vt:lpstr>Definitions</vt:lpstr>
      <vt:lpstr>Definitions</vt:lpstr>
      <vt:lpstr>Testing Requirements</vt:lpstr>
      <vt:lpstr>Testing Requirements</vt:lpstr>
      <vt:lpstr>Individual Student Statewide Testing (per year)</vt:lpstr>
      <vt:lpstr>Minnesota’s Current Assessment System</vt:lpstr>
      <vt:lpstr>Academic Standards and Proficiency</vt:lpstr>
      <vt:lpstr>Caveats</vt:lpstr>
      <vt:lpstr>MDE Contact Information</vt:lpstr>
    </vt:vector>
  </TitlesOfParts>
  <Company>Minnesota Department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Hildebrant, Linda</dc:creator>
  <cp:lastModifiedBy>Dugan, Jennifer</cp:lastModifiedBy>
  <cp:revision>120</cp:revision>
  <cp:lastPrinted>2011-12-23T19:57:02Z</cp:lastPrinted>
  <dcterms:created xsi:type="dcterms:W3CDTF">2011-12-13T16:21:41Z</dcterms:created>
  <dcterms:modified xsi:type="dcterms:W3CDTF">2012-06-22T17:28:25Z</dcterms:modified>
</cp:coreProperties>
</file>