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96" r:id="rId3"/>
    <p:sldId id="304" r:id="rId4"/>
    <p:sldId id="303" r:id="rId5"/>
    <p:sldId id="294" r:id="rId6"/>
    <p:sldId id="298" r:id="rId7"/>
    <p:sldId id="299" r:id="rId8"/>
    <p:sldId id="316" r:id="rId9"/>
    <p:sldId id="313" r:id="rId10"/>
    <p:sldId id="314" r:id="rId11"/>
    <p:sldId id="315" r:id="rId12"/>
    <p:sldId id="317" r:id="rId13"/>
    <p:sldId id="302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7" autoAdjust="0"/>
    <p:restoredTop sz="87971" autoAdjust="0"/>
  </p:normalViewPr>
  <p:slideViewPr>
    <p:cSldViewPr>
      <p:cViewPr varScale="1">
        <p:scale>
          <a:sx n="74" d="100"/>
          <a:sy n="74" d="100"/>
        </p:scale>
        <p:origin x="4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3E9EA-9A62-474E-8327-8FCDC80380A5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52046-069E-4CA3-A434-17B86F6E9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087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F54A7-99EB-4A60-84C2-9FA5EA48D675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DBD52C-96BC-4A4B-BAD5-0B075941CC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10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BD52C-96BC-4A4B-BAD5-0B075941CC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117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Three</a:t>
            </a:r>
            <a:r>
              <a:rPr lang="en-US" baseline="0" dirty="0" smtClean="0"/>
              <a:t> outliers at 370, 450, 610.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y=100+0.7791x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676.534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5FF876-622D-40EC-865D-0C1D843A16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04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Three</a:t>
            </a:r>
            <a:r>
              <a:rPr lang="en-US" baseline="0" dirty="0" smtClean="0"/>
              <a:t> outliers at 370, 450, 610.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y=100+0.7791x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676.534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5FF876-622D-40EC-865D-0C1D843A16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46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67.785 inches</a:t>
            </a:r>
          </a:p>
          <a:p>
            <a:pPr marL="228600" indent="-228600">
              <a:buAutoNum type="arabicPeriod"/>
            </a:pPr>
            <a:r>
              <a:rPr lang="en-US" dirty="0" smtClean="0"/>
              <a:t>7.215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BD52C-96BC-4A4B-BAD5-0B075941CC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637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23A1-613E-4FD3-840F-2E8ECE0B2F8A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1085-C318-4EA6-9B65-7B9DFFBDB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23A1-613E-4FD3-840F-2E8ECE0B2F8A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1085-C318-4EA6-9B65-7B9DFFBDB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23A1-613E-4FD3-840F-2E8ECE0B2F8A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1085-C318-4EA6-9B65-7B9DFFBDB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23A1-613E-4FD3-840F-2E8ECE0B2F8A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1085-C318-4EA6-9B65-7B9DFFBDB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23A1-613E-4FD3-840F-2E8ECE0B2F8A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1085-C318-4EA6-9B65-7B9DFFBDB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23A1-613E-4FD3-840F-2E8ECE0B2F8A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1085-C318-4EA6-9B65-7B9DFFBDB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23A1-613E-4FD3-840F-2E8ECE0B2F8A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1085-C318-4EA6-9B65-7B9DFFBDB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23A1-613E-4FD3-840F-2E8ECE0B2F8A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1085-C318-4EA6-9B65-7B9DFFBDB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23A1-613E-4FD3-840F-2E8ECE0B2F8A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1085-C318-4EA6-9B65-7B9DFFBDB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23A1-613E-4FD3-840F-2E8ECE0B2F8A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1085-C318-4EA6-9B65-7B9DFFBDB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23A1-613E-4FD3-840F-2E8ECE0B2F8A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1085-C318-4EA6-9B65-7B9DFFBDB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723A1-613E-4FD3-840F-2E8ECE0B2F8A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81085-C318-4EA6-9B65-7B9DFFBDB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RCHS-catalog-2020" TargetMode="External"/><Relationship Id="rId2" Type="http://schemas.openxmlformats.org/officeDocument/2006/relationships/hyperlink" Target="https://tinyurl.com/RCHS-catalog-summa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inyurl.com/RCHS-A-G-2020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Warm Up					10 min</a:t>
            </a:r>
          </a:p>
          <a:p>
            <a:r>
              <a:rPr lang="en-US" dirty="0" smtClean="0"/>
              <a:t>Checkup time					5 min</a:t>
            </a:r>
          </a:p>
          <a:p>
            <a:pPr lvl="1"/>
            <a:r>
              <a:rPr lang="en-US" i="1" strike="sngStrike" dirty="0" smtClean="0"/>
              <a:t>Check, copies</a:t>
            </a:r>
          </a:p>
          <a:p>
            <a:r>
              <a:rPr lang="en-US" dirty="0" smtClean="0"/>
              <a:t>Window/Door</a:t>
            </a:r>
            <a:r>
              <a:rPr lang="en-US" dirty="0" smtClean="0"/>
              <a:t>					10 min</a:t>
            </a:r>
          </a:p>
          <a:p>
            <a:r>
              <a:rPr lang="en-US" dirty="0" smtClean="0"/>
              <a:t>Gauntlet: “Wine &amp; Heart Disease”	30 min</a:t>
            </a:r>
          </a:p>
          <a:p>
            <a:r>
              <a:rPr lang="en-US" dirty="0" smtClean="0"/>
              <a:t>Project + practice test</a:t>
            </a:r>
          </a:p>
          <a:p>
            <a:pPr lvl="1"/>
            <a:r>
              <a:rPr lang="en-US" i="1" dirty="0" smtClean="0"/>
              <a:t>Look at course request forms</a:t>
            </a:r>
          </a:p>
          <a:p>
            <a:r>
              <a:rPr lang="en-US" dirty="0" smtClean="0"/>
              <a:t>Exit Pass						5 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53200" y="171272"/>
            <a:ext cx="2388795" cy="8002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300" b="1" dirty="0" smtClean="0"/>
              <a:t>Homework (AP)</a:t>
            </a:r>
          </a:p>
          <a:p>
            <a:r>
              <a:rPr lang="en-US" sz="2300" dirty="0" smtClean="0"/>
              <a:t>Pg.192 #51, 53, 55</a:t>
            </a:r>
            <a:endParaRPr lang="en-US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Warm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5715000" cy="5943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en-US" sz="2500" i="1" dirty="0" smtClean="0"/>
              <a:t>Can an SAT Mathematics score be used to predict an SAT Critical Reading score?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500" dirty="0" smtClean="0">
                <a:solidFill>
                  <a:srgbClr val="00823B"/>
                </a:solidFill>
              </a:rPr>
              <a:t>Use your calculator to calculate the equation of the regression line.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sz="2500" dirty="0" smtClean="0">
              <a:solidFill>
                <a:srgbClr val="7030A0"/>
              </a:solidFill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500" dirty="0" smtClean="0">
                <a:solidFill>
                  <a:srgbClr val="7030A0"/>
                </a:solidFill>
              </a:rPr>
              <a:t>I scored a 740 on the Math portion. Predict my Critical Reading score.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sz="2500" dirty="0" smtClean="0">
              <a:solidFill>
                <a:srgbClr val="FF0000"/>
              </a:solidFill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500" dirty="0" smtClean="0">
                <a:solidFill>
                  <a:srgbClr val="FF0000"/>
                </a:solidFill>
              </a:rPr>
              <a:t>Let’s say my actual Critical Reading score was 720. What is the residual of my Critical Reading score?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sz="2500" dirty="0" smtClean="0">
              <a:solidFill>
                <a:srgbClr val="FF0000"/>
              </a:solidFill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500" dirty="0" smtClean="0">
                <a:solidFill>
                  <a:srgbClr val="0070C0"/>
                </a:solidFill>
              </a:rPr>
              <a:t>Briefly interpret your slope </a:t>
            </a:r>
            <a:r>
              <a:rPr lang="en-US" sz="2500" u="sng" dirty="0" smtClean="0">
                <a:solidFill>
                  <a:srgbClr val="0070C0"/>
                </a:solidFill>
              </a:rPr>
              <a:t>and</a:t>
            </a:r>
            <a:r>
              <a:rPr lang="en-US" sz="2500" dirty="0">
                <a:solidFill>
                  <a:srgbClr val="0070C0"/>
                </a:solidFill>
              </a:rPr>
              <a:t> </a:t>
            </a:r>
            <a:r>
              <a:rPr lang="en-US" sz="2500" dirty="0" smtClean="0">
                <a:solidFill>
                  <a:srgbClr val="0070C0"/>
                </a:solidFill>
              </a:rPr>
              <a:t>y-intercept </a:t>
            </a:r>
            <a:r>
              <a:rPr lang="en-US" sz="2300" dirty="0" smtClean="0">
                <a:solidFill>
                  <a:srgbClr val="0070C0"/>
                </a:solidFill>
              </a:rPr>
              <a:t>(from #2) </a:t>
            </a:r>
            <a:r>
              <a:rPr lang="en-US" sz="2500" dirty="0" smtClean="0">
                <a:solidFill>
                  <a:srgbClr val="0070C0"/>
                </a:solidFill>
              </a:rPr>
              <a:t>in context.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162983"/>
              </p:ext>
            </p:extLst>
          </p:nvPr>
        </p:nvGraphicFramePr>
        <p:xfrm>
          <a:off x="6019800" y="914400"/>
          <a:ext cx="2667000" cy="4433460"/>
        </p:xfrm>
        <a:graphic>
          <a:graphicData uri="http://schemas.openxmlformats.org/drawingml/2006/table">
            <a:tbl>
              <a:tblPr bandRow="1">
                <a:tableStyleId>{D27102A9-8310-4765-A935-A1911B00CA55}</a:tableStyleId>
              </a:tblPr>
              <a:tblGrid>
                <a:gridCol w="685800"/>
                <a:gridCol w="1981200"/>
              </a:tblGrid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b="1" u="none" strike="noStrike" dirty="0" smtClean="0"/>
                        <a:t>Math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b="1" u="none" strike="noStrike" dirty="0" smtClean="0"/>
                        <a:t>Critical Reading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370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430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550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550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520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520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450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550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570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540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520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510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540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510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520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490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540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620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610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350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540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410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1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Warm Up 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5715000" cy="59436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en-US" sz="2500" i="1" dirty="0" smtClean="0"/>
              <a:t>Can an SAT Mathematics score be used to predict an SAT Critical Reading score?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500" dirty="0" smtClean="0">
                <a:solidFill>
                  <a:srgbClr val="00823B"/>
                </a:solidFill>
              </a:rPr>
              <a:t>Three outliers at 370, 450, 610. After deleting, </a:t>
            </a:r>
            <a:r>
              <a:rPr lang="en-US" sz="2500" b="1" dirty="0" smtClean="0">
                <a:solidFill>
                  <a:srgbClr val="00823B"/>
                </a:solidFill>
              </a:rPr>
              <a:t>y = 0.7791x + 100</a:t>
            </a:r>
            <a:endParaRPr lang="en-US" sz="2500" dirty="0" smtClean="0">
              <a:solidFill>
                <a:srgbClr val="00823B"/>
              </a:solidFill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sz="2500" dirty="0" smtClean="0">
              <a:solidFill>
                <a:srgbClr val="7030A0"/>
              </a:solidFill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500" dirty="0">
                <a:solidFill>
                  <a:srgbClr val="7030A0"/>
                </a:solidFill>
              </a:rPr>
              <a:t>I scored a 740 on the Math portion. Predict my Critical Reading score.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	</a:t>
            </a:r>
            <a:r>
              <a:rPr lang="en-US" sz="2500" b="1" i="1" dirty="0" smtClean="0">
                <a:solidFill>
                  <a:srgbClr val="7030A0"/>
                </a:solidFill>
              </a:rPr>
              <a:t>676.534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sz="2500" dirty="0" smtClean="0">
              <a:solidFill>
                <a:srgbClr val="FF0000"/>
              </a:solidFill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 startAt="3"/>
            </a:pPr>
            <a:r>
              <a:rPr lang="en-US" sz="2500" dirty="0">
                <a:solidFill>
                  <a:srgbClr val="FF0000"/>
                </a:solidFill>
              </a:rPr>
              <a:t>Let’s say my actual Critical Reading score was 720. What is the residual of my Critical Reading score?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 smtClean="0">
                <a:solidFill>
                  <a:srgbClr val="FF0000"/>
                </a:solidFill>
              </a:rPr>
              <a:t>	</a:t>
            </a:r>
            <a:r>
              <a:rPr lang="en-US" sz="2500" i="1" dirty="0" smtClean="0">
                <a:solidFill>
                  <a:srgbClr val="FF0000"/>
                </a:solidFill>
              </a:rPr>
              <a:t>720 – 676.534 = </a:t>
            </a:r>
            <a:r>
              <a:rPr lang="en-US" sz="2500" b="1" i="1" dirty="0" smtClean="0">
                <a:solidFill>
                  <a:srgbClr val="FF0000"/>
                </a:solidFill>
              </a:rPr>
              <a:t>43.466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sz="2500" dirty="0" smtClean="0">
              <a:solidFill>
                <a:srgbClr val="FF0000"/>
              </a:solidFill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 startAt="4"/>
            </a:pPr>
            <a:r>
              <a:rPr lang="en-US" sz="2500" dirty="0" smtClean="0">
                <a:solidFill>
                  <a:srgbClr val="0070C0"/>
                </a:solidFill>
              </a:rPr>
              <a:t>Briefly interpret your slope </a:t>
            </a:r>
            <a:r>
              <a:rPr lang="en-US" sz="2500" u="sng" dirty="0" smtClean="0">
                <a:solidFill>
                  <a:srgbClr val="0070C0"/>
                </a:solidFill>
              </a:rPr>
              <a:t>and</a:t>
            </a:r>
            <a:r>
              <a:rPr lang="en-US" sz="2500" dirty="0">
                <a:solidFill>
                  <a:srgbClr val="0070C0"/>
                </a:solidFill>
              </a:rPr>
              <a:t> </a:t>
            </a:r>
            <a:r>
              <a:rPr lang="en-US" sz="2500" dirty="0" smtClean="0">
                <a:solidFill>
                  <a:srgbClr val="0070C0"/>
                </a:solidFill>
              </a:rPr>
              <a:t>y-intercept </a:t>
            </a:r>
            <a:r>
              <a:rPr lang="en-US" sz="2300" dirty="0" smtClean="0">
                <a:solidFill>
                  <a:srgbClr val="0070C0"/>
                </a:solidFill>
              </a:rPr>
              <a:t>(from #2) </a:t>
            </a:r>
            <a:r>
              <a:rPr lang="en-US" sz="2500" dirty="0" smtClean="0">
                <a:solidFill>
                  <a:srgbClr val="0070C0"/>
                </a:solidFill>
              </a:rPr>
              <a:t>in context.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6019800" y="914400"/>
          <a:ext cx="2667000" cy="4433460"/>
        </p:xfrm>
        <a:graphic>
          <a:graphicData uri="http://schemas.openxmlformats.org/drawingml/2006/table">
            <a:tbl>
              <a:tblPr bandRow="1">
                <a:tableStyleId>{D27102A9-8310-4765-A935-A1911B00CA55}</a:tableStyleId>
              </a:tblPr>
              <a:tblGrid>
                <a:gridCol w="685800"/>
                <a:gridCol w="1981200"/>
              </a:tblGrid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b="1" u="none" strike="noStrike" dirty="0" smtClean="0"/>
                        <a:t>Math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b="1" u="none" strike="noStrike" dirty="0" smtClean="0"/>
                        <a:t>Critical Reading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370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430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550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550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520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520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450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550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570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540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520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510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540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510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520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490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540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620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610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350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/>
                        <a:t>540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u="none" strike="noStrike" dirty="0"/>
                        <a:t>410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76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Pass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 you prefer </a:t>
            </a:r>
            <a:r>
              <a:rPr lang="en-US" b="1" dirty="0" smtClean="0"/>
              <a:t>milk</a:t>
            </a:r>
            <a:r>
              <a:rPr lang="en-US" dirty="0" smtClean="0"/>
              <a:t> chocolate or </a:t>
            </a:r>
            <a:r>
              <a:rPr lang="en-US" b="1" dirty="0" smtClean="0"/>
              <a:t>dark</a:t>
            </a:r>
            <a:r>
              <a:rPr lang="en-US" dirty="0" smtClean="0"/>
              <a:t> chocolate</a:t>
            </a:r>
            <a:r>
              <a:rPr lang="en-US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many cats do you have?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is your primary grocery store?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many books do you typically read per month? </a:t>
            </a:r>
            <a:r>
              <a:rPr lang="en-US" sz="2300" dirty="0" smtClean="0"/>
              <a:t>(for fun)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68650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Checkup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27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823B"/>
                </a:solidFill>
              </a:rPr>
              <a:t>Window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0070C0"/>
                </a:solidFill>
              </a:rPr>
              <a:t>Door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6400800" cy="58674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000" i="1" dirty="0" smtClean="0"/>
              <a:t>On our 1</a:t>
            </a:r>
            <a:r>
              <a:rPr lang="en-US" sz="3000" i="1" baseline="30000" dirty="0" smtClean="0"/>
              <a:t>st</a:t>
            </a:r>
            <a:r>
              <a:rPr lang="en-US" sz="3000" i="1" dirty="0" smtClean="0"/>
              <a:t> day, I asked you how many days in a typical week you exercise, and I asked you how many days it’d been since you ate fast food. Can you predict fast-food habits with exercise habits?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endParaRPr lang="en-US" sz="3000" i="1" dirty="0" smtClean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</a:rPr>
              <a:t>Comment on the scatterplot.</a:t>
            </a:r>
            <a:endParaRPr lang="en-US" sz="2800" i="1" dirty="0" smtClean="0">
              <a:solidFill>
                <a:srgbClr val="0070C0"/>
              </a:solidFill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solidFill>
                  <a:srgbClr val="00823B"/>
                </a:solidFill>
              </a:rPr>
              <a:t>Interpret the coefficient of determination.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</a:rPr>
              <a:t>Summarize what the slope means.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solidFill>
                  <a:srgbClr val="00823B"/>
                </a:solidFill>
              </a:rPr>
              <a:t>Summarize what the y-intercept means.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</a:rPr>
              <a:t>Let’s say you exercise 3 days in a typical week, and it’s been 5 days since you ate fast food. Calculate your residual.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solidFill>
                  <a:srgbClr val="00823B"/>
                </a:solidFill>
              </a:rPr>
              <a:t>Let’s say you exercise 5 days in a typical week, and the </a:t>
            </a:r>
            <a:r>
              <a:rPr lang="en-US" sz="2800" u="sng" dirty="0" smtClean="0">
                <a:solidFill>
                  <a:srgbClr val="00823B"/>
                </a:solidFill>
              </a:rPr>
              <a:t>residual</a:t>
            </a:r>
            <a:r>
              <a:rPr lang="en-US" sz="2800" dirty="0" smtClean="0">
                <a:solidFill>
                  <a:srgbClr val="00823B"/>
                </a:solidFill>
              </a:rPr>
              <a:t> of your eating habits is -2.45. How many days has it been since you ate fast food?</a:t>
            </a:r>
            <a:endParaRPr lang="en-US" sz="2800" i="1" dirty="0" smtClean="0">
              <a:solidFill>
                <a:srgbClr val="00823B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934200" y="152400"/>
          <a:ext cx="2057400" cy="65244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8700"/>
                <a:gridCol w="1028700"/>
              </a:tblGrid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Exercise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Fast food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528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200400"/>
            <a:ext cx="6905625" cy="18354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823B"/>
                </a:solidFill>
              </a:rPr>
              <a:t>Window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0070C0"/>
                </a:solidFill>
              </a:rPr>
              <a:t>Door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6400800" cy="5867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en-US" sz="2600" i="1" dirty="0" smtClean="0"/>
              <a:t>On our 1</a:t>
            </a:r>
            <a:r>
              <a:rPr lang="en-US" sz="2600" i="1" baseline="30000" dirty="0" smtClean="0"/>
              <a:t>st</a:t>
            </a:r>
            <a:r>
              <a:rPr lang="en-US" sz="2600" i="1" dirty="0" smtClean="0"/>
              <a:t> day, I asked you how many days in a typical week you exercise, and I asked you how many days it’d been since you ate fast food. Can you predict fast-food habits with exercise habits?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934200" y="152400"/>
          <a:ext cx="2057400" cy="65244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8700"/>
                <a:gridCol w="1028700"/>
              </a:tblGrid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Exercise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Fast food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sngStrike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sz="1800" b="0" i="0" u="none" strike="sng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sngStrike" dirty="0">
                          <a:solidFill>
                            <a:srgbClr val="FF0000"/>
                          </a:solidFill>
                          <a:effectLst/>
                        </a:rPr>
                        <a:t>47</a:t>
                      </a:r>
                      <a:endParaRPr lang="en-US" sz="1800" b="0" i="0" u="none" strike="sng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1" marR="9351" marT="93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5179577"/>
            <a:ext cx="2308645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 smtClean="0"/>
              <a:t>r = -0.3121</a:t>
            </a:r>
          </a:p>
          <a:p>
            <a:r>
              <a:rPr lang="en-US" sz="2700" dirty="0" smtClean="0"/>
              <a:t>r</a:t>
            </a:r>
            <a:r>
              <a:rPr lang="en-US" sz="2700" baseline="30000" dirty="0" smtClean="0"/>
              <a:t>2</a:t>
            </a:r>
            <a:r>
              <a:rPr lang="en-US" sz="2700" dirty="0" smtClean="0"/>
              <a:t> = 0.0974</a:t>
            </a:r>
          </a:p>
          <a:p>
            <a:r>
              <a:rPr lang="en-US" sz="2700" dirty="0" smtClean="0"/>
              <a:t>y = -0.77x + 8.3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7021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GAUNTLET: “Wine &amp; Heart Disease”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17638"/>
            <a:ext cx="8610600" cy="505936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Groups of 3-4. Elect a Writer to do the worksheet.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823B"/>
                </a:solidFill>
              </a:rPr>
              <a:t>After each problem </a:t>
            </a:r>
            <a:r>
              <a:rPr lang="en-US" sz="2500" dirty="0" smtClean="0">
                <a:solidFill>
                  <a:srgbClr val="00823B"/>
                </a:solidFill>
              </a:rPr>
              <a:t>(#1, #2, #3, #4, #5), </a:t>
            </a:r>
            <a:r>
              <a:rPr lang="en-US" dirty="0" smtClean="0">
                <a:solidFill>
                  <a:srgbClr val="00823B"/>
                </a:solidFill>
              </a:rPr>
              <a:t>show me.</a:t>
            </a:r>
          </a:p>
          <a:p>
            <a:pPr lvl="1"/>
            <a:r>
              <a:rPr lang="en-US" dirty="0" smtClean="0">
                <a:solidFill>
                  <a:srgbClr val="00823B"/>
                </a:solidFill>
              </a:rPr>
              <a:t>Thumb Up </a:t>
            </a:r>
            <a:r>
              <a:rPr lang="en-US" dirty="0" smtClean="0">
                <a:solidFill>
                  <a:srgbClr val="00823B"/>
                </a:solidFill>
                <a:sym typeface="Wingdings" panose="05000000000000000000" pitchFamily="2" charset="2"/>
              </a:rPr>
              <a:t> Flawless.</a:t>
            </a:r>
          </a:p>
          <a:p>
            <a:pPr lvl="1"/>
            <a:r>
              <a:rPr lang="en-US" dirty="0" smtClean="0">
                <a:solidFill>
                  <a:srgbClr val="00823B"/>
                </a:solidFill>
                <a:sym typeface="Wingdings" panose="05000000000000000000" pitchFamily="2" charset="2"/>
              </a:rPr>
              <a:t>Thumb Down  At least one flaw. </a:t>
            </a:r>
            <a:r>
              <a:rPr lang="en-US" b="1" dirty="0" smtClean="0">
                <a:solidFill>
                  <a:srgbClr val="00823B"/>
                </a:solidFill>
                <a:sym typeface="Wingdings" panose="05000000000000000000" pitchFamily="2" charset="2"/>
              </a:rPr>
              <a:t>You get 1 point.</a:t>
            </a:r>
          </a:p>
          <a:p>
            <a:pPr lvl="1"/>
            <a:endParaRPr lang="en-US" b="1" dirty="0" smtClean="0">
              <a:solidFill>
                <a:srgbClr val="00823B"/>
              </a:solidFill>
              <a:sym typeface="Wingdings" panose="05000000000000000000" pitchFamily="2" charset="2"/>
            </a:endParaRP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You get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2 </a:t>
            </a:r>
            <a:r>
              <a:rPr lang="en-US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Pointers. </a:t>
            </a:r>
            <a:r>
              <a:rPr lang="en-US" sz="2500" dirty="0" smtClean="0">
                <a:solidFill>
                  <a:srgbClr val="FF0000"/>
                </a:solidFill>
                <a:sym typeface="Wingdings" panose="05000000000000000000" pitchFamily="2" charset="2"/>
              </a:rPr>
              <a:t>Can </a:t>
            </a:r>
            <a:r>
              <a:rPr lang="en-US" sz="2500" dirty="0" smtClean="0">
                <a:solidFill>
                  <a:srgbClr val="FF0000"/>
                </a:solidFill>
                <a:sym typeface="Wingdings" panose="05000000000000000000" pitchFamily="2" charset="2"/>
              </a:rPr>
              <a:t>only be used in response to a mistake.</a:t>
            </a:r>
          </a:p>
          <a:p>
            <a:endParaRPr lang="en-US" sz="2700" dirty="0" smtClean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r>
              <a:rPr lang="en-US" dirty="0" smtClean="0">
                <a:solidFill>
                  <a:srgbClr val="7030A0"/>
                </a:solidFill>
                <a:sym typeface="Wingdings" panose="05000000000000000000" pitchFamily="2" charset="2"/>
              </a:rPr>
              <a:t>Winner = Group with least points.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  <a:sym typeface="Wingdings" panose="05000000000000000000" pitchFamily="2" charset="2"/>
              </a:rPr>
              <a:t>In case of tie, Winner = finished first.</a:t>
            </a:r>
            <a:endParaRPr lang="en-US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16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200873"/>
              </p:ext>
            </p:extLst>
          </p:nvPr>
        </p:nvGraphicFramePr>
        <p:xfrm>
          <a:off x="1371600" y="304800"/>
          <a:ext cx="6477000" cy="628607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981200"/>
                <a:gridCol w="1981200"/>
                <a:gridCol w="2514600"/>
              </a:tblGrid>
              <a:tr h="583227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u="none" strike="noStrike" dirty="0">
                          <a:effectLst/>
                        </a:rPr>
                        <a:t>Country 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u="none" strike="noStrike">
                          <a:effectLst/>
                        </a:rPr>
                        <a:t>Alcohol from wine (liters/year)  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u="none" strike="noStrike" dirty="0">
                          <a:effectLst/>
                        </a:rPr>
                        <a:t>Heart disease deaths (per 100,000) 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70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Australia 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2.5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211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Austria  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3.9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167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Belgium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2.9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131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Canada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2.4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191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Denmark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2.9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220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Finland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0.8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297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France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9.1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71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Germany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2.7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172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Iceland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0.8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211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Ireland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0.7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300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Italy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7.9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107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Netherlands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1.8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167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New Zealand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1.9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266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Norway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0.8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227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Spain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6.5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86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Sweden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1.6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207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Switzerland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5.8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115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United Kingdom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1.3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285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8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United States 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>
                          <a:effectLst/>
                        </a:rPr>
                        <a:t>1.2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u="none" strike="noStrike" dirty="0">
                          <a:effectLst/>
                        </a:rPr>
                        <a:t>199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2" marR="9332" marT="933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052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914400"/>
            <a:ext cx="8997987" cy="304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2800" y="5029200"/>
            <a:ext cx="2589170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y = -22.97x + 260.56</a:t>
            </a:r>
          </a:p>
          <a:p>
            <a:r>
              <a:rPr lang="en-US" sz="2300" dirty="0" smtClean="0"/>
              <a:t>r = -0.8428</a:t>
            </a:r>
          </a:p>
          <a:p>
            <a:r>
              <a:rPr lang="en-US" sz="2300" dirty="0" smtClean="0"/>
              <a:t>r</a:t>
            </a:r>
            <a:r>
              <a:rPr lang="en-US" sz="2300" baseline="30000" dirty="0" smtClean="0"/>
              <a:t>2</a:t>
            </a:r>
            <a:r>
              <a:rPr lang="en-US" sz="2300" dirty="0" smtClean="0"/>
              <a:t> = 0.7103</a:t>
            </a:r>
            <a:endParaRPr lang="en-US" sz="2300" dirty="0"/>
          </a:p>
        </p:txBody>
      </p:sp>
      <p:sp>
        <p:nvSpPr>
          <p:cNvPr id="7" name="TextBox 6"/>
          <p:cNvSpPr txBox="1"/>
          <p:nvPr/>
        </p:nvSpPr>
        <p:spPr>
          <a:xfrm>
            <a:off x="4379385" y="468124"/>
            <a:ext cx="450334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b="1" i="1" dirty="0" smtClean="0"/>
              <a:t>Wrong (forgot to check for outliers)</a:t>
            </a:r>
            <a:endParaRPr lang="en-US" sz="2300" b="1" i="1" dirty="0"/>
          </a:p>
        </p:txBody>
      </p:sp>
    </p:spTree>
    <p:extLst>
      <p:ext uri="{BB962C8B-B14F-4D97-AF65-F5344CB8AC3E}">
        <p14:creationId xmlns:p14="http://schemas.microsoft.com/office/powerpoint/2010/main" val="2352046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914400"/>
            <a:ext cx="8997987" cy="304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2800" y="5029200"/>
            <a:ext cx="2589170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y = -24.64x + 263.99</a:t>
            </a:r>
          </a:p>
          <a:p>
            <a:r>
              <a:rPr lang="en-US" sz="2300" dirty="0" smtClean="0"/>
              <a:t>r = -0.8095</a:t>
            </a:r>
          </a:p>
          <a:p>
            <a:r>
              <a:rPr lang="en-US" sz="2300" dirty="0" smtClean="0"/>
              <a:t>r</a:t>
            </a:r>
            <a:r>
              <a:rPr lang="en-US" sz="2300" baseline="30000" dirty="0" smtClean="0"/>
              <a:t>2</a:t>
            </a:r>
            <a:r>
              <a:rPr lang="en-US" sz="2300" dirty="0" smtClean="0"/>
              <a:t> = 0.6553</a:t>
            </a:r>
            <a:endParaRPr lang="en-US" sz="2300" dirty="0"/>
          </a:p>
        </p:txBody>
      </p:sp>
      <p:sp>
        <p:nvSpPr>
          <p:cNvPr id="7" name="TextBox 6"/>
          <p:cNvSpPr txBox="1"/>
          <p:nvPr/>
        </p:nvSpPr>
        <p:spPr>
          <a:xfrm>
            <a:off x="7315200" y="459811"/>
            <a:ext cx="106952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b="1" i="1" dirty="0" smtClean="0"/>
              <a:t>Correct</a:t>
            </a:r>
            <a:endParaRPr lang="en-US" sz="2300" b="1" i="1" dirty="0"/>
          </a:p>
        </p:txBody>
      </p:sp>
    </p:spTree>
    <p:extLst>
      <p:ext uri="{BB962C8B-B14F-4D97-AF65-F5344CB8AC3E}">
        <p14:creationId xmlns:p14="http://schemas.microsoft.com/office/powerpoint/2010/main" val="3930637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741" y="234500"/>
            <a:ext cx="8090609" cy="13255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Course Request sheets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151" y="1287012"/>
            <a:ext cx="8651631" cy="516572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Counselors available both lunches </a:t>
            </a:r>
            <a:r>
              <a:rPr lang="en-US" dirty="0" smtClean="0">
                <a:solidFill>
                  <a:srgbClr val="0070C0"/>
                </a:solidFill>
              </a:rPr>
              <a:t>today, tomorrow.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Important links:</a:t>
            </a:r>
          </a:p>
          <a:p>
            <a:pPr lvl="1"/>
            <a:r>
              <a:rPr lang="en-US" sz="2300" dirty="0" smtClean="0">
                <a:solidFill>
                  <a:srgbClr val="0070C0"/>
                </a:solidFill>
              </a:rPr>
              <a:t>Department summaries </a:t>
            </a:r>
            <a:r>
              <a:rPr lang="en-US" sz="23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en-US" sz="2300" b="1" dirty="0">
                <a:solidFill>
                  <a:srgbClr val="0070C0"/>
                </a:solidFill>
                <a:hlinkClick r:id="rId2"/>
              </a:rPr>
              <a:t>tinyurl.com/RCHS-catalog-summary</a:t>
            </a:r>
            <a:r>
              <a:rPr lang="en-US" sz="2300" b="1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en-US" sz="2300" dirty="0">
                <a:solidFill>
                  <a:srgbClr val="0070C0"/>
                </a:solidFill>
                <a:sym typeface="Wingdings" panose="05000000000000000000" pitchFamily="2" charset="2"/>
              </a:rPr>
              <a:t>Full course descriptions  </a:t>
            </a:r>
            <a:r>
              <a:rPr lang="en-US" sz="2300" b="1" dirty="0">
                <a:solidFill>
                  <a:srgbClr val="0070C0"/>
                </a:solidFill>
                <a:hlinkClick r:id="rId3"/>
              </a:rPr>
              <a:t>tinyurl.com/RCHS-catalog-2020</a:t>
            </a:r>
            <a:r>
              <a:rPr lang="en-US" sz="2300" b="1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en-US" sz="2300" dirty="0">
                <a:solidFill>
                  <a:srgbClr val="0070C0"/>
                </a:solidFill>
                <a:sym typeface="Wingdings" panose="05000000000000000000" pitchFamily="2" charset="2"/>
              </a:rPr>
              <a:t>A-G catalog  </a:t>
            </a:r>
            <a:r>
              <a:rPr lang="en-US" sz="2300" b="1" dirty="0">
                <a:solidFill>
                  <a:srgbClr val="0070C0"/>
                </a:solidFill>
                <a:hlinkClick r:id="rId4"/>
              </a:rPr>
              <a:t>tinyurl.com/RCHS-A-G-2020</a:t>
            </a:r>
            <a:r>
              <a:rPr lang="en-US" sz="2300" b="1" dirty="0">
                <a:solidFill>
                  <a:srgbClr val="0070C0"/>
                </a:solidFill>
              </a:rPr>
              <a:t> </a:t>
            </a:r>
          </a:p>
          <a:p>
            <a:r>
              <a:rPr lang="en-US" dirty="0">
                <a:solidFill>
                  <a:srgbClr val="00823B"/>
                </a:solidFill>
              </a:rPr>
              <a:t>Make sure to: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>
                <a:solidFill>
                  <a:srgbClr val="00823B"/>
                </a:solidFill>
              </a:rPr>
              <a:t>Sign</a:t>
            </a:r>
            <a:r>
              <a:rPr lang="en-US" dirty="0">
                <a:solidFill>
                  <a:srgbClr val="00823B"/>
                </a:solidFill>
              </a:rPr>
              <a:t>, and get your parent to sign.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823B"/>
                </a:solidFill>
              </a:rPr>
              <a:t>Read prerequisites.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823B"/>
                </a:solidFill>
              </a:rPr>
              <a:t>Choose backups carefully. Don’t leave them blank.</a:t>
            </a:r>
          </a:p>
          <a:p>
            <a:r>
              <a:rPr lang="en-US" dirty="0">
                <a:solidFill>
                  <a:srgbClr val="C00000"/>
                </a:solidFill>
              </a:rPr>
              <a:t>Bring to class </a:t>
            </a:r>
            <a:r>
              <a:rPr lang="en-US" dirty="0" smtClean="0">
                <a:solidFill>
                  <a:srgbClr val="C00000"/>
                </a:solidFill>
              </a:rPr>
              <a:t>TODAY, </a:t>
            </a:r>
            <a:r>
              <a:rPr lang="en-US" dirty="0">
                <a:solidFill>
                  <a:srgbClr val="C00000"/>
                </a:solidFill>
              </a:rPr>
              <a:t>so I can check it.</a:t>
            </a:r>
          </a:p>
          <a:p>
            <a:r>
              <a:rPr lang="en-US" dirty="0">
                <a:solidFill>
                  <a:srgbClr val="7030A0"/>
                </a:solidFill>
              </a:rPr>
              <a:t>Due to your period 2 teacher this Friday 2/7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9151" y="5105400"/>
            <a:ext cx="6390249" cy="5627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7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Hall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Work on your Project #2.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Work on your practice test.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I’ll be looking at your Course Request forms.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00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Exit Pass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 indent="-514350">
              <a:spcBef>
                <a:spcPts val="0"/>
              </a:spcBef>
              <a:buNone/>
            </a:pPr>
            <a:r>
              <a:rPr lang="en-US" dirty="0" smtClean="0"/>
              <a:t>The regression equation </a:t>
            </a:r>
            <a:r>
              <a:rPr lang="en-US" i="1" dirty="0" smtClean="0"/>
              <a:t>y = 41.35 + 3.11x </a:t>
            </a:r>
            <a:r>
              <a:rPr lang="en-US" dirty="0" smtClean="0"/>
              <a:t>predicts a student’s height (y) based on their handspan (x).</a:t>
            </a:r>
          </a:p>
          <a:p>
            <a:pPr marL="0" indent="-514350">
              <a:spcBef>
                <a:spcPts val="0"/>
              </a:spcBef>
              <a:buNone/>
            </a:pPr>
            <a:endParaRPr lang="en-US" dirty="0" smtClean="0"/>
          </a:p>
          <a:p>
            <a:pPr marL="57150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Mr. </a:t>
            </a:r>
            <a:r>
              <a:rPr lang="en-US" dirty="0" err="1" smtClean="0"/>
              <a:t>Colligan’s</a:t>
            </a:r>
            <a:r>
              <a:rPr lang="en-US" dirty="0" smtClean="0"/>
              <a:t> handspan is 8.5 inches. Predict his height.</a:t>
            </a:r>
          </a:p>
          <a:p>
            <a:pPr marL="571500" indent="-514350">
              <a:spcBef>
                <a:spcPts val="0"/>
              </a:spcBef>
              <a:buFont typeface="+mj-lt"/>
              <a:buAutoNum type="arabicPeriod"/>
            </a:pPr>
            <a:endParaRPr lang="en-US" dirty="0" smtClean="0"/>
          </a:p>
          <a:p>
            <a:pPr marL="57150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Mr. </a:t>
            </a:r>
            <a:r>
              <a:rPr lang="en-US" dirty="0" err="1" smtClean="0"/>
              <a:t>Colligan’s</a:t>
            </a:r>
            <a:r>
              <a:rPr lang="en-US" dirty="0" smtClean="0"/>
              <a:t> actual height is 75 inches. What is the value of his residual?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53200" y="171272"/>
            <a:ext cx="2388795" cy="8002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300" b="1" dirty="0" smtClean="0"/>
              <a:t>Homework (AP)</a:t>
            </a:r>
          </a:p>
          <a:p>
            <a:r>
              <a:rPr lang="en-US" sz="2300" dirty="0" smtClean="0"/>
              <a:t>Pg.192 #51, 53, 55</a:t>
            </a:r>
            <a:endParaRPr lang="en-US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8921</TotalTime>
  <Words>900</Words>
  <Application>Microsoft Office PowerPoint</Application>
  <PresentationFormat>On-screen Show (4:3)</PresentationFormat>
  <Paragraphs>311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Office Theme</vt:lpstr>
      <vt:lpstr>Agenda</vt:lpstr>
      <vt:lpstr>Warm Up</vt:lpstr>
      <vt:lpstr>Warm Up ANSWERS</vt:lpstr>
      <vt:lpstr>Exit Pass data</vt:lpstr>
      <vt:lpstr>Checkup time</vt:lpstr>
      <vt:lpstr>Window/Door</vt:lpstr>
      <vt:lpstr>Window/Door</vt:lpstr>
      <vt:lpstr>GAUNTLET: “Wine &amp; Heart Disease”</vt:lpstr>
      <vt:lpstr>PowerPoint Presentation</vt:lpstr>
      <vt:lpstr>PowerPoint Presentation</vt:lpstr>
      <vt:lpstr>PowerPoint Presentation</vt:lpstr>
      <vt:lpstr>Course Request sheets</vt:lpstr>
      <vt:lpstr>Study Hall</vt:lpstr>
      <vt:lpstr>Exit Pass</vt:lpstr>
    </vt:vector>
  </TitlesOfParts>
  <Company>Washington Unified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James Colligan</cp:lastModifiedBy>
  <cp:revision>219</cp:revision>
  <cp:lastPrinted>2020-02-05T16:32:44Z</cp:lastPrinted>
  <dcterms:created xsi:type="dcterms:W3CDTF">2012-09-14T23:07:03Z</dcterms:created>
  <dcterms:modified xsi:type="dcterms:W3CDTF">2020-02-05T16:50:41Z</dcterms:modified>
</cp:coreProperties>
</file>