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757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99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9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0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8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11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74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67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99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043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124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166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842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663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65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75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21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9731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rJJ6ncp1f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heUJ5Q-skU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yv5NnL2dcU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fassH-rsN5Q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imF-Ov1-Wfw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17vQgEiNR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Qq7XZ_Im34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eacherlingo.com/resources/thumbnail/plot-chart-diagram-poster-elements-of-literature-6-parts-of-plot-ar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321" y="256477"/>
            <a:ext cx="9588907" cy="640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99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5888" y="991519"/>
            <a:ext cx="6059277" cy="5476978"/>
          </a:xfrm>
        </p:spPr>
        <p:txBody>
          <a:bodyPr>
            <a:noAutofit/>
          </a:bodyPr>
          <a:lstStyle/>
          <a:p>
            <a:r>
              <a:rPr lang="en-US" sz="5400" dirty="0" smtClean="0"/>
              <a:t>Internal Conflict</a:t>
            </a:r>
          </a:p>
          <a:p>
            <a:pPr lvl="1"/>
            <a:r>
              <a:rPr lang="en-US" sz="4000" dirty="0" smtClean="0"/>
              <a:t>Person against self- a struggle that takes place within the mind of a character who is torn between opposing feelings or goals.</a:t>
            </a:r>
            <a:endParaRPr lang="en-US" sz="4000" dirty="0"/>
          </a:p>
        </p:txBody>
      </p:sp>
      <p:pic>
        <p:nvPicPr>
          <p:cNvPr id="1026" name="Picture 2" descr="http://cdn1.theodysseyonline.com/files/2015/01/29/635581478625318103-1831296195_maxresdefault-1.imgopt1000x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2" y="1863123"/>
            <a:ext cx="5783856" cy="342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5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Autofit/>
          </a:bodyPr>
          <a:lstStyle/>
          <a:p>
            <a:r>
              <a:rPr lang="en-US" sz="3600" dirty="0" smtClean="0"/>
              <a:t>External-exist when a character struggles against some outside force</a:t>
            </a:r>
          </a:p>
          <a:p>
            <a:pPr lvl="1"/>
            <a:r>
              <a:rPr lang="en-US" sz="3200" dirty="0" smtClean="0"/>
              <a:t>Person against person</a:t>
            </a:r>
            <a:endParaRPr lang="en-US" sz="3200" dirty="0"/>
          </a:p>
        </p:txBody>
      </p:sp>
      <p:pic>
        <p:nvPicPr>
          <p:cNvPr id="2050" name="Picture 2" descr="http://cliparts.co/cliparts/BTg/KxK/BTgKxK6R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5125"/>
            <a:ext cx="5716588" cy="571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57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747" y="1605288"/>
            <a:ext cx="5531004" cy="4351338"/>
          </a:xfrm>
        </p:spPr>
        <p:txBody>
          <a:bodyPr>
            <a:noAutofit/>
          </a:bodyPr>
          <a:lstStyle/>
          <a:p>
            <a:r>
              <a:rPr lang="en-US" sz="4800" dirty="0" smtClean="0"/>
              <a:t>External</a:t>
            </a:r>
          </a:p>
          <a:p>
            <a:pPr lvl="1"/>
            <a:r>
              <a:rPr lang="en-US" sz="4400" dirty="0" smtClean="0"/>
              <a:t>Person against nature- occurs when the main character is against the forces of nature</a:t>
            </a:r>
          </a:p>
          <a:p>
            <a:pPr lvl="1"/>
            <a:endParaRPr lang="en-US" sz="2800" dirty="0"/>
          </a:p>
        </p:txBody>
      </p:sp>
      <p:pic>
        <p:nvPicPr>
          <p:cNvPr id="3074" name="Picture 2" descr="https://rebuildingrob.files.wordpress.com/2015/02/on-the-s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720" y="2475266"/>
            <a:ext cx="4641813" cy="348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43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Conflict</a:t>
            </a:r>
            <a:endParaRPr lang="en-US"/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56287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/>
              <a:t>External</a:t>
            </a:r>
          </a:p>
          <a:p>
            <a:pPr lvl="1"/>
            <a:r>
              <a:rPr lang="en-US" sz="4400" dirty="0" smtClean="0"/>
              <a:t>Person against society- takes place when the main character is opposing societies traditions or concepts</a:t>
            </a:r>
          </a:p>
          <a:p>
            <a:pPr lvl="1"/>
            <a:endParaRPr lang="en-US" dirty="0"/>
          </a:p>
        </p:txBody>
      </p:sp>
      <p:pic>
        <p:nvPicPr>
          <p:cNvPr id="5" name="Picture 4" descr="http://wp.patheos.com.s3.amazonaws.com/blogs/johnshore/files/2013/08/alone-in-a-crow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154" y="2725514"/>
            <a:ext cx="4076241" cy="377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74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51" y="1825625"/>
            <a:ext cx="5734145" cy="4351338"/>
          </a:xfrm>
        </p:spPr>
        <p:txBody>
          <a:bodyPr>
            <a:normAutofit lnSpcReduction="10000"/>
          </a:bodyPr>
          <a:lstStyle/>
          <a:p>
            <a:r>
              <a:rPr lang="en-US" sz="4400" dirty="0" smtClean="0"/>
              <a:t>External</a:t>
            </a:r>
          </a:p>
          <a:p>
            <a:pPr lvl="1"/>
            <a:r>
              <a:rPr lang="en-US" sz="4000" dirty="0" smtClean="0"/>
              <a:t>Person against Fate- occurs when the character attempts to break away from the path that has been made for them</a:t>
            </a:r>
            <a:endParaRPr lang="en-US" sz="4000" dirty="0"/>
          </a:p>
        </p:txBody>
      </p:sp>
      <p:pic>
        <p:nvPicPr>
          <p:cNvPr id="1026" name="Picture 2" descr="http://kickofjoy.com/wp-content/uploads/2014/03/road-less-traveled-b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10" y="651882"/>
            <a:ext cx="5695950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28794" y="5151863"/>
            <a:ext cx="5146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www.youtube.com/watch?v=TrJJ6ncp1fc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01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of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 person</a:t>
            </a:r>
          </a:p>
          <a:p>
            <a:pPr lvl="1"/>
            <a:r>
              <a:rPr lang="en-US" sz="3600" b="1" dirty="0">
                <a:solidFill>
                  <a:srgbClr val="0070C0"/>
                </a:solidFill>
              </a:rPr>
              <a:t>First person</a:t>
            </a:r>
            <a:r>
              <a:rPr lang="en-US" sz="3600" dirty="0">
                <a:solidFill>
                  <a:srgbClr val="0070C0"/>
                </a:solidFill>
              </a:rPr>
              <a:t> narrative is a </a:t>
            </a:r>
            <a:r>
              <a:rPr lang="en-US" sz="3600" b="1" dirty="0">
                <a:solidFill>
                  <a:srgbClr val="0070C0"/>
                </a:solidFill>
              </a:rPr>
              <a:t>point of view</a:t>
            </a:r>
            <a:r>
              <a:rPr lang="en-US" sz="3600" dirty="0">
                <a:solidFill>
                  <a:srgbClr val="0070C0"/>
                </a:solidFill>
              </a:rPr>
              <a:t> (who is telling a story) where the story is narrated by one character at a time. </a:t>
            </a:r>
            <a:r>
              <a:rPr lang="en-US" sz="3600" dirty="0"/>
              <a:t>This character may be speaking about him or herself or sharing events that he or she is experiencing</a:t>
            </a:r>
            <a:endParaRPr lang="en-US" sz="36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20176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43507" cy="1325563"/>
          </a:xfrm>
        </p:spPr>
        <p:txBody>
          <a:bodyPr/>
          <a:lstStyle/>
          <a:p>
            <a:r>
              <a:rPr lang="en-US" dirty="0" smtClean="0"/>
              <a:t>Point of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4370" y="713678"/>
            <a:ext cx="7449015" cy="5463285"/>
          </a:xfrm>
        </p:spPr>
        <p:txBody>
          <a:bodyPr>
            <a:normAutofit fontScale="92500" lnSpcReduction="20000"/>
          </a:bodyPr>
          <a:lstStyle/>
          <a:p>
            <a:r>
              <a:rPr lang="en-US" sz="4800" dirty="0"/>
              <a:t>3</a:t>
            </a:r>
            <a:r>
              <a:rPr lang="en-US" sz="4800" baseline="30000" dirty="0"/>
              <a:t>rd</a:t>
            </a:r>
            <a:r>
              <a:rPr lang="en-US" sz="4800" dirty="0"/>
              <a:t> </a:t>
            </a:r>
            <a:r>
              <a:rPr lang="en-US" sz="4800" dirty="0" smtClean="0"/>
              <a:t>person</a:t>
            </a:r>
          </a:p>
          <a:p>
            <a:pPr lvl="1"/>
            <a:r>
              <a:rPr lang="en-US" sz="4400" dirty="0" smtClean="0">
                <a:solidFill>
                  <a:srgbClr val="0070C0"/>
                </a:solidFill>
              </a:rPr>
              <a:t>3</a:t>
            </a:r>
            <a:r>
              <a:rPr lang="en-US" sz="4400" baseline="30000" dirty="0" smtClean="0">
                <a:solidFill>
                  <a:srgbClr val="0070C0"/>
                </a:solidFill>
              </a:rPr>
              <a:t>rd</a:t>
            </a:r>
            <a:r>
              <a:rPr lang="en-US" sz="4400" dirty="0" smtClean="0">
                <a:solidFill>
                  <a:srgbClr val="0070C0"/>
                </a:solidFill>
              </a:rPr>
              <a:t> person limited- the narrator only knows the thoughts and feelings of a single character</a:t>
            </a:r>
          </a:p>
          <a:p>
            <a:pPr lvl="1"/>
            <a:r>
              <a:rPr lang="en-US" sz="4400" dirty="0" smtClean="0">
                <a:solidFill>
                  <a:srgbClr val="0070C0"/>
                </a:solidFill>
              </a:rPr>
              <a:t>3</a:t>
            </a:r>
            <a:r>
              <a:rPr lang="en-US" sz="4400" baseline="30000" dirty="0" smtClean="0">
                <a:solidFill>
                  <a:srgbClr val="0070C0"/>
                </a:solidFill>
              </a:rPr>
              <a:t>rd</a:t>
            </a:r>
            <a:r>
              <a:rPr lang="en-US" sz="4400" dirty="0" smtClean="0">
                <a:solidFill>
                  <a:srgbClr val="0070C0"/>
                </a:solidFill>
              </a:rPr>
              <a:t> person omniscient- the narrator knows the thoughts and feelings of all the characters in the story</a:t>
            </a:r>
            <a:endParaRPr lang="en-US" sz="44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pic>
        <p:nvPicPr>
          <p:cNvPr id="1026" name="Picture 2" descr="http://www.alanrinzler.com/wp-content/uploads/2009/05/binoculars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97" y="1825625"/>
            <a:ext cx="3724275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2209" y="646770"/>
            <a:ext cx="6510453" cy="5798634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Theme is most important thing the author wants to communicate to the readers.</a:t>
            </a:r>
          </a:p>
          <a:p>
            <a:r>
              <a:rPr lang="en-US" sz="4000" dirty="0" smtClean="0">
                <a:solidFill>
                  <a:srgbClr val="0070C0"/>
                </a:solidFill>
              </a:rPr>
              <a:t>It is the general belief of how things are or how they should be.</a:t>
            </a:r>
          </a:p>
          <a:p>
            <a:r>
              <a:rPr lang="en-US" sz="4000" dirty="0" smtClean="0">
                <a:solidFill>
                  <a:srgbClr val="0070C0"/>
                </a:solidFill>
              </a:rPr>
              <a:t>The theme is the moral or lesson the story teaches.</a:t>
            </a:r>
          </a:p>
          <a:p>
            <a:endParaRPr lang="en-US" sz="3600" dirty="0"/>
          </a:p>
        </p:txBody>
      </p:sp>
      <p:pic>
        <p:nvPicPr>
          <p:cNvPr id="2050" name="Picture 2" descr="http://ecx.images-amazon.com/images/I/61H3rJzdN%2BL._SX258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60" y="1533604"/>
            <a:ext cx="3435117" cy="443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41848" y="6144898"/>
            <a:ext cx="4916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www.youtube.com/watch?v=0heUJ5Q-skU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0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566"/>
            <a:ext cx="5094249" cy="49734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A short story usually focuses on ONE theme.  A novel can have multiple themes.</a:t>
            </a:r>
          </a:p>
          <a:p>
            <a:r>
              <a:rPr lang="en-US" sz="3600" dirty="0">
                <a:solidFill>
                  <a:srgbClr val="0070C0"/>
                </a:solidFill>
              </a:rPr>
              <a:t>A theme can be specific to the story or it can be a theme found in many stories.</a:t>
            </a:r>
          </a:p>
          <a:p>
            <a:endParaRPr lang="en-US" dirty="0"/>
          </a:p>
        </p:txBody>
      </p:sp>
      <p:pic>
        <p:nvPicPr>
          <p:cNvPr id="3074" name="Picture 2" descr="http://wpmedia.news.nationalpost.com/2012/12/grimm_s-fairy-tales-200th-anniversary-2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19703"/>
            <a:ext cx="5905500" cy="442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58670" y="5972834"/>
            <a:ext cx="5040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www.youtube.com/watch?v=Wyv5NnL2dcU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81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Scenes that relate to events that happened in the past.</a:t>
            </a:r>
          </a:p>
          <a:p>
            <a:r>
              <a:rPr lang="en-US" sz="4000" dirty="0" smtClean="0"/>
              <a:t>Often show what motivates a character, or reveal something important about a character’s past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www.youtube.com/watch?v=fassH-rsN5Q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8" name="Picture 4" descr="Image result for voldem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785" y="4187050"/>
            <a:ext cx="3915937" cy="244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94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0738"/>
            <a:ext cx="10515600" cy="1325563"/>
          </a:xfrm>
        </p:spPr>
        <p:txBody>
          <a:bodyPr/>
          <a:lstStyle/>
          <a:p>
            <a:r>
              <a:rPr lang="en-US" dirty="0" smtClean="0"/>
              <a:t>Foreshadowing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33131"/>
            <a:ext cx="10515600" cy="3143831"/>
          </a:xfrm>
        </p:spPr>
        <p:txBody>
          <a:bodyPr/>
          <a:lstStyle/>
          <a:p>
            <a:r>
              <a:rPr lang="en-US" sz="2800" dirty="0" smtClean="0">
                <a:solidFill>
                  <a:srgbClr val="0070C0"/>
                </a:solidFill>
              </a:rPr>
              <a:t>Through foreshadowing the author provides  clues that hint at events to come.  </a:t>
            </a:r>
          </a:p>
          <a:p>
            <a:r>
              <a:rPr lang="en-US" dirty="0" smtClean="0"/>
              <a:t>Foreshadowing creates suspense by keeping a reader guessing what will happen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www.youtube.com/watch?v=imF-Ov1-Wfw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Image result for jurassic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532" y="120268"/>
            <a:ext cx="5720576" cy="276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84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972313" cy="4351338"/>
          </a:xfrm>
        </p:spPr>
        <p:txBody>
          <a:bodyPr/>
          <a:lstStyle/>
          <a:p>
            <a:r>
              <a:rPr lang="en-US" sz="4000" dirty="0" smtClean="0">
                <a:solidFill>
                  <a:srgbClr val="0070C0"/>
                </a:solidFill>
              </a:rPr>
              <a:t>Tone is the attitude expressed in a work of writing.</a:t>
            </a:r>
          </a:p>
          <a:p>
            <a:r>
              <a:rPr lang="en-US" dirty="0" smtClean="0"/>
              <a:t>Tone can be formal, informal, serious, comic, sarcastic, sad, cheerful, or any existing attitude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92566" y="5853797"/>
            <a:ext cx="49392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www.youtube.com/watch?v=317vQgEiNRE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00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022" y="1914835"/>
            <a:ext cx="603095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900" dirty="0" smtClean="0">
                <a:solidFill>
                  <a:srgbClr val="0070C0"/>
                </a:solidFill>
              </a:rPr>
              <a:t>The feeling or atmosphere that a writer creates for readers.</a:t>
            </a:r>
          </a:p>
          <a:p>
            <a:pPr lvl="1"/>
            <a:r>
              <a:rPr lang="en-US" sz="2800" dirty="0" smtClean="0"/>
              <a:t>Things that affect mood</a:t>
            </a:r>
          </a:p>
          <a:p>
            <a:pPr lvl="2"/>
            <a:r>
              <a:rPr lang="en-US" sz="2400" dirty="0" smtClean="0"/>
              <a:t>Setting</a:t>
            </a:r>
          </a:p>
          <a:p>
            <a:pPr lvl="2"/>
            <a:r>
              <a:rPr lang="en-US" sz="2400" dirty="0" smtClean="0"/>
              <a:t>Imagery (language that appeals to the senses: sight, smell, touch, hearing, taste)</a:t>
            </a:r>
          </a:p>
          <a:p>
            <a:pPr lvl="2"/>
            <a:r>
              <a:rPr lang="en-US" sz="2400" dirty="0" smtClean="0"/>
              <a:t>Characters’ Speech and Feelings about the situation</a:t>
            </a:r>
          </a:p>
        </p:txBody>
      </p:sp>
      <p:sp>
        <p:nvSpPr>
          <p:cNvPr id="7" name="AutoShape 8" descr="Image result for creepy m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4" name="Picture 20" descr="Image result for creepy m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973" y="1690688"/>
            <a:ext cx="5580175" cy="371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795241" y="5896841"/>
            <a:ext cx="49806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www.youtube.com/watch?v=SQq7XZ_Im34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34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4</TotalTime>
  <Words>366</Words>
  <Application>Microsoft Office PowerPoint</Application>
  <PresentationFormat>Widescreen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Celestial</vt:lpstr>
      <vt:lpstr>PowerPoint Presentation</vt:lpstr>
      <vt:lpstr>Conflict</vt:lpstr>
      <vt:lpstr>Conflict</vt:lpstr>
      <vt:lpstr>Conflict</vt:lpstr>
      <vt:lpstr>Conflict</vt:lpstr>
      <vt:lpstr>Conflict</vt:lpstr>
      <vt:lpstr>Point of View</vt:lpstr>
      <vt:lpstr>Point of View</vt:lpstr>
      <vt:lpstr>Theme</vt:lpstr>
      <vt:lpstr>Theme Continued</vt:lpstr>
      <vt:lpstr>Flashbacks</vt:lpstr>
      <vt:lpstr>Foreshadowing</vt:lpstr>
      <vt:lpstr>Tone</vt:lpstr>
      <vt:lpstr>Mood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Hall,Alice</dc:creator>
  <cp:lastModifiedBy>Hall,Alice</cp:lastModifiedBy>
  <cp:revision>1</cp:revision>
  <dcterms:created xsi:type="dcterms:W3CDTF">2019-08-13T14:17:50Z</dcterms:created>
  <dcterms:modified xsi:type="dcterms:W3CDTF">2019-08-13T14:22:18Z</dcterms:modified>
</cp:coreProperties>
</file>