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C5D006E-6C6C-4225-B6C0-9F9814863EB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D351279-0542-40C7-97E2-CCF9FE7823E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200" dirty="0" smtClean="0"/>
              <a:t>Transcendentalism</a:t>
            </a:r>
            <a:endParaRPr lang="en-US" sz="5200" dirty="0"/>
          </a:p>
        </p:txBody>
      </p:sp>
      <p:pic>
        <p:nvPicPr>
          <p:cNvPr id="1026" name="Picture 2" descr="http://education-portal.com/cimages/multimages/16/tra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543800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22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Literature Movements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Puritan and Early Settlement literature spoke mostly of: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God and our role in society as </a:t>
            </a:r>
            <a:r>
              <a:rPr lang="en-US" dirty="0"/>
              <a:t>H</a:t>
            </a:r>
            <a:r>
              <a:rPr lang="en-US" dirty="0" smtClean="0"/>
              <a:t>is servants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Factual information – </a:t>
            </a:r>
          </a:p>
          <a:p>
            <a:pPr lvl="2"/>
            <a:r>
              <a:rPr lang="en-US" dirty="0" smtClean="0"/>
              <a:t>what the land looked like </a:t>
            </a:r>
          </a:p>
          <a:p>
            <a:pPr lvl="2"/>
            <a:r>
              <a:rPr lang="en-US" dirty="0" smtClean="0"/>
              <a:t>how the Native American people acted</a:t>
            </a:r>
          </a:p>
          <a:p>
            <a:pPr lvl="2"/>
            <a:r>
              <a:rPr lang="en-US" dirty="0" smtClean="0"/>
              <a:t>what life in a strange new land was like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1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 of ideas in literature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Puritan/Early Settlement literature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831273" y="2119745"/>
            <a:ext cx="3733800" cy="3657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4836" y="35052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GOD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629400" y="4841617"/>
            <a:ext cx="609600" cy="6037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477000" y="49588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MAN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22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Literature Movements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Rationalism and the Age of Reason Literature :</a:t>
            </a:r>
          </a:p>
          <a:p>
            <a:pPr lvl="1"/>
            <a:r>
              <a:rPr lang="en-US" dirty="0" smtClean="0"/>
              <a:t>Revolutionary Time Frame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Still mostly fact-based literature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Persuasive/Scientific in nature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News articles were editorialized (LOTS and LOTS of opinions)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Letters (LOTS and LOTS of letters)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51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 of Ideas in Literature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Revolutionary Literature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019863" y="2456370"/>
            <a:ext cx="3013363" cy="28055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4834" y="3505199"/>
            <a:ext cx="1783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GOD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146964" y="2456370"/>
            <a:ext cx="3013363" cy="28055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MAN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508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Literature Movements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Romanticism:</a:t>
            </a:r>
          </a:p>
          <a:p>
            <a:pPr lvl="1"/>
            <a:r>
              <a:rPr lang="en-US" dirty="0" smtClean="0"/>
              <a:t>Reaction to the Rationalism/Age of Reason movement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In Europe and America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Nature inspired the writers more than God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Captured the energy and character of a new country whose frontier was expanding.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1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Literature Movements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Romanticism (cont.)</a:t>
            </a:r>
          </a:p>
          <a:p>
            <a:endParaRPr lang="en-US" dirty="0"/>
          </a:p>
          <a:p>
            <a:pPr lvl="1"/>
            <a:r>
              <a:rPr lang="en-US" dirty="0" smtClean="0"/>
              <a:t>Writers had a preoccupation with atmosphere, sentiment, and optimism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Fascination </a:t>
            </a:r>
            <a:r>
              <a:rPr lang="en-US" dirty="0"/>
              <a:t>with the </a:t>
            </a:r>
            <a:r>
              <a:rPr lang="en-US" dirty="0" smtClean="0"/>
              <a:t>Supernatural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Washington </a:t>
            </a:r>
            <a:r>
              <a:rPr lang="en-US" dirty="0"/>
              <a:t>Irving and Henry Wadsworth Longfellow were America’s most famous Romantic </a:t>
            </a:r>
            <a:r>
              <a:rPr lang="en-US" dirty="0" smtClean="0"/>
              <a:t>writers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6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Literature Movements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Transcendentalism:</a:t>
            </a:r>
          </a:p>
          <a:p>
            <a:endParaRPr lang="en-US" dirty="0"/>
          </a:p>
          <a:p>
            <a:pPr lvl="1"/>
            <a:r>
              <a:rPr lang="en-US" dirty="0" smtClean="0"/>
              <a:t>Distinctive to American Literature </a:t>
            </a:r>
            <a:r>
              <a:rPr lang="en-US" dirty="0"/>
              <a:t>(imitations, but none as successful) </a:t>
            </a:r>
            <a:r>
              <a:rPr lang="en-US" dirty="0" smtClean="0"/>
              <a:t>and our most influential concept to modern writers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Philosophy derived from German Romanticism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“Transcendent forms of truth” existed beyond reason and experience</a:t>
            </a:r>
          </a:p>
        </p:txBody>
      </p:sp>
    </p:spTree>
    <p:extLst>
      <p:ext uri="{BB962C8B-B14F-4D97-AF65-F5344CB8AC3E}">
        <p14:creationId xmlns:p14="http://schemas.microsoft.com/office/powerpoint/2010/main" val="2802449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Literature Movements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Transcendentalism (cont.):</a:t>
            </a:r>
          </a:p>
          <a:p>
            <a:endParaRPr lang="en-US" dirty="0"/>
          </a:p>
          <a:p>
            <a:pPr lvl="1"/>
            <a:r>
              <a:rPr lang="en-US" dirty="0"/>
              <a:t>The most famous transcendentalist writers were:</a:t>
            </a:r>
          </a:p>
          <a:p>
            <a:pPr lvl="2"/>
            <a:r>
              <a:rPr lang="en-US" dirty="0"/>
              <a:t>Henry David Thoreau</a:t>
            </a:r>
          </a:p>
          <a:p>
            <a:pPr lvl="2"/>
            <a:r>
              <a:rPr lang="en-US" dirty="0"/>
              <a:t>Ralph Waldo Emerson</a:t>
            </a:r>
          </a:p>
          <a:p>
            <a:pPr lvl="2"/>
            <a:r>
              <a:rPr lang="en-US" dirty="0"/>
              <a:t>Walt Whitman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Emerson </a:t>
            </a:r>
            <a:r>
              <a:rPr lang="en-US" dirty="0"/>
              <a:t>said that every individual is capable of discovering this higher truth through intuition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All of them turned their backs on material possessions to seek this “transcendent truth”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34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 of Ideas in Literature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Romanticism and Transcendentalism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876800" y="2119745"/>
            <a:ext cx="3733800" cy="3657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80363" y="35052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MAN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905000" y="3646662"/>
            <a:ext cx="609600" cy="6037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752600" y="376387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GOD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095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Self-Reliance</a:t>
            </a:r>
          </a:p>
          <a:p>
            <a:endParaRPr lang="en-US" dirty="0"/>
          </a:p>
          <a:p>
            <a:r>
              <a:rPr lang="en-US" dirty="0" smtClean="0"/>
              <a:t>Free Thought</a:t>
            </a:r>
          </a:p>
          <a:p>
            <a:endParaRPr lang="en-US" dirty="0"/>
          </a:p>
          <a:p>
            <a:r>
              <a:rPr lang="en-US" dirty="0" smtClean="0"/>
              <a:t>Nonconformity</a:t>
            </a:r>
          </a:p>
          <a:p>
            <a:endParaRPr lang="en-US" dirty="0"/>
          </a:p>
          <a:p>
            <a:r>
              <a:rPr lang="en-US" dirty="0" smtClean="0"/>
              <a:t>Confidence</a:t>
            </a:r>
          </a:p>
          <a:p>
            <a:endParaRPr lang="en-US" dirty="0"/>
          </a:p>
          <a:p>
            <a:r>
              <a:rPr lang="en-US" dirty="0" smtClean="0"/>
              <a:t>Importance in Nature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06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2000" cy="522288"/>
          </a:xfrm>
        </p:spPr>
        <p:txBody>
          <a:bodyPr>
            <a:noAutofit/>
          </a:bodyPr>
          <a:lstStyle/>
          <a:p>
            <a:r>
              <a:rPr lang="en-US" sz="2800" dirty="0" smtClean="0"/>
              <a:t>Tenets of Transcendentalism: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166786"/>
            <a:ext cx="8305800" cy="5691213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2200" b="1" i="1" dirty="0">
                <a:latin typeface="Bookman Old Style" panose="02050604050505020204" pitchFamily="18" charset="0"/>
              </a:rPr>
              <a:t>Everything </a:t>
            </a:r>
            <a:r>
              <a:rPr lang="en-US" sz="2200" b="1" i="1" dirty="0" smtClean="0">
                <a:latin typeface="Bookman Old Style" panose="02050604050505020204" pitchFamily="18" charset="0"/>
              </a:rPr>
              <a:t> (Nature) is </a:t>
            </a:r>
            <a:r>
              <a:rPr lang="en-US" sz="2200" b="1" i="1" dirty="0">
                <a:latin typeface="Bookman Old Style" panose="02050604050505020204" pitchFamily="18" charset="0"/>
              </a:rPr>
              <a:t>a reflection of </a:t>
            </a:r>
            <a:r>
              <a:rPr lang="en-US" sz="2200" b="1" i="1" dirty="0" smtClean="0">
                <a:latin typeface="Bookman Old Style" panose="02050604050505020204" pitchFamily="18" charset="0"/>
              </a:rPr>
              <a:t>God</a:t>
            </a:r>
          </a:p>
          <a:p>
            <a:pPr algn="l"/>
            <a:endParaRPr lang="en-US" sz="2200" b="1" i="1" dirty="0" smtClean="0">
              <a:latin typeface="Bookman Old Style" panose="020506040505050202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2200" b="1" i="1" dirty="0">
                <a:latin typeface="Bookman Old Style" panose="02050604050505020204" pitchFamily="18" charset="0"/>
              </a:rPr>
              <a:t>A person’s instinct (intuition) can lead them to understand God’s </a:t>
            </a:r>
            <a:r>
              <a:rPr lang="en-US" sz="2200" b="1" i="1" dirty="0" smtClean="0">
                <a:latin typeface="Bookman Old Style" panose="02050604050505020204" pitchFamily="18" charset="0"/>
              </a:rPr>
              <a:t>spirit</a:t>
            </a:r>
            <a:endParaRPr lang="en-US" sz="2200" dirty="0">
              <a:latin typeface="Bookman Old Style" panose="02050604050505020204" pitchFamily="18" charset="0"/>
            </a:endParaRPr>
          </a:p>
          <a:p>
            <a:pPr algn="l"/>
            <a:endParaRPr lang="en-US" sz="2200" dirty="0">
              <a:latin typeface="Bookman Old Style" panose="020506040505050202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2200" b="1" i="1" dirty="0">
                <a:latin typeface="Bookman Old Style" panose="02050604050505020204" pitchFamily="18" charset="0"/>
              </a:rPr>
              <a:t>Contemplating nature can allow you to transcend the real world and go to a higher, spiritual </a:t>
            </a:r>
            <a:r>
              <a:rPr lang="en-US" sz="2200" b="1" i="1" dirty="0" smtClean="0">
                <a:latin typeface="Bookman Old Style" panose="02050604050505020204" pitchFamily="18" charset="0"/>
              </a:rPr>
              <a:t>level (Expansion)</a:t>
            </a:r>
            <a:r>
              <a:rPr lang="en-US" sz="2200" b="1" u="sng" dirty="0">
                <a:latin typeface="Bookman Old Style" panose="02050604050505020204" pitchFamily="18" charset="0"/>
              </a:rPr>
              <a:t/>
            </a:r>
            <a:br>
              <a:rPr lang="en-US" sz="2200" b="1" u="sng" dirty="0">
                <a:latin typeface="Bookman Old Style" panose="02050604050505020204" pitchFamily="18" charset="0"/>
              </a:rPr>
            </a:br>
            <a:endParaRPr lang="en-US" sz="2200" b="1" i="1" dirty="0" smtClean="0">
              <a:latin typeface="Bookman Old Style" panose="020506040505050202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2200" b="1" i="1" dirty="0" smtClean="0">
                <a:latin typeface="Bookman Old Style" panose="02050604050505020204" pitchFamily="18" charset="0"/>
              </a:rPr>
              <a:t>Individualism </a:t>
            </a:r>
            <a:r>
              <a:rPr lang="en-US" sz="2200" b="1" i="1" dirty="0">
                <a:latin typeface="Bookman Old Style" panose="02050604050505020204" pitchFamily="18" charset="0"/>
              </a:rPr>
              <a:t>and self-reliance are better than following others or depending on tradition</a:t>
            </a:r>
            <a:r>
              <a:rPr lang="en-US" sz="2200" b="1" i="1" dirty="0" smtClean="0">
                <a:latin typeface="Bookman Old Style" panose="02050604050505020204" pitchFamily="18" charset="0"/>
              </a:rPr>
              <a:t>. (Contraction)</a:t>
            </a:r>
            <a:r>
              <a:rPr lang="en-US" sz="2200" dirty="0">
                <a:latin typeface="Bookman Old Style" panose="02050604050505020204" pitchFamily="18" charset="0"/>
              </a:rPr>
              <a:t/>
            </a:r>
            <a:br>
              <a:rPr lang="en-US" sz="2200" dirty="0">
                <a:latin typeface="Bookman Old Style" panose="02050604050505020204" pitchFamily="18" charset="0"/>
              </a:rPr>
            </a:br>
            <a:r>
              <a:rPr lang="en-US" sz="2200" dirty="0">
                <a:latin typeface="Bookman Old Style" panose="02050604050505020204" pitchFamily="18" charset="0"/>
              </a:rPr>
              <a:t> 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2200" b="1" i="1" dirty="0">
                <a:latin typeface="Bookman Old Style" panose="02050604050505020204" pitchFamily="18" charset="0"/>
              </a:rPr>
              <a:t>A person’s true feelings and intuition are more valuable than book knowledge.</a:t>
            </a:r>
            <a:endParaRPr lang="en-US" sz="2200" dirty="0">
              <a:latin typeface="Bookman Old Style" panose="02050604050505020204" pitchFamily="18" charset="0"/>
            </a:endParaRPr>
          </a:p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</TotalTime>
  <Words>329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Transcendentalism</vt:lpstr>
      <vt:lpstr>Literature Movements</vt:lpstr>
      <vt:lpstr>Balance of ideas in literature</vt:lpstr>
      <vt:lpstr>Literature Movements</vt:lpstr>
      <vt:lpstr>Balance of Ideas in Literature</vt:lpstr>
      <vt:lpstr>Literature Movements</vt:lpstr>
      <vt:lpstr>Literature Movements</vt:lpstr>
      <vt:lpstr>Literature Movements</vt:lpstr>
      <vt:lpstr>Literature Movements</vt:lpstr>
      <vt:lpstr>Balance of Ideas in Literature</vt:lpstr>
      <vt:lpstr>The Concepts</vt:lpstr>
      <vt:lpstr>Tenets of Transcendentalism:</vt:lpstr>
    </vt:vector>
  </TitlesOfParts>
  <Company>BVSD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Transcendentalism</dc:title>
  <dc:creator>Mystayn Barnes</dc:creator>
  <cp:lastModifiedBy>Kate Lunz</cp:lastModifiedBy>
  <cp:revision>11</cp:revision>
  <dcterms:created xsi:type="dcterms:W3CDTF">2012-11-07T11:22:34Z</dcterms:created>
  <dcterms:modified xsi:type="dcterms:W3CDTF">2014-12-04T05:16:36Z</dcterms:modified>
</cp:coreProperties>
</file>