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65" r:id="rId3"/>
    <p:sldId id="257" r:id="rId4"/>
    <p:sldId id="264" r:id="rId5"/>
    <p:sldId id="258" r:id="rId6"/>
    <p:sldId id="259" r:id="rId7"/>
    <p:sldId id="260" r:id="rId8"/>
    <p:sldId id="261" r:id="rId9"/>
    <p:sldId id="262" r:id="rId10"/>
    <p:sldId id="263" r:id="rId11"/>
    <p:sldId id="266" r:id="rId12"/>
    <p:sldId id="267" r:id="rId13"/>
    <p:sldId id="268" r:id="rId14"/>
    <p:sldId id="269" r:id="rId15"/>
    <p:sldId id="270" r:id="rId16"/>
    <p:sldId id="271" r:id="rId17"/>
    <p:sldId id="272" r:id="rId18"/>
    <p:sldId id="273" r:id="rId1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0" d="100"/>
          <a:sy n="70" d="100"/>
        </p:scale>
        <p:origin x="-510"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9"/>
          <p:cNvSpPr>
            <a:spLocks noGrp="1"/>
          </p:cNvSpPr>
          <p:nvPr>
            <p:ph type="dt" sz="half" idx="10"/>
          </p:nvPr>
        </p:nvSpPr>
        <p:spPr/>
        <p:txBody>
          <a:bodyPr/>
          <a:lstStyle>
            <a:lvl1pPr>
              <a:defRPr/>
            </a:lvl1pPr>
          </a:lstStyle>
          <a:p>
            <a:pPr>
              <a:defRPr/>
            </a:pPr>
            <a:fld id="{942838C0-1F07-487D-B11F-C93A5CD07AAA}" type="datetimeFigureOut">
              <a:rPr lang="en-US"/>
              <a:pPr>
                <a:defRPr/>
              </a:pPr>
              <a:t>1/31/2014</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D479748C-CDBC-478F-9098-55CAD4CB8A61}"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DAAB79B6-79A7-453D-A571-84AD4F757284}" type="datetimeFigureOut">
              <a:rPr lang="en-US"/>
              <a:pPr>
                <a:defRPr/>
              </a:pPr>
              <a:t>1/31/2014</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F9B0534C-7F72-47D1-B336-AFA69036DAA3}"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9"/>
          <p:cNvSpPr>
            <a:spLocks noGrp="1"/>
          </p:cNvSpPr>
          <p:nvPr>
            <p:ph type="dt" sz="half" idx="10"/>
          </p:nvPr>
        </p:nvSpPr>
        <p:spPr/>
        <p:txBody>
          <a:bodyPr/>
          <a:lstStyle>
            <a:lvl1pPr>
              <a:defRPr/>
            </a:lvl1pPr>
          </a:lstStyle>
          <a:p>
            <a:pPr>
              <a:defRPr/>
            </a:pPr>
            <a:fld id="{B5A1B2EF-01E6-482A-93D7-B3C1512F7040}" type="datetimeFigureOut">
              <a:rPr lang="en-US"/>
              <a:pPr>
                <a:defRPr/>
              </a:pPr>
              <a:t>1/31/2014</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1A1DFB19-4059-438A-96EF-F404106913F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C2AF9379-4D9A-4519-8920-A5E56D4CA82F}" type="datetimeFigureOut">
              <a:rPr lang="en-US"/>
              <a:pPr>
                <a:defRPr/>
              </a:pPr>
              <a:t>1/31/2014</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64C6BA16-4B1F-4CCA-A6E1-A2C97C777CF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8905589B-6A63-4E4A-94C5-5D1A085D81B0}" type="datetimeFigureOut">
              <a:rPr lang="en-US"/>
              <a:pPr>
                <a:defRPr/>
              </a:pPr>
              <a:t>1/31/2014</a:t>
            </a:fld>
            <a:endParaRPr lang="en-US"/>
          </a:p>
        </p:txBody>
      </p:sp>
      <p:sp>
        <p:nvSpPr>
          <p:cNvPr id="8" name="Footer Placeholder 21"/>
          <p:cNvSpPr>
            <a:spLocks noGrp="1"/>
          </p:cNvSpPr>
          <p:nvPr>
            <p:ph type="ftr" sz="quarter" idx="11"/>
          </p:nvPr>
        </p:nvSpPr>
        <p:spPr/>
        <p:txBody>
          <a:bodyPr/>
          <a:lstStyle>
            <a:lvl1pPr>
              <a:defRPr/>
            </a:lvl1pPr>
          </a:lstStyle>
          <a:p>
            <a:pPr>
              <a:defRPr/>
            </a:pPr>
            <a:endParaRPr lang="en-US"/>
          </a:p>
        </p:txBody>
      </p:sp>
      <p:sp>
        <p:nvSpPr>
          <p:cNvPr id="9" name="Slide Number Placeholder 17"/>
          <p:cNvSpPr>
            <a:spLocks noGrp="1"/>
          </p:cNvSpPr>
          <p:nvPr>
            <p:ph type="sldNum" sz="quarter" idx="12"/>
          </p:nvPr>
        </p:nvSpPr>
        <p:spPr/>
        <p:txBody>
          <a:bodyPr/>
          <a:lstStyle>
            <a:lvl1pPr>
              <a:defRPr/>
            </a:lvl1pPr>
          </a:lstStyle>
          <a:p>
            <a:pPr>
              <a:defRPr/>
            </a:pPr>
            <a:fld id="{77E91FCA-7A57-4216-9A53-7E56A7C60C5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CE9D05F0-6191-4550-B0E7-F2E063C89085}" type="datetimeFigureOut">
              <a:rPr lang="en-US"/>
              <a:pPr>
                <a:defRPr/>
              </a:pPr>
              <a:t>1/31/2014</a:t>
            </a:fld>
            <a:endParaRPr lang="en-US"/>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8F383F3D-E49A-45CE-90C7-77063277499F}"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985C7A1C-388A-4B18-9897-44982AB267EF}" type="datetimeFigureOut">
              <a:rPr lang="en-US"/>
              <a:pPr>
                <a:defRPr/>
              </a:pPr>
              <a:t>1/31/2014</a:t>
            </a:fld>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E4263535-7E05-453C-8BE8-A67106718A9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66EAD940-6239-4ED2-825A-C5BE02BA8E8E}" type="datetimeFigureOut">
              <a:rPr lang="en-US"/>
              <a:pPr>
                <a:defRPr/>
              </a:pPr>
              <a:t>1/31/2014</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C5A3BB6F-F665-47EF-A4B4-15296A0415BF}"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ight Triangle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75D0B79A-CC98-4F41-A580-97EFDC639D2C}" type="datetimeFigureOut">
              <a:rPr lang="en-US"/>
              <a:pPr>
                <a:defRPr/>
              </a:pPr>
              <a:t>1/31/2014</a:t>
            </a:fld>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CD07DF6C-555C-45C1-A699-68BB5E17B0B4}"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C6056A01-8763-4BEA-B409-FE51A5829560}" type="datetimeFigureOut">
              <a:rPr lang="en-US"/>
              <a:pPr>
                <a:defRPr/>
              </a:pPr>
              <a:t>1/31/2014</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B1167DC9-A056-48BA-B5F0-9C6172EEC91C}"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0C1B06D3-366B-4AB7-AC4B-56E58725B19C}" type="datetimeFigureOut">
              <a:rPr lang="en-US"/>
              <a:pPr>
                <a:defRPr/>
              </a:pPr>
              <a:t>1/31/2014</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C8EABD06-9477-49CC-AC25-FC87AE7C95D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028"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fld id="{DC0DE688-6878-4383-A627-5BB5C2FD66B0}" type="datetimeFigureOut">
              <a:rPr lang="en-US"/>
              <a:pPr>
                <a:defRPr/>
              </a:pPr>
              <a:t>1/31/2014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fld id="{BBAF2852-F98F-47FE-997F-41898BFDFBB1}" type="slidenum">
              <a:rPr lang="en-US"/>
              <a:pPr>
                <a:defRPr/>
              </a:pPr>
              <a:t>‹#›</a:t>
            </a:fld>
            <a:endParaRPr 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grpSp>
    </p:spTree>
  </p:cSld>
  <p:clrMap bg1="dk1" tx1="lt1" bg2="dk2" tx2="lt2" accent1="accent1" accent2="accent2" accent3="accent3" accent4="accent4" accent5="accent5" accent6="accent6" hlink="hlink" folHlink="folHlink"/>
  <p:sldLayoutIdLst>
    <p:sldLayoutId id="2147483707" r:id="rId1"/>
    <p:sldLayoutId id="2147483706" r:id="rId2"/>
    <p:sldLayoutId id="2147483705" r:id="rId3"/>
    <p:sldLayoutId id="2147483704" r:id="rId4"/>
    <p:sldLayoutId id="2147483703" r:id="rId5"/>
    <p:sldLayoutId id="2147483702" r:id="rId6"/>
    <p:sldLayoutId id="2147483701" r:id="rId7"/>
    <p:sldLayoutId id="2147483700" r:id="rId8"/>
    <p:sldLayoutId id="2147483708" r:id="rId9"/>
    <p:sldLayoutId id="2147483699" r:id="rId10"/>
    <p:sldLayoutId id="2147483698"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603375"/>
          </a:xfrm>
        </p:spPr>
        <p:txBody>
          <a:bodyPr>
            <a:normAutofit fontScale="90000"/>
          </a:bodyPr>
          <a:lstStyle/>
          <a:p>
            <a:pPr eaLnBrk="1" fontAlgn="auto" hangingPunct="1">
              <a:spcAft>
                <a:spcPts val="0"/>
              </a:spcAft>
              <a:defRPr/>
            </a:pPr>
            <a:r>
              <a:rPr lang="en-US" dirty="0" smtClean="0"/>
              <a:t>REALISM</a:t>
            </a:r>
            <a:br>
              <a:rPr lang="en-US" dirty="0" smtClean="0"/>
            </a:br>
            <a:r>
              <a:rPr lang="en-US" dirty="0" smtClean="0"/>
              <a:t>&amp;</a:t>
            </a:r>
            <a:br>
              <a:rPr lang="en-US" dirty="0" smtClean="0"/>
            </a:br>
            <a:r>
              <a:rPr lang="en-US" dirty="0" smtClean="0"/>
              <a:t>NATURALISM</a:t>
            </a:r>
            <a:endParaRPr lang="en-US" dirty="0"/>
          </a:p>
        </p:txBody>
      </p:sp>
      <p:sp>
        <p:nvSpPr>
          <p:cNvPr id="13314" name="Subtitle 2"/>
          <p:cNvSpPr>
            <a:spLocks noGrp="1"/>
          </p:cNvSpPr>
          <p:nvPr>
            <p:ph type="subTitle" idx="1"/>
          </p:nvPr>
        </p:nvSpPr>
        <p:spPr>
          <a:xfrm>
            <a:off x="533400" y="3228975"/>
            <a:ext cx="7854950" cy="1752600"/>
          </a:xfrm>
        </p:spPr>
        <p:txBody>
          <a:bodyPr/>
          <a:lstStyle/>
          <a:p>
            <a:pPr marR="0" eaLnBrk="1" hangingPunct="1"/>
            <a:endParaRPr lang="en-US" smtClean="0"/>
          </a:p>
          <a:p>
            <a:pPr marR="0" eaLnBrk="1" hangingPunct="1"/>
            <a:r>
              <a:rPr lang="en-US" smtClean="0"/>
              <a:t>1865-1919</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p:cNvSpPr>
          <p:nvPr>
            <p:ph type="title"/>
          </p:nvPr>
        </p:nvSpPr>
        <p:spPr/>
        <p:txBody>
          <a:bodyPr/>
          <a:lstStyle/>
          <a:p>
            <a:pPr algn="ctr" eaLnBrk="1" hangingPunct="1"/>
            <a:r>
              <a:rPr lang="en-US" sz="3200" smtClean="0"/>
              <a:t>WHERE DID ROMANTICISM GO?</a:t>
            </a:r>
          </a:p>
        </p:txBody>
      </p:sp>
      <p:sp>
        <p:nvSpPr>
          <p:cNvPr id="14338" name="Rectangle 3"/>
          <p:cNvSpPr>
            <a:spLocks noGrp="1"/>
          </p:cNvSpPr>
          <p:nvPr>
            <p:ph type="body" idx="1"/>
          </p:nvPr>
        </p:nvSpPr>
        <p:spPr/>
        <p:txBody>
          <a:bodyPr/>
          <a:lstStyle/>
          <a:p>
            <a:pPr eaLnBrk="1" hangingPunct="1">
              <a:buFont typeface="Wingdings 2" pitchFamily="18" charset="2"/>
              <a:buNone/>
            </a:pPr>
            <a:endParaRPr lang="en-US" smtClean="0"/>
          </a:p>
          <a:p>
            <a:pPr eaLnBrk="1" hangingPunct="1">
              <a:buFont typeface="Wingdings 2" pitchFamily="18" charset="2"/>
              <a:buNone/>
            </a:pPr>
            <a:r>
              <a:rPr lang="en-US" b="1" smtClean="0"/>
              <a:t>TRANSCENDENTALISM     DARK ROMANTICISM</a:t>
            </a:r>
          </a:p>
        </p:txBody>
      </p:sp>
      <p:sp>
        <p:nvSpPr>
          <p:cNvPr id="14339" name="Line 4"/>
          <p:cNvSpPr>
            <a:spLocks noChangeShapeType="1"/>
          </p:cNvSpPr>
          <p:nvPr/>
        </p:nvSpPr>
        <p:spPr bwMode="auto">
          <a:xfrm>
            <a:off x="2209800" y="2819400"/>
            <a:ext cx="0" cy="1905000"/>
          </a:xfrm>
          <a:prstGeom prst="line">
            <a:avLst/>
          </a:prstGeom>
          <a:noFill/>
          <a:ln w="9525">
            <a:solidFill>
              <a:schemeClr val="tx1"/>
            </a:solidFill>
            <a:round/>
            <a:headEnd/>
            <a:tailEnd type="triangle" w="med" len="med"/>
          </a:ln>
        </p:spPr>
        <p:txBody>
          <a:bodyPr/>
          <a:lstStyle/>
          <a:p>
            <a:endParaRPr lang="en-US"/>
          </a:p>
        </p:txBody>
      </p:sp>
      <p:sp>
        <p:nvSpPr>
          <p:cNvPr id="14340" name="Text Box 5"/>
          <p:cNvSpPr txBox="1">
            <a:spLocks noChangeArrowheads="1"/>
          </p:cNvSpPr>
          <p:nvPr/>
        </p:nvSpPr>
        <p:spPr bwMode="auto">
          <a:xfrm>
            <a:off x="685800" y="5181600"/>
            <a:ext cx="3200400" cy="457200"/>
          </a:xfrm>
          <a:prstGeom prst="rect">
            <a:avLst/>
          </a:prstGeom>
          <a:noFill/>
          <a:ln w="9525">
            <a:noFill/>
            <a:miter lim="800000"/>
            <a:headEnd/>
            <a:tailEnd/>
          </a:ln>
        </p:spPr>
        <p:txBody>
          <a:bodyPr>
            <a:spAutoFit/>
          </a:bodyPr>
          <a:lstStyle/>
          <a:p>
            <a:pPr>
              <a:spcBef>
                <a:spcPct val="50000"/>
              </a:spcBef>
            </a:pPr>
            <a:r>
              <a:rPr lang="en-US" sz="2400" b="1"/>
              <a:t>AMERICAN DREAM</a:t>
            </a:r>
          </a:p>
        </p:txBody>
      </p:sp>
      <p:sp>
        <p:nvSpPr>
          <p:cNvPr id="14341" name="Line 6"/>
          <p:cNvSpPr>
            <a:spLocks noChangeShapeType="1"/>
          </p:cNvSpPr>
          <p:nvPr/>
        </p:nvSpPr>
        <p:spPr bwMode="auto">
          <a:xfrm>
            <a:off x="6477000" y="2895600"/>
            <a:ext cx="0" cy="1905000"/>
          </a:xfrm>
          <a:prstGeom prst="line">
            <a:avLst/>
          </a:prstGeom>
          <a:noFill/>
          <a:ln w="9525">
            <a:solidFill>
              <a:schemeClr val="tx1"/>
            </a:solidFill>
            <a:round/>
            <a:headEnd/>
            <a:tailEnd type="triangle" w="med" len="med"/>
          </a:ln>
        </p:spPr>
        <p:txBody>
          <a:bodyPr/>
          <a:lstStyle/>
          <a:p>
            <a:endParaRPr lang="en-US"/>
          </a:p>
        </p:txBody>
      </p:sp>
      <p:sp>
        <p:nvSpPr>
          <p:cNvPr id="14342" name="Text Box 7"/>
          <p:cNvSpPr txBox="1">
            <a:spLocks noChangeArrowheads="1"/>
          </p:cNvSpPr>
          <p:nvPr/>
        </p:nvSpPr>
        <p:spPr bwMode="auto">
          <a:xfrm>
            <a:off x="4953000" y="5105400"/>
            <a:ext cx="3200400" cy="457200"/>
          </a:xfrm>
          <a:prstGeom prst="rect">
            <a:avLst/>
          </a:prstGeom>
          <a:noFill/>
          <a:ln w="9525">
            <a:noFill/>
            <a:miter lim="800000"/>
            <a:headEnd/>
            <a:tailEnd/>
          </a:ln>
        </p:spPr>
        <p:txBody>
          <a:bodyPr>
            <a:spAutoFit/>
          </a:bodyPr>
          <a:lstStyle/>
          <a:p>
            <a:pPr algn="ctr">
              <a:spcBef>
                <a:spcPct val="50000"/>
              </a:spcBef>
            </a:pPr>
            <a:r>
              <a:rPr lang="en-US" sz="2400" b="1"/>
              <a:t>NATURALISM</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Box 2"/>
          <p:cNvSpPr txBox="1">
            <a:spLocks noChangeArrowheads="1"/>
          </p:cNvSpPr>
          <p:nvPr/>
        </p:nvSpPr>
        <p:spPr bwMode="auto">
          <a:xfrm>
            <a:off x="1600200" y="1524000"/>
            <a:ext cx="6858000" cy="6040438"/>
          </a:xfrm>
          <a:prstGeom prst="rect">
            <a:avLst/>
          </a:prstGeom>
          <a:noFill/>
          <a:ln w="9525">
            <a:noFill/>
            <a:miter lim="800000"/>
            <a:headEnd/>
            <a:tailEnd/>
          </a:ln>
        </p:spPr>
        <p:txBody>
          <a:bodyPr>
            <a:spAutoFit/>
          </a:bodyPr>
          <a:lstStyle/>
          <a:p>
            <a:r>
              <a:rPr lang="en-US" sz="2800">
                <a:latin typeface="Constantia" pitchFamily="18" charset="0"/>
              </a:rPr>
              <a:t>A BREAK FROM ROMANTICISM, REALISM IS AN EFFORT TO PORTRAY LIFE AS IT TRULY IS.  WARRIORS, DEMONIC CATS, GHOSTS, AND MONSTERS GAVE WAY TO FARMERS, MERCHANTS, LAWYERS, LABORERS, AND BAKERS.  WE SAW THIS WHEN WE READ WHITMAN’S “I HEAR AMERICA SINGING.”  REALISM IN LITERATURE WAS A MOVEMENT TO FOCUS ON ORDINARY __________ AND __________.</a:t>
            </a:r>
          </a:p>
          <a:p>
            <a:endParaRPr lang="en-US" sz="2800">
              <a:latin typeface="Constantia" pitchFamily="18" charset="0"/>
            </a:endParaRPr>
          </a:p>
          <a:p>
            <a:endParaRPr lang="en-US" b="1">
              <a:latin typeface="Constantia" pitchFamily="18" charset="0"/>
            </a:endParaRPr>
          </a:p>
          <a:p>
            <a:endParaRPr lang="en-US" b="1">
              <a:latin typeface="Constantia" pitchFamily="18" charset="0"/>
            </a:endParaRPr>
          </a:p>
          <a:p>
            <a:endParaRPr lang="en-US" b="1">
              <a:latin typeface="Constantia"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p:cNvSpPr>
          <p:nvPr>
            <p:ph type="title"/>
          </p:nvPr>
        </p:nvSpPr>
        <p:spPr>
          <a:xfrm>
            <a:off x="457200" y="1219200"/>
            <a:ext cx="8229600" cy="1143000"/>
          </a:xfrm>
        </p:spPr>
        <p:txBody>
          <a:bodyPr/>
          <a:lstStyle/>
          <a:p>
            <a:pPr algn="ctr" eaLnBrk="1" hangingPunct="1"/>
            <a:r>
              <a:rPr lang="en-US" smtClean="0"/>
              <a:t>WHAT MAKES THIS A REALISTIC PICTURE?</a:t>
            </a:r>
          </a:p>
        </p:txBody>
      </p:sp>
      <p:pic>
        <p:nvPicPr>
          <p:cNvPr id="16386" name="Picture 4" descr="homerschool"/>
          <p:cNvPicPr>
            <a:picLocks noGrp="1" noChangeAspect="1" noChangeArrowheads="1"/>
          </p:cNvPicPr>
          <p:nvPr>
            <p:ph type="body" idx="1"/>
          </p:nvPr>
        </p:nvPicPr>
        <p:blipFill>
          <a:blip r:embed="rId2"/>
          <a:srcRect/>
          <a:stretch>
            <a:fillRect/>
          </a:stretch>
        </p:blipFill>
        <p:spPr>
          <a:xfrm>
            <a:off x="685800" y="2590800"/>
            <a:ext cx="7620000" cy="4267200"/>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extBox 1"/>
          <p:cNvSpPr txBox="1">
            <a:spLocks noChangeArrowheads="1"/>
          </p:cNvSpPr>
          <p:nvPr/>
        </p:nvSpPr>
        <p:spPr bwMode="auto">
          <a:xfrm>
            <a:off x="1066800" y="685800"/>
            <a:ext cx="7239000" cy="5883275"/>
          </a:xfrm>
          <a:prstGeom prst="rect">
            <a:avLst/>
          </a:prstGeom>
          <a:noFill/>
          <a:ln w="9525">
            <a:noFill/>
            <a:miter lim="800000"/>
            <a:headEnd/>
            <a:tailEnd/>
          </a:ln>
        </p:spPr>
        <p:txBody>
          <a:bodyPr>
            <a:spAutoFit/>
          </a:bodyPr>
          <a:lstStyle/>
          <a:p>
            <a:r>
              <a:rPr lang="en-US" sz="2000" b="1">
                <a:latin typeface="Constantia" pitchFamily="18" charset="0"/>
              </a:rPr>
              <a:t>CHARACTERISTICS OF REALISTIC FICTION</a:t>
            </a:r>
          </a:p>
          <a:p>
            <a:endParaRPr lang="en-US" sz="2000">
              <a:latin typeface="Constantia" pitchFamily="18" charset="0"/>
            </a:endParaRPr>
          </a:p>
          <a:p>
            <a:pPr>
              <a:buFontTx/>
              <a:buAutoNum type="arabicPeriod"/>
            </a:pPr>
            <a:r>
              <a:rPr lang="en-US" sz="2000">
                <a:latin typeface="Constantia" pitchFamily="18" charset="0"/>
              </a:rPr>
              <a:t>REALISTS TAKE THEIR SUBJECT MATTER FROM ORDINARY LIFE.  _______ AND ______ CLASS CITIZENS WERE BECOMING INCREASINGLY IMPORTANT AND OFTEN WERE THE FOCUS OF MANY LITERARY WORKS (</a:t>
            </a:r>
            <a:r>
              <a:rPr lang="en-US" sz="2000" i="1">
                <a:latin typeface="Constantia" pitchFamily="18" charset="0"/>
              </a:rPr>
              <a:t>OF MICE AND MEN).  </a:t>
            </a:r>
            <a:r>
              <a:rPr lang="en-US" sz="2000" b="1">
                <a:latin typeface="Constantia" pitchFamily="18" charset="0"/>
              </a:rPr>
              <a:t>_________ </a:t>
            </a:r>
            <a:r>
              <a:rPr lang="en-US" sz="2000">
                <a:latin typeface="Constantia" pitchFamily="18" charset="0"/>
              </a:rPr>
              <a:t>BECAME POPULAR TO REFELCT THE REGIONAL DIFFRENCES OF THE US.</a:t>
            </a:r>
          </a:p>
          <a:p>
            <a:pPr>
              <a:buFontTx/>
              <a:buAutoNum type="arabicPeriod"/>
            </a:pPr>
            <a:endParaRPr lang="en-US" sz="2000">
              <a:latin typeface="Constantia" pitchFamily="18" charset="0"/>
            </a:endParaRPr>
          </a:p>
          <a:p>
            <a:pPr>
              <a:buFontTx/>
              <a:buAutoNum type="arabicPeriod"/>
            </a:pPr>
            <a:r>
              <a:rPr lang="en-US" sz="2000">
                <a:latin typeface="Constantia" pitchFamily="18" charset="0"/>
              </a:rPr>
              <a:t>REALISTS PLACED EMPHASIS ON ______________.  AS INDIVIDUALS BECAME MORE IMPORTANT IN THE “REAL” WORLD, CHARACTERS BECAME IMPORTANT IN REALIST LITERATURE.  </a:t>
            </a:r>
            <a:r>
              <a:rPr lang="en-US" sz="2000" b="1">
                <a:latin typeface="Constantia" pitchFamily="18" charset="0"/>
              </a:rPr>
              <a:t>CHARACTER, _________, IS THE ESSENCE OF REALISM LITERATURE.</a:t>
            </a:r>
          </a:p>
          <a:p>
            <a:pPr>
              <a:buFontTx/>
              <a:buAutoNum type="arabicPeriod"/>
            </a:pPr>
            <a:r>
              <a:rPr lang="en-US" sz="2000">
                <a:latin typeface="Constantia" pitchFamily="18" charset="0"/>
              </a:rPr>
              <a:t>REALISTS CONCERNED THEMSELVES WITH ETHICAL ISSUES.  AS WITH ALL LITERATURE, THE CONFLICT OFTEN INVOLVES A ______________________ FACED BY ONE OF ITS CHARACTERS.  THE DILEMMA IS PORTRAYED ACCURATLEY, HONESTLY, AND IN DETAIL.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7409">
                                            <p:txEl>
                                              <p:pRg st="2" end="2"/>
                                            </p:txEl>
                                          </p:spTgt>
                                        </p:tgtEl>
                                        <p:attrNameLst>
                                          <p:attrName>style.visibility</p:attrName>
                                        </p:attrNameLst>
                                      </p:cBhvr>
                                      <p:to>
                                        <p:strVal val="visible"/>
                                      </p:to>
                                    </p:set>
                                    <p:animEffect transition="in" filter="blinds(horizontal)">
                                      <p:cBhvr>
                                        <p:cTn id="7" dur="500"/>
                                        <p:tgtEl>
                                          <p:spTgt spid="17409">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7409">
                                            <p:txEl>
                                              <p:pRg st="4" end="4"/>
                                            </p:txEl>
                                          </p:spTgt>
                                        </p:tgtEl>
                                        <p:attrNameLst>
                                          <p:attrName>style.visibility</p:attrName>
                                        </p:attrNameLst>
                                      </p:cBhvr>
                                      <p:to>
                                        <p:strVal val="visible"/>
                                      </p:to>
                                    </p:set>
                                    <p:animEffect transition="in" filter="blinds(horizontal)">
                                      <p:cBhvr>
                                        <p:cTn id="12" dur="500"/>
                                        <p:tgtEl>
                                          <p:spTgt spid="17409">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7409">
                                            <p:txEl>
                                              <p:pRg st="5" end="5"/>
                                            </p:txEl>
                                          </p:spTgt>
                                        </p:tgtEl>
                                        <p:attrNameLst>
                                          <p:attrName>style.visibility</p:attrName>
                                        </p:attrNameLst>
                                      </p:cBhvr>
                                      <p:to>
                                        <p:strVal val="visible"/>
                                      </p:to>
                                    </p:set>
                                    <p:animEffect transition="in" filter="blinds(horizontal)">
                                      <p:cBhvr>
                                        <p:cTn id="17" dur="500"/>
                                        <p:tgtEl>
                                          <p:spTgt spid="1740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extBox 1"/>
          <p:cNvSpPr txBox="1">
            <a:spLocks noChangeArrowheads="1"/>
          </p:cNvSpPr>
          <p:nvPr/>
        </p:nvSpPr>
        <p:spPr bwMode="auto">
          <a:xfrm>
            <a:off x="990600" y="1143000"/>
            <a:ext cx="7620000" cy="6462713"/>
          </a:xfrm>
          <a:prstGeom prst="rect">
            <a:avLst/>
          </a:prstGeom>
          <a:noFill/>
          <a:ln w="9525">
            <a:noFill/>
            <a:miter lim="800000"/>
            <a:headEnd/>
            <a:tailEnd/>
          </a:ln>
        </p:spPr>
        <p:txBody>
          <a:bodyPr>
            <a:spAutoFit/>
          </a:bodyPr>
          <a:lstStyle/>
          <a:p>
            <a:r>
              <a:rPr lang="en-US" sz="4000" b="1">
                <a:latin typeface="Constantia" pitchFamily="18" charset="0"/>
              </a:rPr>
              <a:t>TPQ:  WHY DOES REALISM LITERATURE EVOKE SO MUCH INTEREST?  WHY WOULD PEOPLE BE INCLINED TO READ REALIST WORKS AS OPPOSED TO ROMANTIC WORKS WRITTEN BY AUTHORS LIKE EDGAR ALLEN POE?</a:t>
            </a:r>
          </a:p>
          <a:p>
            <a:endParaRPr lang="en-US" sz="4000" b="1">
              <a:latin typeface="Constantia" pitchFamily="18" charset="0"/>
            </a:endParaRPr>
          </a:p>
          <a:p>
            <a:endParaRPr lang="en-US" b="1">
              <a:latin typeface="Constantia"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extBox 1"/>
          <p:cNvSpPr txBox="1">
            <a:spLocks noChangeArrowheads="1"/>
          </p:cNvSpPr>
          <p:nvPr/>
        </p:nvSpPr>
        <p:spPr bwMode="auto">
          <a:xfrm>
            <a:off x="1143000" y="1219200"/>
            <a:ext cx="7620000" cy="5859463"/>
          </a:xfrm>
          <a:prstGeom prst="rect">
            <a:avLst/>
          </a:prstGeom>
          <a:noFill/>
          <a:ln w="9525">
            <a:noFill/>
            <a:miter lim="800000"/>
            <a:headEnd/>
            <a:tailEnd/>
          </a:ln>
        </p:spPr>
        <p:txBody>
          <a:bodyPr>
            <a:spAutoFit/>
          </a:bodyPr>
          <a:lstStyle/>
          <a:p>
            <a:pPr algn="ctr"/>
            <a:endParaRPr lang="en-US" b="1">
              <a:latin typeface="Constantia" pitchFamily="18" charset="0"/>
            </a:endParaRPr>
          </a:p>
          <a:p>
            <a:r>
              <a:rPr lang="en-US" sz="3600" b="1">
                <a:latin typeface="Constantia" pitchFamily="18" charset="0"/>
              </a:rPr>
              <a:t>RAISE YOUR HAND IF YOU HAVE EVER MISSED A HOMEWORK ASSIGNMENT IN ANY OF YOUR CLASSES.</a:t>
            </a:r>
          </a:p>
          <a:p>
            <a:r>
              <a:rPr lang="en-US" sz="3600" b="1">
                <a:latin typeface="Constantia" pitchFamily="18" charset="0"/>
              </a:rPr>
              <a:t>KEEP YOUR HAND RAISED IF THE REASON YOU FAILED TO TURN IN AN ASSIGNMENT WAS DUE TO CIRCUMSTANCES BEYOND YOUR CONTROL.</a:t>
            </a:r>
          </a:p>
          <a:p>
            <a:endParaRPr lang="en-US" sz="3600" b="1">
              <a:latin typeface="Constantia"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9457">
                                            <p:txEl>
                                              <p:pRg st="2" end="2"/>
                                            </p:txEl>
                                          </p:spTgt>
                                        </p:tgtEl>
                                        <p:attrNameLst>
                                          <p:attrName>style.visibility</p:attrName>
                                        </p:attrNameLst>
                                      </p:cBhvr>
                                      <p:to>
                                        <p:strVal val="visible"/>
                                      </p:to>
                                    </p:set>
                                    <p:animEffect transition="in" filter="blinds(horizontal)">
                                      <p:cBhvr>
                                        <p:cTn id="7" dur="500"/>
                                        <p:tgtEl>
                                          <p:spTgt spid="1945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extBox 1"/>
          <p:cNvSpPr txBox="1">
            <a:spLocks noChangeArrowheads="1"/>
          </p:cNvSpPr>
          <p:nvPr/>
        </p:nvSpPr>
        <p:spPr bwMode="auto">
          <a:xfrm>
            <a:off x="1295400" y="1371600"/>
            <a:ext cx="7086600" cy="5451475"/>
          </a:xfrm>
          <a:prstGeom prst="rect">
            <a:avLst/>
          </a:prstGeom>
          <a:noFill/>
          <a:ln w="9525">
            <a:noFill/>
            <a:miter lim="800000"/>
            <a:headEnd/>
            <a:tailEnd/>
          </a:ln>
        </p:spPr>
        <p:txBody>
          <a:bodyPr>
            <a:spAutoFit/>
          </a:bodyPr>
          <a:lstStyle/>
          <a:p>
            <a:r>
              <a:rPr lang="en-US" sz="2200">
                <a:latin typeface="Constantia" pitchFamily="18" charset="0"/>
              </a:rPr>
              <a:t>THOSE OF YOU WHO CONTINUED TO RAISE YOUR HANDS HAVE ALL JUST EXPERIENCED WHAT WE CALL NATURALISM!  </a:t>
            </a:r>
          </a:p>
          <a:p>
            <a:endParaRPr lang="en-US" sz="2200">
              <a:latin typeface="Constantia" pitchFamily="18" charset="0"/>
            </a:endParaRPr>
          </a:p>
          <a:p>
            <a:r>
              <a:rPr lang="en-US" sz="2200">
                <a:latin typeface="Constantia" pitchFamily="18" charset="0"/>
              </a:rPr>
              <a:t>TAKE A LOOK AT THE FOLLOWING POEM BY STEPHEN CRANE.</a:t>
            </a:r>
          </a:p>
          <a:p>
            <a:endParaRPr lang="en-US" sz="2200">
              <a:latin typeface="Constantia" pitchFamily="18" charset="0"/>
            </a:endParaRPr>
          </a:p>
          <a:p>
            <a:r>
              <a:rPr lang="en-US" sz="2200" b="1">
                <a:latin typeface="Constantia" pitchFamily="18" charset="0"/>
              </a:rPr>
              <a:t>A MAN SAID TO THE UNIVERSE:</a:t>
            </a:r>
          </a:p>
          <a:p>
            <a:r>
              <a:rPr lang="en-US" sz="2200" b="1">
                <a:latin typeface="Constantia" pitchFamily="18" charset="0"/>
              </a:rPr>
              <a:t>“SIR, I EXIST!”</a:t>
            </a:r>
          </a:p>
          <a:p>
            <a:r>
              <a:rPr lang="en-US" sz="2200" b="1">
                <a:latin typeface="Constantia" pitchFamily="18" charset="0"/>
              </a:rPr>
              <a:t>“HOWEVER,” REPLIED THE UNIVERSE,</a:t>
            </a:r>
          </a:p>
          <a:p>
            <a:r>
              <a:rPr lang="en-US" sz="2200" b="1">
                <a:latin typeface="Constantia" pitchFamily="18" charset="0"/>
              </a:rPr>
              <a:t>“THE FACT HAS NOT CREATED IN ME</a:t>
            </a:r>
          </a:p>
          <a:p>
            <a:r>
              <a:rPr lang="en-US" sz="2200" b="1">
                <a:latin typeface="Constantia" pitchFamily="18" charset="0"/>
              </a:rPr>
              <a:t>A SENSE OF OBLIGATION.”</a:t>
            </a:r>
          </a:p>
          <a:p>
            <a:endParaRPr lang="en-US" sz="2200" b="1">
              <a:latin typeface="Constantia" pitchFamily="18" charset="0"/>
            </a:endParaRPr>
          </a:p>
          <a:p>
            <a:r>
              <a:rPr lang="en-US" sz="2200">
                <a:latin typeface="Constantia" pitchFamily="18" charset="0"/>
              </a:rPr>
              <a:t>WHAT DOES THIS POEM SEEM TO SAY ABOUT HUMAN BEINGS’ RELATIONSHIPS TO THE UNIVERSE??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481">
                                            <p:txEl>
                                              <p:pRg st="2" end="2"/>
                                            </p:txEl>
                                          </p:spTgt>
                                        </p:tgtEl>
                                        <p:attrNameLst>
                                          <p:attrName>style.visibility</p:attrName>
                                        </p:attrNameLst>
                                      </p:cBhvr>
                                      <p:to>
                                        <p:strVal val="visible"/>
                                      </p:to>
                                    </p:set>
                                    <p:animEffect transition="in" filter="blinds(horizontal)">
                                      <p:cBhvr>
                                        <p:cTn id="7" dur="500"/>
                                        <p:tgtEl>
                                          <p:spTgt spid="20481">
                                            <p:txEl>
                                              <p:pRg st="2" end="2"/>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0481">
                                            <p:txEl>
                                              <p:pRg st="4" end="4"/>
                                            </p:txEl>
                                          </p:spTgt>
                                        </p:tgtEl>
                                        <p:attrNameLst>
                                          <p:attrName>style.visibility</p:attrName>
                                        </p:attrNameLst>
                                      </p:cBhvr>
                                      <p:to>
                                        <p:strVal val="visible"/>
                                      </p:to>
                                    </p:set>
                                    <p:animEffect transition="in" filter="blinds(horizontal)">
                                      <p:cBhvr>
                                        <p:cTn id="10" dur="500"/>
                                        <p:tgtEl>
                                          <p:spTgt spid="20481">
                                            <p:txEl>
                                              <p:pRg st="4" end="4"/>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20481">
                                            <p:txEl>
                                              <p:pRg st="5" end="5"/>
                                            </p:txEl>
                                          </p:spTgt>
                                        </p:tgtEl>
                                        <p:attrNameLst>
                                          <p:attrName>style.visibility</p:attrName>
                                        </p:attrNameLst>
                                      </p:cBhvr>
                                      <p:to>
                                        <p:strVal val="visible"/>
                                      </p:to>
                                    </p:set>
                                    <p:animEffect transition="in" filter="blinds(horizontal)">
                                      <p:cBhvr>
                                        <p:cTn id="13" dur="500"/>
                                        <p:tgtEl>
                                          <p:spTgt spid="20481">
                                            <p:txEl>
                                              <p:pRg st="5" end="5"/>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20481">
                                            <p:txEl>
                                              <p:pRg st="6" end="6"/>
                                            </p:txEl>
                                          </p:spTgt>
                                        </p:tgtEl>
                                        <p:attrNameLst>
                                          <p:attrName>style.visibility</p:attrName>
                                        </p:attrNameLst>
                                      </p:cBhvr>
                                      <p:to>
                                        <p:strVal val="visible"/>
                                      </p:to>
                                    </p:set>
                                    <p:animEffect transition="in" filter="blinds(horizontal)">
                                      <p:cBhvr>
                                        <p:cTn id="16" dur="500"/>
                                        <p:tgtEl>
                                          <p:spTgt spid="20481">
                                            <p:txEl>
                                              <p:pRg st="6" end="6"/>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20481">
                                            <p:txEl>
                                              <p:pRg st="7" end="7"/>
                                            </p:txEl>
                                          </p:spTgt>
                                        </p:tgtEl>
                                        <p:attrNameLst>
                                          <p:attrName>style.visibility</p:attrName>
                                        </p:attrNameLst>
                                      </p:cBhvr>
                                      <p:to>
                                        <p:strVal val="visible"/>
                                      </p:to>
                                    </p:set>
                                    <p:animEffect transition="in" filter="blinds(horizontal)">
                                      <p:cBhvr>
                                        <p:cTn id="19" dur="500"/>
                                        <p:tgtEl>
                                          <p:spTgt spid="20481">
                                            <p:txEl>
                                              <p:pRg st="7" end="7"/>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20481">
                                            <p:txEl>
                                              <p:pRg st="8" end="8"/>
                                            </p:txEl>
                                          </p:spTgt>
                                        </p:tgtEl>
                                        <p:attrNameLst>
                                          <p:attrName>style.visibility</p:attrName>
                                        </p:attrNameLst>
                                      </p:cBhvr>
                                      <p:to>
                                        <p:strVal val="visible"/>
                                      </p:to>
                                    </p:set>
                                    <p:animEffect transition="in" filter="blinds(horizontal)">
                                      <p:cBhvr>
                                        <p:cTn id="22" dur="500"/>
                                        <p:tgtEl>
                                          <p:spTgt spid="20481">
                                            <p:txEl>
                                              <p:pRg st="8" end="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0481">
                                            <p:txEl>
                                              <p:pRg st="10" end="10"/>
                                            </p:txEl>
                                          </p:spTgt>
                                        </p:tgtEl>
                                        <p:attrNameLst>
                                          <p:attrName>style.visibility</p:attrName>
                                        </p:attrNameLst>
                                      </p:cBhvr>
                                      <p:to>
                                        <p:strVal val="visible"/>
                                      </p:to>
                                    </p:set>
                                    <p:animEffect transition="in" filter="blinds(horizontal)">
                                      <p:cBhvr>
                                        <p:cTn id="27" dur="500"/>
                                        <p:tgtEl>
                                          <p:spTgt spid="20481">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extBox 1"/>
          <p:cNvSpPr txBox="1">
            <a:spLocks noChangeArrowheads="1"/>
          </p:cNvSpPr>
          <p:nvPr/>
        </p:nvSpPr>
        <p:spPr bwMode="auto">
          <a:xfrm>
            <a:off x="685800" y="762000"/>
            <a:ext cx="8229600" cy="6070600"/>
          </a:xfrm>
          <a:prstGeom prst="rect">
            <a:avLst/>
          </a:prstGeom>
          <a:noFill/>
          <a:ln w="9525">
            <a:noFill/>
            <a:miter lim="800000"/>
            <a:headEnd/>
            <a:tailEnd/>
          </a:ln>
        </p:spPr>
        <p:txBody>
          <a:bodyPr>
            <a:spAutoFit/>
          </a:bodyPr>
          <a:lstStyle/>
          <a:p>
            <a:r>
              <a:rPr lang="en-US" sz="2800">
                <a:latin typeface="Constantia" pitchFamily="18" charset="0"/>
              </a:rPr>
              <a:t>NATURALISM ‘S MAIN ASSUMPTION IS THAT EVERYTHING REAL EXISTS IN NATURE.  LIKE REALISM, NATURALISM FOCUSES ON REALISTIC _________ AND __________.  NATURALIST LITERATURE CONTAINS ORDINARY PEOPLE STRUGGLING AGAINST </a:t>
            </a:r>
            <a:r>
              <a:rPr lang="en-US" sz="2800" b="1">
                <a:latin typeface="Constantia" pitchFamily="18" charset="0"/>
              </a:rPr>
              <a:t>UNSEEN __________OVER WHICH THEY HAVE NO _______________</a:t>
            </a:r>
            <a:r>
              <a:rPr lang="en-US" sz="2800">
                <a:latin typeface="Constantia" pitchFamily="18" charset="0"/>
              </a:rPr>
              <a:t>.  </a:t>
            </a:r>
          </a:p>
          <a:p>
            <a:endParaRPr lang="en-US" sz="2800">
              <a:latin typeface="Constantia" pitchFamily="18" charset="0"/>
            </a:endParaRPr>
          </a:p>
          <a:p>
            <a:endParaRPr lang="en-US" sz="2800">
              <a:latin typeface="Constantia" pitchFamily="18" charset="0"/>
            </a:endParaRPr>
          </a:p>
          <a:p>
            <a:endParaRPr lang="en-US" sz="2800">
              <a:latin typeface="Constantia" pitchFamily="18" charset="0"/>
            </a:endParaRPr>
          </a:p>
          <a:p>
            <a:endParaRPr lang="en-US" sz="2800">
              <a:latin typeface="Constantia" pitchFamily="18" charset="0"/>
            </a:endParaRPr>
          </a:p>
          <a:p>
            <a:r>
              <a:rPr lang="en-US" sz="2800" b="1">
                <a:latin typeface="Constantia" pitchFamily="18" charset="0"/>
              </a:rPr>
              <a:t>ETHAN FROME IS CONSIDERED A NATURALIST PIECE! WHY?</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extBox 1"/>
          <p:cNvSpPr txBox="1">
            <a:spLocks noChangeArrowheads="1"/>
          </p:cNvSpPr>
          <p:nvPr/>
        </p:nvSpPr>
        <p:spPr bwMode="auto">
          <a:xfrm>
            <a:off x="685800" y="1066800"/>
            <a:ext cx="8153400" cy="5226050"/>
          </a:xfrm>
          <a:prstGeom prst="rect">
            <a:avLst/>
          </a:prstGeom>
          <a:noFill/>
          <a:ln w="9525">
            <a:noFill/>
            <a:miter lim="800000"/>
            <a:headEnd/>
            <a:tailEnd/>
          </a:ln>
        </p:spPr>
        <p:txBody>
          <a:bodyPr>
            <a:spAutoFit/>
          </a:bodyPr>
          <a:lstStyle/>
          <a:p>
            <a:pPr marL="342900" indent="-342900">
              <a:buFontTx/>
              <a:buAutoNum type="arabicPeriod"/>
            </a:pPr>
            <a:r>
              <a:rPr lang="en-US" sz="1600">
                <a:latin typeface="Constantia" pitchFamily="18" charset="0"/>
              </a:rPr>
              <a:t>HUMANS RESPOND TO THE NATURAL WORLD MUCH LIKE ________, REACTING TO NATURAL FORCES THEY NEITHER ________ NOR __________.</a:t>
            </a:r>
          </a:p>
          <a:p>
            <a:pPr marL="342900" indent="-342900"/>
            <a:endParaRPr lang="en-US" sz="1600">
              <a:latin typeface="Constantia" pitchFamily="18" charset="0"/>
            </a:endParaRPr>
          </a:p>
          <a:p>
            <a:pPr marL="342900" indent="-342900"/>
            <a:r>
              <a:rPr lang="en-US" sz="1600">
                <a:latin typeface="Constantia" pitchFamily="18" charset="0"/>
              </a:rPr>
              <a:t>2. NATURALISM EMBRACES THE IDEA OF ____________, WHICH IS THE IDEA THAT HUMAN LIVES ARE CONTROLLED BY OUTSIDE FORCES.</a:t>
            </a:r>
          </a:p>
          <a:p>
            <a:pPr marL="342900" indent="-342900"/>
            <a:endParaRPr lang="en-US" sz="1600">
              <a:latin typeface="Constantia" pitchFamily="18" charset="0"/>
            </a:endParaRPr>
          </a:p>
          <a:p>
            <a:pPr marL="342900" indent="-342900"/>
            <a:r>
              <a:rPr lang="en-US" sz="1600">
                <a:latin typeface="Constantia" pitchFamily="18" charset="0"/>
              </a:rPr>
              <a:t>3. HUMAN BEINGS ARE OFTEN PORTRAYED AS VICTIMS OF _____________ OR __________.</a:t>
            </a:r>
          </a:p>
          <a:p>
            <a:pPr marL="342900" indent="-342900"/>
            <a:endParaRPr lang="en-US" sz="1600">
              <a:latin typeface="Constantia" pitchFamily="18" charset="0"/>
            </a:endParaRPr>
          </a:p>
          <a:p>
            <a:pPr marL="342900" indent="-342900"/>
            <a:r>
              <a:rPr lang="en-US" sz="1600">
                <a:latin typeface="Constantia" pitchFamily="18" charset="0"/>
              </a:rPr>
              <a:t>4. NATURALISTIC WRITERS PORTRAY NATURE AS _______________.</a:t>
            </a:r>
          </a:p>
          <a:p>
            <a:pPr marL="342900" indent="-342900"/>
            <a:endParaRPr lang="en-US" sz="1600">
              <a:latin typeface="Constantia" pitchFamily="18" charset="0"/>
            </a:endParaRPr>
          </a:p>
          <a:p>
            <a:pPr marL="342900" indent="-342900"/>
            <a:r>
              <a:rPr lang="en-US" sz="1600">
                <a:latin typeface="Constantia" pitchFamily="18" charset="0"/>
              </a:rPr>
              <a:t>5. NATURALISTS STRIVE FOR OBJECTIVITY.  </a:t>
            </a:r>
          </a:p>
          <a:p>
            <a:pPr marL="342900" indent="-342900"/>
            <a:endParaRPr lang="en-US" sz="1600">
              <a:latin typeface="Constantia" pitchFamily="18" charset="0"/>
            </a:endParaRPr>
          </a:p>
          <a:p>
            <a:pPr marL="342900" indent="-342900"/>
            <a:r>
              <a:rPr lang="en-US" sz="1600">
                <a:latin typeface="Constantia" pitchFamily="18" charset="0"/>
              </a:rPr>
              <a:t>6. NATURALISTS ARE _____________ ABOUT HUMAN CAPABILITIES.</a:t>
            </a:r>
          </a:p>
          <a:p>
            <a:pPr marL="342900" indent="-342900"/>
            <a:endParaRPr lang="en-US" sz="1600">
              <a:latin typeface="Constantia" pitchFamily="18" charset="0"/>
            </a:endParaRPr>
          </a:p>
          <a:p>
            <a:pPr marL="342900" indent="-342900"/>
            <a:r>
              <a:rPr lang="en-US" sz="1600">
                <a:latin typeface="Constantia" pitchFamily="18" charset="0"/>
              </a:rPr>
              <a:t>7/ LIFE IS A __________.</a:t>
            </a:r>
          </a:p>
          <a:p>
            <a:pPr marL="342900" indent="-342900"/>
            <a:endParaRPr lang="en-US" sz="1600">
              <a:latin typeface="Constantia" pitchFamily="18" charset="0"/>
            </a:endParaRPr>
          </a:p>
          <a:p>
            <a:pPr marL="342900" indent="-342900"/>
            <a:r>
              <a:rPr lang="en-US" sz="1600">
                <a:latin typeface="Constantia" pitchFamily="18" charset="0"/>
              </a:rPr>
              <a:t>8. HUMANS ARE ANIMALISTIC AND DRIVEN BY PRIMAL INSTINCTS LIKE  FEAR AND ________</a:t>
            </a:r>
          </a:p>
          <a:p>
            <a:pPr marL="342900" indent="-342900" algn="ctr"/>
            <a:endParaRPr lang="en-US" sz="1600" b="1">
              <a:latin typeface="Constantia" pitchFamily="18" charset="0"/>
            </a:endParaRPr>
          </a:p>
          <a:p>
            <a:pPr marL="342900" indent="-342900" algn="ctr"/>
            <a:r>
              <a:rPr lang="en-US" sz="1600" b="1">
                <a:latin typeface="Constantia" pitchFamily="18" charset="0"/>
              </a:rPr>
              <a:t>WHO DO THESE NATURALISTS SOUND LIKE??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2529">
                                            <p:txEl>
                                              <p:pRg st="2" end="2"/>
                                            </p:txEl>
                                          </p:spTgt>
                                        </p:tgtEl>
                                        <p:attrNameLst>
                                          <p:attrName>style.visibility</p:attrName>
                                        </p:attrNameLst>
                                      </p:cBhvr>
                                      <p:to>
                                        <p:strVal val="visible"/>
                                      </p:to>
                                    </p:set>
                                    <p:animEffect transition="in" filter="blinds(horizontal)">
                                      <p:cBhvr>
                                        <p:cTn id="7" dur="500"/>
                                        <p:tgtEl>
                                          <p:spTgt spid="22529">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2529">
                                            <p:txEl>
                                              <p:pRg st="4" end="4"/>
                                            </p:txEl>
                                          </p:spTgt>
                                        </p:tgtEl>
                                        <p:attrNameLst>
                                          <p:attrName>style.visibility</p:attrName>
                                        </p:attrNameLst>
                                      </p:cBhvr>
                                      <p:to>
                                        <p:strVal val="visible"/>
                                      </p:to>
                                    </p:set>
                                    <p:animEffect transition="in" filter="blinds(horizontal)">
                                      <p:cBhvr>
                                        <p:cTn id="12" dur="500"/>
                                        <p:tgtEl>
                                          <p:spTgt spid="22529">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2529">
                                            <p:txEl>
                                              <p:pRg st="6" end="6"/>
                                            </p:txEl>
                                          </p:spTgt>
                                        </p:tgtEl>
                                        <p:attrNameLst>
                                          <p:attrName>style.visibility</p:attrName>
                                        </p:attrNameLst>
                                      </p:cBhvr>
                                      <p:to>
                                        <p:strVal val="visible"/>
                                      </p:to>
                                    </p:set>
                                    <p:animEffect transition="in" filter="blinds(horizontal)">
                                      <p:cBhvr>
                                        <p:cTn id="17" dur="500"/>
                                        <p:tgtEl>
                                          <p:spTgt spid="22529">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2529">
                                            <p:txEl>
                                              <p:pRg st="8" end="8"/>
                                            </p:txEl>
                                          </p:spTgt>
                                        </p:tgtEl>
                                        <p:attrNameLst>
                                          <p:attrName>style.visibility</p:attrName>
                                        </p:attrNameLst>
                                      </p:cBhvr>
                                      <p:to>
                                        <p:strVal val="visible"/>
                                      </p:to>
                                    </p:set>
                                    <p:animEffect transition="in" filter="blinds(horizontal)">
                                      <p:cBhvr>
                                        <p:cTn id="22" dur="500"/>
                                        <p:tgtEl>
                                          <p:spTgt spid="22529">
                                            <p:txEl>
                                              <p:pRg st="8" end="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2529">
                                            <p:txEl>
                                              <p:pRg st="10" end="10"/>
                                            </p:txEl>
                                          </p:spTgt>
                                        </p:tgtEl>
                                        <p:attrNameLst>
                                          <p:attrName>style.visibility</p:attrName>
                                        </p:attrNameLst>
                                      </p:cBhvr>
                                      <p:to>
                                        <p:strVal val="visible"/>
                                      </p:to>
                                    </p:set>
                                    <p:animEffect transition="in" filter="blinds(horizontal)">
                                      <p:cBhvr>
                                        <p:cTn id="27" dur="500"/>
                                        <p:tgtEl>
                                          <p:spTgt spid="22529">
                                            <p:txEl>
                                              <p:pRg st="10" end="1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22529">
                                            <p:txEl>
                                              <p:pRg st="12" end="12"/>
                                            </p:txEl>
                                          </p:spTgt>
                                        </p:tgtEl>
                                        <p:attrNameLst>
                                          <p:attrName>style.visibility</p:attrName>
                                        </p:attrNameLst>
                                      </p:cBhvr>
                                      <p:to>
                                        <p:strVal val="visible"/>
                                      </p:to>
                                    </p:set>
                                    <p:animEffect transition="in" filter="blinds(horizontal)">
                                      <p:cBhvr>
                                        <p:cTn id="32" dur="500"/>
                                        <p:tgtEl>
                                          <p:spTgt spid="22529">
                                            <p:txEl>
                                              <p:pRg st="12" end="1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22529">
                                            <p:txEl>
                                              <p:pRg st="14" end="14"/>
                                            </p:txEl>
                                          </p:spTgt>
                                        </p:tgtEl>
                                        <p:attrNameLst>
                                          <p:attrName>style.visibility</p:attrName>
                                        </p:attrNameLst>
                                      </p:cBhvr>
                                      <p:to>
                                        <p:strVal val="visible"/>
                                      </p:to>
                                    </p:set>
                                    <p:animEffect transition="in" filter="blinds(horizontal)">
                                      <p:cBhvr>
                                        <p:cTn id="37" dur="500"/>
                                        <p:tgtEl>
                                          <p:spTgt spid="22529">
                                            <p:txEl>
                                              <p:pRg st="14" end="1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22529">
                                            <p:txEl>
                                              <p:pRg st="16" end="16"/>
                                            </p:txEl>
                                          </p:spTgt>
                                        </p:tgtEl>
                                        <p:attrNameLst>
                                          <p:attrName>style.visibility</p:attrName>
                                        </p:attrNameLst>
                                      </p:cBhvr>
                                      <p:to>
                                        <p:strVal val="visible"/>
                                      </p:to>
                                    </p:set>
                                    <p:animEffect transition="in" filter="blinds(horizontal)">
                                      <p:cBhvr>
                                        <p:cTn id="42" dur="500"/>
                                        <p:tgtEl>
                                          <p:spTgt spid="22529">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3"/>
          <p:cNvSpPr>
            <a:spLocks noGrp="1"/>
          </p:cNvSpPr>
          <p:nvPr>
            <p:ph type="body" idx="1"/>
          </p:nvPr>
        </p:nvSpPr>
        <p:spPr/>
        <p:txBody>
          <a:bodyPr/>
          <a:lstStyle/>
          <a:p>
            <a:pPr eaLnBrk="1" hangingPunct="1">
              <a:spcBef>
                <a:spcPct val="0"/>
              </a:spcBef>
              <a:buClrTx/>
              <a:buSzTx/>
              <a:buFontTx/>
              <a:buNone/>
            </a:pPr>
            <a:r>
              <a:rPr lang="en-US" sz="3200" b="1" smtClean="0"/>
              <a:t>TPQ:  WHY DO YOU SUPPOSE NATURALIST WRITERS WROTE OBJECTIVELY??</a:t>
            </a:r>
          </a:p>
          <a:p>
            <a:pPr eaLnBrk="1" hangingPunct="1">
              <a:buFont typeface="Wingdings 2" pitchFamily="18" charset="2"/>
              <a:buNone/>
            </a:pPr>
            <a:endParaRPr lang="en-US" sz="320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4" descr="Picture1"/>
          <p:cNvPicPr>
            <a:picLocks noChangeAspect="1" noChangeArrowheads="1"/>
          </p:cNvPicPr>
          <p:nvPr/>
        </p:nvPicPr>
        <p:blipFill>
          <a:blip r:embed="rId2"/>
          <a:srcRect/>
          <a:stretch>
            <a:fillRect/>
          </a:stretch>
        </p:blipFill>
        <p:spPr bwMode="auto">
          <a:xfrm>
            <a:off x="1257300" y="1163638"/>
            <a:ext cx="6629400" cy="4530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4" descr="Picture2"/>
          <p:cNvPicPr>
            <a:picLocks noChangeAspect="1" noChangeArrowheads="1"/>
          </p:cNvPicPr>
          <p:nvPr/>
        </p:nvPicPr>
        <p:blipFill>
          <a:blip r:embed="rId2"/>
          <a:srcRect/>
          <a:stretch>
            <a:fillRect/>
          </a:stretch>
        </p:blipFill>
        <p:spPr bwMode="auto">
          <a:xfrm>
            <a:off x="2846388" y="1166813"/>
            <a:ext cx="3449637" cy="45227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4" descr="Picture3"/>
          <p:cNvPicPr>
            <a:picLocks noChangeAspect="1" noChangeArrowheads="1"/>
          </p:cNvPicPr>
          <p:nvPr/>
        </p:nvPicPr>
        <p:blipFill>
          <a:blip r:embed="rId2"/>
          <a:srcRect/>
          <a:stretch>
            <a:fillRect/>
          </a:stretch>
        </p:blipFill>
        <p:spPr bwMode="auto">
          <a:xfrm>
            <a:off x="1952625" y="1611313"/>
            <a:ext cx="5237163" cy="36337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4" descr="Picture4"/>
          <p:cNvPicPr>
            <a:picLocks noChangeAspect="1" noChangeArrowheads="1"/>
          </p:cNvPicPr>
          <p:nvPr/>
        </p:nvPicPr>
        <p:blipFill>
          <a:blip r:embed="rId2"/>
          <a:srcRect/>
          <a:stretch>
            <a:fillRect/>
          </a:stretch>
        </p:blipFill>
        <p:spPr bwMode="auto">
          <a:xfrm>
            <a:off x="565150" y="1163638"/>
            <a:ext cx="8013700" cy="45291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4" descr="Picture5"/>
          <p:cNvPicPr>
            <a:picLocks noChangeAspect="1" noChangeArrowheads="1"/>
          </p:cNvPicPr>
          <p:nvPr/>
        </p:nvPicPr>
        <p:blipFill>
          <a:blip r:embed="rId2"/>
          <a:srcRect/>
          <a:stretch>
            <a:fillRect/>
          </a:stretch>
        </p:blipFill>
        <p:spPr bwMode="auto">
          <a:xfrm>
            <a:off x="1538288" y="1165225"/>
            <a:ext cx="6067425"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4" descr="Picture6"/>
          <p:cNvPicPr>
            <a:picLocks noChangeAspect="1" noChangeArrowheads="1"/>
          </p:cNvPicPr>
          <p:nvPr/>
        </p:nvPicPr>
        <p:blipFill>
          <a:blip r:embed="rId2"/>
          <a:srcRect/>
          <a:stretch>
            <a:fillRect/>
          </a:stretch>
        </p:blipFill>
        <p:spPr bwMode="auto">
          <a:xfrm>
            <a:off x="2057400" y="1444625"/>
            <a:ext cx="5029200" cy="3968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4" descr="Picture7"/>
          <p:cNvPicPr>
            <a:picLocks noChangeAspect="1" noChangeArrowheads="1"/>
          </p:cNvPicPr>
          <p:nvPr/>
        </p:nvPicPr>
        <p:blipFill>
          <a:blip r:embed="rId2"/>
          <a:srcRect/>
          <a:stretch>
            <a:fillRect/>
          </a:stretch>
        </p:blipFill>
        <p:spPr bwMode="auto">
          <a:xfrm>
            <a:off x="688975" y="1166813"/>
            <a:ext cx="7764463" cy="4524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66</TotalTime>
  <Words>429</Words>
  <Application>Microsoft Office PowerPoint</Application>
  <PresentationFormat>On-screen Show (4:3)</PresentationFormat>
  <Paragraphs>56</Paragraphs>
  <Slides>18</Slides>
  <Notes>0</Notes>
  <HiddenSlides>0</HiddenSlides>
  <MMClips>0</MMClips>
  <ScaleCrop>false</ScaleCrop>
  <HeadingPairs>
    <vt:vector size="6" baseType="variant">
      <vt:variant>
        <vt:lpstr>Fonts Used</vt:lpstr>
      </vt:variant>
      <vt:variant>
        <vt:i4>4</vt:i4>
      </vt:variant>
      <vt:variant>
        <vt:lpstr>Design Template</vt:lpstr>
      </vt:variant>
      <vt:variant>
        <vt:i4>2</vt:i4>
      </vt:variant>
      <vt:variant>
        <vt:lpstr>Slide Titles</vt:lpstr>
      </vt:variant>
      <vt:variant>
        <vt:i4>18</vt:i4>
      </vt:variant>
    </vt:vector>
  </HeadingPairs>
  <TitlesOfParts>
    <vt:vector size="24" baseType="lpstr">
      <vt:lpstr>Arial</vt:lpstr>
      <vt:lpstr>Calibri</vt:lpstr>
      <vt:lpstr>Constantia</vt:lpstr>
      <vt:lpstr>Wingdings 2</vt:lpstr>
      <vt:lpstr>Flow</vt:lpstr>
      <vt:lpstr>Flow</vt:lpstr>
      <vt:lpstr>Slide 1</vt:lpstr>
      <vt:lpstr>WHERE DID ROMANTICISM GO?</vt:lpstr>
      <vt:lpstr>Slide 3</vt:lpstr>
      <vt:lpstr>WHAT MAKES THIS A REALISTIC PICTURE?</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REALISM &amp; NATURALISM</dc:title>
  <dc:creator>michelle</dc:creator>
  <cp:lastModifiedBy>mbarone</cp:lastModifiedBy>
  <cp:revision>20</cp:revision>
  <dcterms:created xsi:type="dcterms:W3CDTF">2011-01-20T00:01:08Z</dcterms:created>
  <dcterms:modified xsi:type="dcterms:W3CDTF">2014-01-31T19:07:08Z</dcterms:modified>
</cp:coreProperties>
</file>