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0"/>
  </p:notesMasterIdLst>
  <p:sldIdLst>
    <p:sldId id="256" r:id="rId2"/>
    <p:sldId id="257" r:id="rId3"/>
    <p:sldId id="258" r:id="rId4"/>
    <p:sldId id="259" r:id="rId5"/>
    <p:sldId id="260" r:id="rId6"/>
    <p:sldId id="262" r:id="rId7"/>
    <p:sldId id="264" r:id="rId8"/>
    <p:sldId id="263" r:id="rId9"/>
  </p:sldIdLst>
  <p:sldSz cx="9144000" cy="5143500" type="screen16x9"/>
  <p:notesSz cx="6858000" cy="9144000"/>
  <p:embeddedFontLst>
    <p:embeddedFont>
      <p:font typeface="Arial Black" panose="020B0A04020102020204" pitchFamily="34" charset="0"/>
      <p:regular r:id="rId11"/>
      <p:bold r:id="rId12"/>
    </p:embeddedFont>
    <p:embeddedFont>
      <p:font typeface="Calibri" panose="020F0502020204030204" pitchFamily="3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2592C9-6E70-4D46-ADE2-200F824D7878}" v="1" dt="2023-01-17T22:36:31.930"/>
  </p1510:revLst>
</p1510:revInfo>
</file>

<file path=ppt/tableStyles.xml><?xml version="1.0" encoding="utf-8"?>
<a:tblStyleLst xmlns:a="http://schemas.openxmlformats.org/drawingml/2006/main" def="{8A75019B-8171-48C0-9B69-C340ACEE17EE}">
  <a:tblStyle styleId="{8A75019B-8171-48C0-9B69-C340ACEE17EE}"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50" d="100"/>
          <a:sy n="150" d="100"/>
        </p:scale>
        <p:origin x="456"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cha, Jillian" userId="370d5235-aed9-4647-b80b-1d4b0149600d" providerId="ADAL" clId="{7C2592C9-6E70-4D46-ADE2-200F824D7878}"/>
    <pc:docChg chg="custSel addSld modSld">
      <pc:chgData name="Sacha, Jillian" userId="370d5235-aed9-4647-b80b-1d4b0149600d" providerId="ADAL" clId="{7C2592C9-6E70-4D46-ADE2-200F824D7878}" dt="2023-01-17T22:40:24.472" v="232" actId="20577"/>
      <pc:docMkLst>
        <pc:docMk/>
      </pc:docMkLst>
      <pc:sldChg chg="modSp mod">
        <pc:chgData name="Sacha, Jillian" userId="370d5235-aed9-4647-b80b-1d4b0149600d" providerId="ADAL" clId="{7C2592C9-6E70-4D46-ADE2-200F824D7878}" dt="2023-01-17T22:27:02.505" v="0" actId="20577"/>
        <pc:sldMkLst>
          <pc:docMk/>
          <pc:sldMk cId="0" sldId="256"/>
        </pc:sldMkLst>
        <pc:spChg chg="mod">
          <ac:chgData name="Sacha, Jillian" userId="370d5235-aed9-4647-b80b-1d4b0149600d" providerId="ADAL" clId="{7C2592C9-6E70-4D46-ADE2-200F824D7878}" dt="2023-01-17T22:27:02.505" v="0" actId="20577"/>
          <ac:spMkLst>
            <pc:docMk/>
            <pc:sldMk cId="0" sldId="256"/>
            <ac:spMk id="60" creationId="{00000000-0000-0000-0000-000000000000}"/>
          </ac:spMkLst>
        </pc:spChg>
      </pc:sldChg>
      <pc:sldChg chg="addSp delSp modSp new mod">
        <pc:chgData name="Sacha, Jillian" userId="370d5235-aed9-4647-b80b-1d4b0149600d" providerId="ADAL" clId="{7C2592C9-6E70-4D46-ADE2-200F824D7878}" dt="2023-01-17T22:40:24.472" v="232" actId="20577"/>
        <pc:sldMkLst>
          <pc:docMk/>
          <pc:sldMk cId="75153520" sldId="264"/>
        </pc:sldMkLst>
        <pc:spChg chg="del">
          <ac:chgData name="Sacha, Jillian" userId="370d5235-aed9-4647-b80b-1d4b0149600d" providerId="ADAL" clId="{7C2592C9-6E70-4D46-ADE2-200F824D7878}" dt="2023-01-17T22:36:31.930" v="2"/>
          <ac:spMkLst>
            <pc:docMk/>
            <pc:sldMk cId="75153520" sldId="264"/>
            <ac:spMk id="2" creationId="{38E728DB-F931-ABF7-5F40-35797B4F0D0A}"/>
          </ac:spMkLst>
        </pc:spChg>
        <pc:spChg chg="mod">
          <ac:chgData name="Sacha, Jillian" userId="370d5235-aed9-4647-b80b-1d4b0149600d" providerId="ADAL" clId="{7C2592C9-6E70-4D46-ADE2-200F824D7878}" dt="2023-01-17T22:40:24.472" v="232" actId="20577"/>
          <ac:spMkLst>
            <pc:docMk/>
            <pc:sldMk cId="75153520" sldId="264"/>
            <ac:spMk id="3" creationId="{8C4DE6F4-D99B-0097-9311-6C17E89D2752}"/>
          </ac:spMkLst>
        </pc:spChg>
        <pc:spChg chg="add mod">
          <ac:chgData name="Sacha, Jillian" userId="370d5235-aed9-4647-b80b-1d4b0149600d" providerId="ADAL" clId="{7C2592C9-6E70-4D46-ADE2-200F824D7878}" dt="2023-01-17T22:38:20.115" v="134" actId="20577"/>
          <ac:spMkLst>
            <pc:docMk/>
            <pc:sldMk cId="75153520" sldId="264"/>
            <ac:spMk id="4" creationId="{E23D8898-626D-37D6-F454-8A1864B6156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1948a4bee90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 name="Google Shape;65;g1948a4bee90_0_6:notes"/>
          <p:cNvSpPr txBox="1">
            <a:spLocks noGrp="1"/>
          </p:cNvSpPr>
          <p:nvPr>
            <p:ph type="body" idx="1"/>
          </p:nvPr>
        </p:nvSpPr>
        <p:spPr>
          <a:xfrm>
            <a:off x="685800" y="4343400"/>
            <a:ext cx="5486400" cy="4114800"/>
          </a:xfrm>
          <a:prstGeom prst="rect">
            <a:avLst/>
          </a:prstGeom>
          <a:noFill/>
          <a:ln>
            <a:noFill/>
          </a:ln>
        </p:spPr>
        <p:txBody>
          <a:bodyPr spcFirstLastPara="1" wrap="square" lIns="93175" tIns="46575" rIns="93175" bIns="46575" anchor="t" anchorCtr="0">
            <a:noAutofit/>
          </a:bodyPr>
          <a:lstStyle/>
          <a:p>
            <a:pPr marL="171450" lvl="0" indent="-171450" algn="l" rtl="0">
              <a:lnSpc>
                <a:spcPct val="100000"/>
              </a:lnSpc>
              <a:spcBef>
                <a:spcPts val="0"/>
              </a:spcBef>
              <a:spcAft>
                <a:spcPts val="0"/>
              </a:spcAft>
              <a:buClr>
                <a:schemeClr val="dk1"/>
              </a:buClr>
              <a:buSzPts val="1200"/>
              <a:buFont typeface="Arial"/>
              <a:buChar char="•"/>
            </a:pPr>
            <a:r>
              <a:rPr lang="en"/>
              <a:t>Accessible</a:t>
            </a:r>
            <a:endParaRPr/>
          </a:p>
          <a:p>
            <a:pPr marL="628650" lvl="1" indent="-171450" algn="l" rtl="0">
              <a:lnSpc>
                <a:spcPct val="100000"/>
              </a:lnSpc>
              <a:spcBef>
                <a:spcPts val="0"/>
              </a:spcBef>
              <a:spcAft>
                <a:spcPts val="0"/>
              </a:spcAft>
              <a:buClr>
                <a:schemeClr val="dk1"/>
              </a:buClr>
              <a:buSzPts val="1200"/>
              <a:buFont typeface="Arial"/>
              <a:buChar char="•"/>
            </a:pPr>
            <a:r>
              <a:rPr lang="en"/>
              <a:t>We have 5 campus location in the Miami Valley/Greater Cincinnati Area: Downtown Dayton, Courseview in Mason, Englewood, Huber Heights and Centerville soon to open. </a:t>
            </a:r>
            <a:endParaRPr/>
          </a:p>
          <a:p>
            <a:pPr marL="171450" lvl="0" indent="-171450" algn="l" rtl="0">
              <a:lnSpc>
                <a:spcPct val="100000"/>
              </a:lnSpc>
              <a:spcBef>
                <a:spcPts val="0"/>
              </a:spcBef>
              <a:spcAft>
                <a:spcPts val="0"/>
              </a:spcAft>
              <a:buClr>
                <a:schemeClr val="dk1"/>
              </a:buClr>
              <a:buSzPts val="1200"/>
              <a:buFont typeface="Arial"/>
              <a:buChar char="•"/>
            </a:pPr>
            <a:r>
              <a:rPr lang="en"/>
              <a:t>Transferable</a:t>
            </a:r>
            <a:endParaRPr/>
          </a:p>
          <a:p>
            <a:pPr marL="628650" lvl="1" indent="-171450" algn="l" rtl="0">
              <a:lnSpc>
                <a:spcPct val="100000"/>
              </a:lnSpc>
              <a:spcBef>
                <a:spcPts val="0"/>
              </a:spcBef>
              <a:spcAft>
                <a:spcPts val="0"/>
              </a:spcAft>
              <a:buClr>
                <a:schemeClr val="dk1"/>
              </a:buClr>
              <a:buSzPts val="1200"/>
              <a:buFont typeface="Arial"/>
              <a:buChar char="•"/>
            </a:pPr>
            <a:r>
              <a:rPr lang="en"/>
              <a:t>We have two double degree partnerships with two area universities that will allow students to start at Sinclair and then transfer seamlessly. The established relationships are with Wright State and the University of Dayton, known as the UD Academy. </a:t>
            </a:r>
            <a:endParaRPr/>
          </a:p>
          <a:p>
            <a:pPr marL="628650" lvl="1" indent="-171450" algn="l" rtl="0">
              <a:lnSpc>
                <a:spcPct val="100000"/>
              </a:lnSpc>
              <a:spcBef>
                <a:spcPts val="0"/>
              </a:spcBef>
              <a:spcAft>
                <a:spcPts val="0"/>
              </a:spcAft>
              <a:buClr>
                <a:schemeClr val="dk1"/>
              </a:buClr>
              <a:buSzPts val="1200"/>
              <a:buFont typeface="Arial"/>
              <a:buChar char="•"/>
            </a:pPr>
            <a:r>
              <a:rPr lang="en"/>
              <a:t>A number of the courses CCP students take fall under the Ohio Transfer Module (OTM) and will transfer to any 4-year state school in the state of Ohio</a:t>
            </a:r>
            <a:endParaRPr/>
          </a:p>
          <a:p>
            <a:pPr marL="171450" lvl="0" indent="-171450" algn="l" rtl="0">
              <a:lnSpc>
                <a:spcPct val="100000"/>
              </a:lnSpc>
              <a:spcBef>
                <a:spcPts val="0"/>
              </a:spcBef>
              <a:spcAft>
                <a:spcPts val="0"/>
              </a:spcAft>
              <a:buClr>
                <a:schemeClr val="dk1"/>
              </a:buClr>
              <a:buSzPts val="1200"/>
              <a:buFont typeface="Arial"/>
              <a:buChar char="•"/>
            </a:pPr>
            <a:r>
              <a:rPr lang="en"/>
              <a:t>Programs</a:t>
            </a:r>
            <a:endParaRPr/>
          </a:p>
          <a:p>
            <a:pPr marL="628650" lvl="1" indent="-171450" algn="l" rtl="0">
              <a:lnSpc>
                <a:spcPct val="100000"/>
              </a:lnSpc>
              <a:spcBef>
                <a:spcPts val="0"/>
              </a:spcBef>
              <a:spcAft>
                <a:spcPts val="0"/>
              </a:spcAft>
              <a:buClr>
                <a:schemeClr val="dk1"/>
              </a:buClr>
              <a:buSzPts val="1200"/>
              <a:buFont typeface="Arial"/>
              <a:buChar char="•"/>
            </a:pPr>
            <a:r>
              <a:rPr lang="en"/>
              <a:t>Sinclair offers over 200 Degree and Certificate programs. We offer both Career and Transfer degrees. Career degrees will allow students who complete them to enter the workforce in a skilled/technical field. A transfer degree allows a student to transfer to a 4 year school to finish their degree. </a:t>
            </a:r>
            <a:endParaRPr/>
          </a:p>
          <a:p>
            <a:pPr marL="457200" lvl="0" indent="-304800" algn="l" rtl="0">
              <a:lnSpc>
                <a:spcPct val="100000"/>
              </a:lnSpc>
              <a:spcBef>
                <a:spcPts val="0"/>
              </a:spcBef>
              <a:spcAft>
                <a:spcPts val="0"/>
              </a:spcAft>
              <a:buClr>
                <a:schemeClr val="dk1"/>
              </a:buClr>
              <a:buSzPts val="1200"/>
              <a:buChar char="•"/>
            </a:pPr>
            <a:r>
              <a:rPr lang="en"/>
              <a:t>Scholarship</a:t>
            </a:r>
            <a:endParaRPr/>
          </a:p>
          <a:p>
            <a:pPr marL="914400" lvl="1" indent="-304800" algn="l" rtl="0">
              <a:lnSpc>
                <a:spcPct val="100000"/>
              </a:lnSpc>
              <a:spcBef>
                <a:spcPts val="0"/>
              </a:spcBef>
              <a:spcAft>
                <a:spcPts val="0"/>
              </a:spcAft>
              <a:buClr>
                <a:schemeClr val="dk1"/>
              </a:buClr>
              <a:buSzPts val="1200"/>
              <a:buChar char="•"/>
            </a:pPr>
            <a:r>
              <a:rPr lang="en"/>
              <a:t>CCP students who complete 24 credit hours during their time as a CCP student and maintain a 2.5 GPA will receive the Free to Finish Scholarship.  Students do not need to apply...it is automatically awarded and there is no limit to the number of students who can receive the benefit.  The free to finish program is a last-dollar program - students will have all grant and scholarship monies applied to their accounts, and Sinclair will cover the rest of their tuition and fees. </a:t>
            </a:r>
            <a:endParaRPr/>
          </a:p>
          <a:p>
            <a:pPr marL="457200" lvl="1" indent="0" algn="l" rtl="0">
              <a:lnSpc>
                <a:spcPct val="100000"/>
              </a:lnSpc>
              <a:spcBef>
                <a:spcPts val="0"/>
              </a:spcBef>
              <a:spcAft>
                <a:spcPts val="0"/>
              </a:spcAft>
              <a:buClr>
                <a:schemeClr val="dk1"/>
              </a:buClr>
              <a:buSzPts val="1200"/>
              <a:buFont typeface="Arial"/>
              <a:buNone/>
            </a:pPr>
            <a:endParaRPr/>
          </a:p>
        </p:txBody>
      </p:sp>
      <p:sp>
        <p:nvSpPr>
          <p:cNvPr id="66" name="Google Shape;66;g1948a4bee90_0_6:notes"/>
          <p:cNvSpPr txBox="1">
            <a:spLocks noGrp="1"/>
          </p:cNvSpPr>
          <p:nvPr>
            <p:ph type="sldNum" idx="12"/>
          </p:nvPr>
        </p:nvSpPr>
        <p:spPr>
          <a:xfrm>
            <a:off x="3884613" y="8685213"/>
            <a:ext cx="2971800" cy="4572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948a4bee90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g1948a4bee90_0_100:notes"/>
          <p:cNvSpPr txBox="1">
            <a:spLocks noGrp="1"/>
          </p:cNvSpPr>
          <p:nvPr>
            <p:ph type="body" idx="1"/>
          </p:nvPr>
        </p:nvSpPr>
        <p:spPr>
          <a:xfrm>
            <a:off x="685800" y="4343400"/>
            <a:ext cx="5486400" cy="4114800"/>
          </a:xfrm>
          <a:prstGeom prst="rect">
            <a:avLst/>
          </a:prstGeom>
          <a:noFill/>
          <a:ln>
            <a:noFill/>
          </a:ln>
        </p:spPr>
        <p:txBody>
          <a:bodyPr spcFirstLastPara="1" wrap="square" lIns="93175" tIns="46575" rIns="93175" bIns="46575" anchor="t" anchorCtr="0">
            <a:noAutofit/>
          </a:bodyPr>
          <a:lstStyle/>
          <a:p>
            <a:pPr marL="171450" lvl="0" indent="-171450" algn="l" rtl="0">
              <a:lnSpc>
                <a:spcPct val="100000"/>
              </a:lnSpc>
              <a:spcBef>
                <a:spcPts val="0"/>
              </a:spcBef>
              <a:spcAft>
                <a:spcPts val="0"/>
              </a:spcAft>
              <a:buClr>
                <a:schemeClr val="dk1"/>
              </a:buClr>
              <a:buSzPts val="1200"/>
              <a:buFont typeface="Arial"/>
              <a:buChar char="•"/>
            </a:pPr>
            <a:r>
              <a:rPr lang="en"/>
              <a:t>Our Application Process is 2-Fold</a:t>
            </a:r>
            <a:endParaRPr/>
          </a:p>
          <a:p>
            <a:pPr marL="628650" lvl="1" indent="-171450" algn="l" rtl="0">
              <a:lnSpc>
                <a:spcPct val="100000"/>
              </a:lnSpc>
              <a:spcBef>
                <a:spcPts val="0"/>
              </a:spcBef>
              <a:spcAft>
                <a:spcPts val="0"/>
              </a:spcAft>
              <a:buClr>
                <a:schemeClr val="dk1"/>
              </a:buClr>
              <a:buSzPts val="1200"/>
              <a:buFont typeface="Arial"/>
              <a:buChar char="•"/>
            </a:pPr>
            <a:r>
              <a:rPr lang="en"/>
              <a:t>Students will need to complete their online CCP application </a:t>
            </a:r>
            <a:endParaRPr/>
          </a:p>
          <a:p>
            <a:pPr marL="628650" lvl="1" indent="-171450" algn="l" rtl="0">
              <a:lnSpc>
                <a:spcPct val="100000"/>
              </a:lnSpc>
              <a:spcBef>
                <a:spcPts val="0"/>
              </a:spcBef>
              <a:spcAft>
                <a:spcPts val="0"/>
              </a:spcAft>
              <a:buClr>
                <a:schemeClr val="dk1"/>
              </a:buClr>
              <a:buSzPts val="1200"/>
              <a:buFont typeface="Arial"/>
              <a:buChar char="•"/>
            </a:pPr>
            <a:r>
              <a:rPr lang="en"/>
              <a:t>They will also need to complete a Parent and School Authorization Form</a:t>
            </a:r>
            <a:endParaRPr/>
          </a:p>
          <a:p>
            <a:pPr marL="1085850" lvl="2" indent="-171450" algn="l" rtl="0">
              <a:lnSpc>
                <a:spcPct val="100000"/>
              </a:lnSpc>
              <a:spcBef>
                <a:spcPts val="0"/>
              </a:spcBef>
              <a:spcAft>
                <a:spcPts val="0"/>
              </a:spcAft>
              <a:buClr>
                <a:schemeClr val="dk1"/>
              </a:buClr>
              <a:buSzPts val="1200"/>
              <a:buFont typeface="Arial"/>
              <a:buChar char="•"/>
            </a:pPr>
            <a:r>
              <a:rPr lang="en"/>
              <a:t>This will be completed by the parent and then by your school representative</a:t>
            </a:r>
            <a:endParaRPr/>
          </a:p>
          <a:p>
            <a:pPr marL="628650" lvl="1" indent="-171450" algn="l" rtl="0">
              <a:lnSpc>
                <a:spcPct val="100000"/>
              </a:lnSpc>
              <a:spcBef>
                <a:spcPts val="0"/>
              </a:spcBef>
              <a:spcAft>
                <a:spcPts val="0"/>
              </a:spcAft>
              <a:buClr>
                <a:schemeClr val="dk1"/>
              </a:buClr>
              <a:buSzPts val="1200"/>
              <a:buFont typeface="Arial"/>
              <a:buChar char="•"/>
            </a:pPr>
            <a:r>
              <a:rPr lang="en"/>
              <a:t>After this information is received students/families will receive a letter detailing their next steps</a:t>
            </a:r>
            <a:endParaRPr/>
          </a:p>
          <a:p>
            <a:pPr marL="1085850" lvl="2" indent="-171450" algn="l" rtl="0">
              <a:lnSpc>
                <a:spcPct val="100000"/>
              </a:lnSpc>
              <a:spcBef>
                <a:spcPts val="0"/>
              </a:spcBef>
              <a:spcAft>
                <a:spcPts val="0"/>
              </a:spcAft>
              <a:buClr>
                <a:schemeClr val="dk1"/>
              </a:buClr>
              <a:buSzPts val="1200"/>
              <a:buFont typeface="Arial"/>
              <a:buChar char="•"/>
            </a:pPr>
            <a:r>
              <a:rPr lang="en"/>
              <a:t>Needs Testing- This will be a conditional admittance and students will still need to test college ready before registering</a:t>
            </a:r>
            <a:endParaRPr/>
          </a:p>
          <a:p>
            <a:pPr marL="1085850" lvl="2" indent="-171450" algn="l" rtl="0">
              <a:lnSpc>
                <a:spcPct val="100000"/>
              </a:lnSpc>
              <a:spcBef>
                <a:spcPts val="0"/>
              </a:spcBef>
              <a:spcAft>
                <a:spcPts val="0"/>
              </a:spcAft>
              <a:buClr>
                <a:schemeClr val="dk1"/>
              </a:buClr>
              <a:buSzPts val="1200"/>
              <a:buFont typeface="Arial"/>
              <a:buChar char="•"/>
            </a:pPr>
            <a:r>
              <a:rPr lang="en"/>
              <a:t>Accepted with information concerning registration and next steps </a:t>
            </a:r>
            <a:endParaRPr/>
          </a:p>
        </p:txBody>
      </p:sp>
      <p:sp>
        <p:nvSpPr>
          <p:cNvPr id="80" name="Google Shape;80;g1948a4bee90_0_100:notes"/>
          <p:cNvSpPr txBox="1">
            <a:spLocks noGrp="1"/>
          </p:cNvSpPr>
          <p:nvPr>
            <p:ph type="sldNum" idx="12"/>
          </p:nvPr>
        </p:nvSpPr>
        <p:spPr>
          <a:xfrm>
            <a:off x="3884613" y="8685213"/>
            <a:ext cx="2971800" cy="4572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948a4bee90_0_2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 name="Google Shape;89;g1948a4bee90_0_272:notes"/>
          <p:cNvSpPr txBox="1">
            <a:spLocks noGrp="1"/>
          </p:cNvSpPr>
          <p:nvPr>
            <p:ph type="body" idx="1"/>
          </p:nvPr>
        </p:nvSpPr>
        <p:spPr>
          <a:xfrm>
            <a:off x="685800" y="4343400"/>
            <a:ext cx="5486400" cy="4114800"/>
          </a:xfrm>
          <a:prstGeom prst="rect">
            <a:avLst/>
          </a:prstGeom>
          <a:noFill/>
          <a:ln>
            <a:noFill/>
          </a:ln>
        </p:spPr>
        <p:txBody>
          <a:bodyPr spcFirstLastPara="1" wrap="square" lIns="93175" tIns="46575" rIns="93175" bIns="46575" anchor="t" anchorCtr="0">
            <a:noAutofit/>
          </a:bodyPr>
          <a:lstStyle/>
          <a:p>
            <a:pPr marL="171450" lvl="0" indent="-171450" algn="l" rtl="0">
              <a:lnSpc>
                <a:spcPct val="100000"/>
              </a:lnSpc>
              <a:spcBef>
                <a:spcPts val="0"/>
              </a:spcBef>
              <a:spcAft>
                <a:spcPts val="0"/>
              </a:spcAft>
              <a:buClr>
                <a:schemeClr val="dk1"/>
              </a:buClr>
              <a:buSzPts val="1200"/>
              <a:buFont typeface="Arial"/>
              <a:buChar char="•"/>
            </a:pPr>
            <a:r>
              <a:rPr lang="en"/>
              <a:t>Discuss the testing requirements and what scores are considered college ready</a:t>
            </a:r>
            <a:endParaRPr/>
          </a:p>
          <a:p>
            <a:pPr marL="171450" lvl="0" indent="-171450" algn="l" rtl="0">
              <a:lnSpc>
                <a:spcPct val="100000"/>
              </a:lnSpc>
              <a:spcBef>
                <a:spcPts val="0"/>
              </a:spcBef>
              <a:spcAft>
                <a:spcPts val="0"/>
              </a:spcAft>
              <a:buClr>
                <a:schemeClr val="dk1"/>
              </a:buClr>
              <a:buSzPts val="1200"/>
              <a:buFont typeface="Arial"/>
              <a:buChar char="•"/>
            </a:pPr>
            <a:r>
              <a:rPr lang="en"/>
              <a:t>Discuss that it is ok if you have not taken the ACT/SAT’s, we offer a placement test. </a:t>
            </a:r>
            <a:endParaRPr/>
          </a:p>
          <a:p>
            <a:pPr marL="171450" lvl="0" indent="-171450" algn="l" rtl="0">
              <a:lnSpc>
                <a:spcPct val="100000"/>
              </a:lnSpc>
              <a:spcBef>
                <a:spcPts val="0"/>
              </a:spcBef>
              <a:spcAft>
                <a:spcPts val="0"/>
              </a:spcAft>
              <a:buClr>
                <a:schemeClr val="dk1"/>
              </a:buClr>
              <a:buSzPts val="1200"/>
              <a:buFont typeface="Arial"/>
              <a:buChar char="•"/>
            </a:pPr>
            <a:r>
              <a:rPr lang="en"/>
              <a:t>Standard Error of Measurement </a:t>
            </a:r>
            <a:endParaRPr/>
          </a:p>
          <a:p>
            <a:pPr marL="628650" lvl="1" indent="-171450" algn="l" rtl="0">
              <a:lnSpc>
                <a:spcPct val="100000"/>
              </a:lnSpc>
              <a:spcBef>
                <a:spcPts val="0"/>
              </a:spcBef>
              <a:spcAft>
                <a:spcPts val="0"/>
              </a:spcAft>
              <a:buClr>
                <a:schemeClr val="dk1"/>
              </a:buClr>
              <a:buSzPts val="1200"/>
              <a:buFont typeface="Arial"/>
              <a:buChar char="•"/>
            </a:pPr>
            <a:r>
              <a:rPr lang="en"/>
              <a:t>Students who do not test “college-ready” still have options </a:t>
            </a:r>
            <a:endParaRPr/>
          </a:p>
          <a:p>
            <a:pPr marL="628650" lvl="1" indent="-171450" algn="l" rtl="0">
              <a:lnSpc>
                <a:spcPct val="100000"/>
              </a:lnSpc>
              <a:spcBef>
                <a:spcPts val="0"/>
              </a:spcBef>
              <a:spcAft>
                <a:spcPts val="0"/>
              </a:spcAft>
              <a:buClr>
                <a:schemeClr val="dk1"/>
              </a:buClr>
              <a:buSzPts val="1200"/>
              <a:buFont typeface="Arial"/>
              <a:buChar char="•"/>
            </a:pPr>
            <a:r>
              <a:rPr lang="en"/>
              <a:t>ACT English 16-17</a:t>
            </a:r>
            <a:endParaRPr/>
          </a:p>
          <a:p>
            <a:pPr marL="628650" lvl="1" indent="-171450" algn="l" rtl="0">
              <a:lnSpc>
                <a:spcPct val="100000"/>
              </a:lnSpc>
              <a:spcBef>
                <a:spcPts val="0"/>
              </a:spcBef>
              <a:spcAft>
                <a:spcPts val="0"/>
              </a:spcAft>
              <a:buClr>
                <a:schemeClr val="dk1"/>
              </a:buClr>
              <a:buSzPts val="1200"/>
              <a:buFont typeface="Arial"/>
              <a:buChar char="•"/>
            </a:pPr>
            <a:r>
              <a:rPr lang="en"/>
              <a:t>ACT Math 20-21</a:t>
            </a:r>
            <a:endParaRPr/>
          </a:p>
          <a:p>
            <a:pPr marL="628650" lvl="1" indent="-171450" algn="l" rtl="0">
              <a:lnSpc>
                <a:spcPct val="100000"/>
              </a:lnSpc>
              <a:spcBef>
                <a:spcPts val="0"/>
              </a:spcBef>
              <a:spcAft>
                <a:spcPts val="0"/>
              </a:spcAft>
              <a:buClr>
                <a:schemeClr val="dk1"/>
              </a:buClr>
              <a:buSzPts val="1200"/>
              <a:buFont typeface="Arial"/>
              <a:buChar char="•"/>
            </a:pPr>
            <a:r>
              <a:rPr lang="en"/>
              <a:t>Writeplacer 4</a:t>
            </a:r>
            <a:endParaRPr/>
          </a:p>
          <a:p>
            <a:pPr marL="628650" lvl="1" indent="-171450" algn="l" rtl="0">
              <a:lnSpc>
                <a:spcPct val="100000"/>
              </a:lnSpc>
              <a:spcBef>
                <a:spcPts val="0"/>
              </a:spcBef>
              <a:spcAft>
                <a:spcPts val="0"/>
              </a:spcAft>
              <a:buClr>
                <a:schemeClr val="dk1"/>
              </a:buClr>
              <a:buSzPts val="1200"/>
              <a:buFont typeface="Arial"/>
              <a:buChar char="•"/>
            </a:pPr>
            <a:r>
              <a:rPr lang="en"/>
              <a:t>ALEKS 40-45</a:t>
            </a:r>
            <a:endParaRPr/>
          </a:p>
          <a:p>
            <a:pPr marL="628650" lvl="1" indent="-171450" algn="l" rtl="0">
              <a:lnSpc>
                <a:spcPct val="100000"/>
              </a:lnSpc>
              <a:spcBef>
                <a:spcPts val="0"/>
              </a:spcBef>
              <a:spcAft>
                <a:spcPts val="0"/>
              </a:spcAft>
              <a:buClr>
                <a:schemeClr val="dk1"/>
              </a:buClr>
              <a:buSzPts val="1200"/>
              <a:buFont typeface="Arial"/>
              <a:buChar char="•"/>
            </a:pPr>
            <a:r>
              <a:rPr lang="en"/>
              <a:t>Must have a 3.0 cum. GPA or a letter of recommendation from a counselor, administrator or career tech advisor </a:t>
            </a:r>
            <a:endParaRPr/>
          </a:p>
          <a:p>
            <a:pPr marL="171450" marR="0" lvl="0" indent="-171450" algn="l" rtl="0">
              <a:lnSpc>
                <a:spcPct val="100000"/>
              </a:lnSpc>
              <a:spcBef>
                <a:spcPts val="0"/>
              </a:spcBef>
              <a:spcAft>
                <a:spcPts val="0"/>
              </a:spcAft>
              <a:buClr>
                <a:schemeClr val="dk1"/>
              </a:buClr>
              <a:buSzPts val="1200"/>
              <a:buFont typeface="Arial"/>
              <a:buChar char="•"/>
            </a:pPr>
            <a:r>
              <a:rPr lang="en"/>
              <a:t>Discuss the 28 Steps to Really College Ready Student (on shared drive)</a:t>
            </a:r>
            <a:endParaRPr/>
          </a:p>
          <a:p>
            <a:pPr marL="171450" lvl="0" indent="-95250" algn="l" rtl="0">
              <a:lnSpc>
                <a:spcPct val="100000"/>
              </a:lnSpc>
              <a:spcBef>
                <a:spcPts val="0"/>
              </a:spcBef>
              <a:spcAft>
                <a:spcPts val="0"/>
              </a:spcAft>
              <a:buClr>
                <a:schemeClr val="dk1"/>
              </a:buClr>
              <a:buSzPts val="1200"/>
              <a:buFont typeface="Arial"/>
              <a:buNone/>
            </a:pPr>
            <a:endParaRPr/>
          </a:p>
        </p:txBody>
      </p:sp>
      <p:sp>
        <p:nvSpPr>
          <p:cNvPr id="90" name="Google Shape;90;g1948a4bee90_0_272:notes"/>
          <p:cNvSpPr txBox="1">
            <a:spLocks noGrp="1"/>
          </p:cNvSpPr>
          <p:nvPr>
            <p:ph type="sldNum" idx="12"/>
          </p:nvPr>
        </p:nvSpPr>
        <p:spPr>
          <a:xfrm>
            <a:off x="3884613" y="8685213"/>
            <a:ext cx="2971800" cy="4572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948a4bee90_0_3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g1948a4bee90_0_355:notes"/>
          <p:cNvSpPr txBox="1">
            <a:spLocks noGrp="1"/>
          </p:cNvSpPr>
          <p:nvPr>
            <p:ph type="body" idx="1"/>
          </p:nvPr>
        </p:nvSpPr>
        <p:spPr>
          <a:xfrm>
            <a:off x="685800" y="4343400"/>
            <a:ext cx="5486400" cy="4114800"/>
          </a:xfrm>
          <a:prstGeom prst="rect">
            <a:avLst/>
          </a:prstGeom>
          <a:noFill/>
          <a:ln>
            <a:noFill/>
          </a:ln>
        </p:spPr>
        <p:txBody>
          <a:bodyPr spcFirstLastPara="1" wrap="square" lIns="93175" tIns="46575" rIns="93175" bIns="46575" anchor="t" anchorCtr="0">
            <a:noAutofit/>
          </a:bodyPr>
          <a:lstStyle/>
          <a:p>
            <a:pPr marL="171450" lvl="0" indent="-171450" algn="l" rtl="0">
              <a:lnSpc>
                <a:spcPct val="100000"/>
              </a:lnSpc>
              <a:spcBef>
                <a:spcPts val="0"/>
              </a:spcBef>
              <a:spcAft>
                <a:spcPts val="0"/>
              </a:spcAft>
              <a:buClr>
                <a:schemeClr val="dk1"/>
              </a:buClr>
              <a:buSzPts val="1200"/>
              <a:buFont typeface="Arial"/>
              <a:buChar char="•"/>
            </a:pPr>
            <a:r>
              <a:rPr lang="en"/>
              <a:t>Sinclair offers two in-person orientations and an online orientation. Students need to complete this orientation to ensure they are prepared for their college career. Parents can also go through the online orientation. </a:t>
            </a:r>
            <a:endParaRPr/>
          </a:p>
          <a:p>
            <a:pPr marL="171450" lvl="0" indent="-171450" algn="l" rtl="0">
              <a:lnSpc>
                <a:spcPct val="100000"/>
              </a:lnSpc>
              <a:spcBef>
                <a:spcPts val="1200"/>
              </a:spcBef>
              <a:spcAft>
                <a:spcPts val="0"/>
              </a:spcAft>
              <a:buClr>
                <a:schemeClr val="dk1"/>
              </a:buClr>
              <a:buSzPts val="1200"/>
              <a:buFont typeface="Arial"/>
              <a:buChar char="•"/>
            </a:pPr>
            <a:r>
              <a:rPr lang="en"/>
              <a:t>Once you have determined completed the application and admission process and tested for readiness, you will want to register. </a:t>
            </a:r>
            <a:endParaRPr/>
          </a:p>
          <a:p>
            <a:pPr marL="171450" lvl="0" indent="-171450" algn="l" rtl="0">
              <a:lnSpc>
                <a:spcPct val="100000"/>
              </a:lnSpc>
              <a:spcBef>
                <a:spcPts val="1200"/>
              </a:spcBef>
              <a:spcAft>
                <a:spcPts val="0"/>
              </a:spcAft>
              <a:buClr>
                <a:schemeClr val="dk1"/>
              </a:buClr>
              <a:buSzPts val="1200"/>
              <a:buFont typeface="Arial"/>
              <a:buChar char="•"/>
            </a:pPr>
            <a:r>
              <a:rPr lang="en"/>
              <a:t>Before Registering consider the following: </a:t>
            </a:r>
            <a:endParaRPr/>
          </a:p>
          <a:p>
            <a:pPr marL="628650" lvl="1" indent="-171450" algn="l" rtl="0">
              <a:lnSpc>
                <a:spcPct val="100000"/>
              </a:lnSpc>
              <a:spcBef>
                <a:spcPts val="1200"/>
              </a:spcBef>
              <a:spcAft>
                <a:spcPts val="0"/>
              </a:spcAft>
              <a:buClr>
                <a:schemeClr val="dk1"/>
              </a:buClr>
              <a:buSzPts val="1200"/>
              <a:buFont typeface="Arial"/>
              <a:buChar char="•"/>
            </a:pPr>
            <a:r>
              <a:rPr lang="en"/>
              <a:t>College advisors will help students know which courses they can take</a:t>
            </a:r>
            <a:endParaRPr/>
          </a:p>
          <a:p>
            <a:pPr marL="1085850" lvl="2" indent="-171450" algn="l" rtl="0">
              <a:lnSpc>
                <a:spcPct val="100000"/>
              </a:lnSpc>
              <a:spcBef>
                <a:spcPts val="1200"/>
              </a:spcBef>
              <a:spcAft>
                <a:spcPts val="0"/>
              </a:spcAft>
              <a:buClr>
                <a:schemeClr val="dk1"/>
              </a:buClr>
              <a:buSzPts val="1200"/>
              <a:buFont typeface="Arial"/>
              <a:buChar char="•"/>
            </a:pPr>
            <a:r>
              <a:rPr lang="en"/>
              <a:t>Based on assessment scores</a:t>
            </a:r>
            <a:endParaRPr/>
          </a:p>
          <a:p>
            <a:pPr marL="1085850" lvl="2" indent="-171450" algn="l" rtl="0">
              <a:lnSpc>
                <a:spcPct val="100000"/>
              </a:lnSpc>
              <a:spcBef>
                <a:spcPts val="1200"/>
              </a:spcBef>
              <a:spcAft>
                <a:spcPts val="0"/>
              </a:spcAft>
              <a:buClr>
                <a:schemeClr val="dk1"/>
              </a:buClr>
              <a:buSzPts val="1200"/>
              <a:buFont typeface="Arial"/>
              <a:buChar char="•"/>
            </a:pPr>
            <a:r>
              <a:rPr lang="en"/>
              <a:t>Based on course prerequisites </a:t>
            </a:r>
            <a:endParaRPr/>
          </a:p>
          <a:p>
            <a:pPr marL="628650" lvl="1" indent="-171450" algn="l" rtl="0">
              <a:lnSpc>
                <a:spcPct val="100000"/>
              </a:lnSpc>
              <a:spcBef>
                <a:spcPts val="1200"/>
              </a:spcBef>
              <a:spcAft>
                <a:spcPts val="0"/>
              </a:spcAft>
              <a:buClr>
                <a:schemeClr val="dk1"/>
              </a:buClr>
              <a:buSzPts val="1200"/>
              <a:buFont typeface="Arial"/>
              <a:buChar char="•"/>
            </a:pPr>
            <a:r>
              <a:rPr lang="en"/>
              <a:t>Courses can satisfy high school graduation requirements</a:t>
            </a:r>
            <a:endParaRPr/>
          </a:p>
          <a:p>
            <a:pPr marL="1085850" lvl="2" indent="-171450" algn="l" rtl="0">
              <a:lnSpc>
                <a:spcPct val="100000"/>
              </a:lnSpc>
              <a:spcBef>
                <a:spcPts val="1200"/>
              </a:spcBef>
              <a:spcAft>
                <a:spcPts val="0"/>
              </a:spcAft>
              <a:buClr>
                <a:schemeClr val="dk1"/>
              </a:buClr>
              <a:buSzPts val="1200"/>
              <a:buFont typeface="Arial"/>
              <a:buChar char="•"/>
            </a:pPr>
            <a:r>
              <a:rPr lang="en"/>
              <a:t>School counselors can help students understand requirements and course substitutions</a:t>
            </a:r>
            <a:endParaRPr/>
          </a:p>
          <a:p>
            <a:pPr marL="628650" lvl="1" indent="-171450" algn="l" rtl="0">
              <a:lnSpc>
                <a:spcPct val="100000"/>
              </a:lnSpc>
              <a:spcBef>
                <a:spcPts val="1200"/>
              </a:spcBef>
              <a:spcAft>
                <a:spcPts val="0"/>
              </a:spcAft>
              <a:buClr>
                <a:schemeClr val="dk1"/>
              </a:buClr>
              <a:buSzPts val="1200"/>
              <a:buFont typeface="Arial"/>
              <a:buChar char="•"/>
            </a:pPr>
            <a:r>
              <a:rPr lang="en"/>
              <a:t>Courses must be college-level or non-remedial </a:t>
            </a:r>
            <a:endParaRPr/>
          </a:p>
          <a:p>
            <a:pPr marL="628650" lvl="1" indent="-171450" algn="l" rtl="0">
              <a:lnSpc>
                <a:spcPct val="100000"/>
              </a:lnSpc>
              <a:spcBef>
                <a:spcPts val="1200"/>
              </a:spcBef>
              <a:spcAft>
                <a:spcPts val="0"/>
              </a:spcAft>
              <a:buClr>
                <a:schemeClr val="dk1"/>
              </a:buClr>
              <a:buSzPts val="1200"/>
              <a:buFont typeface="Arial"/>
              <a:buChar char="•"/>
            </a:pPr>
            <a:r>
              <a:rPr lang="en"/>
              <a:t>Courses must be nonreligious </a:t>
            </a:r>
            <a:endParaRPr/>
          </a:p>
          <a:p>
            <a:pPr marL="457200" lvl="1" indent="0" algn="l" rtl="0">
              <a:lnSpc>
                <a:spcPct val="100000"/>
              </a:lnSpc>
              <a:spcBef>
                <a:spcPts val="1200"/>
              </a:spcBef>
              <a:spcAft>
                <a:spcPts val="0"/>
              </a:spcAft>
              <a:buSzPts val="1400"/>
              <a:buNone/>
            </a:pPr>
            <a:endParaRPr/>
          </a:p>
          <a:p>
            <a:pPr marL="457200" lvl="1" indent="0" algn="l" rtl="0">
              <a:lnSpc>
                <a:spcPct val="100000"/>
              </a:lnSpc>
              <a:spcBef>
                <a:spcPts val="1200"/>
              </a:spcBef>
              <a:spcAft>
                <a:spcPts val="0"/>
              </a:spcAft>
              <a:buSzPts val="1400"/>
              <a:buNone/>
            </a:pPr>
            <a:endParaRPr/>
          </a:p>
        </p:txBody>
      </p:sp>
      <p:sp>
        <p:nvSpPr>
          <p:cNvPr id="99" name="Google Shape;99;g1948a4bee90_0_355:notes"/>
          <p:cNvSpPr txBox="1">
            <a:spLocks noGrp="1"/>
          </p:cNvSpPr>
          <p:nvPr>
            <p:ph type="sldNum" idx="12"/>
          </p:nvPr>
        </p:nvSpPr>
        <p:spPr>
          <a:xfrm>
            <a:off x="3884613" y="8685213"/>
            <a:ext cx="2971800" cy="4572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948a4bee90_0_4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948a4bee90_0_442:notes"/>
          <p:cNvSpPr txBox="1">
            <a:spLocks noGrp="1"/>
          </p:cNvSpPr>
          <p:nvPr>
            <p:ph type="body" idx="1"/>
          </p:nvPr>
        </p:nvSpPr>
        <p:spPr>
          <a:xfrm>
            <a:off x="685800" y="4343400"/>
            <a:ext cx="5486400" cy="4114800"/>
          </a:xfrm>
          <a:prstGeom prst="rect">
            <a:avLst/>
          </a:prstGeom>
          <a:noFill/>
          <a:ln>
            <a:noFill/>
          </a:ln>
        </p:spPr>
        <p:txBody>
          <a:bodyPr spcFirstLastPara="1" wrap="square" lIns="93175" tIns="46575" rIns="93175" bIns="46575" anchor="t" anchorCtr="0">
            <a:noAutofit/>
          </a:bodyPr>
          <a:lstStyle/>
          <a:p>
            <a:pPr marL="178027" lvl="0" indent="-178027" algn="l" rtl="0">
              <a:lnSpc>
                <a:spcPct val="100000"/>
              </a:lnSpc>
              <a:spcBef>
                <a:spcPts val="0"/>
              </a:spcBef>
              <a:spcAft>
                <a:spcPts val="0"/>
              </a:spcAft>
              <a:buClr>
                <a:schemeClr val="dk1"/>
              </a:buClr>
              <a:buSzPts val="1200"/>
              <a:buFont typeface="Arial"/>
              <a:buChar char="•"/>
            </a:pPr>
            <a:r>
              <a:rPr lang="en"/>
              <a:t>Improved outcomes and student learning are central to what we do…</a:t>
            </a:r>
            <a:endParaRPr/>
          </a:p>
          <a:p>
            <a:pPr marL="178027" lvl="0" indent="-101827" algn="l" rtl="0">
              <a:lnSpc>
                <a:spcPct val="100000"/>
              </a:lnSpc>
              <a:spcBef>
                <a:spcPts val="0"/>
              </a:spcBef>
              <a:spcAft>
                <a:spcPts val="0"/>
              </a:spcAft>
              <a:buClr>
                <a:schemeClr val="dk1"/>
              </a:buClr>
              <a:buSzPts val="1200"/>
              <a:buFont typeface="Arial"/>
              <a:buNone/>
            </a:pPr>
            <a:endParaRPr/>
          </a:p>
          <a:p>
            <a:pPr marL="178027" lvl="0" indent="-178027" algn="l" rtl="0">
              <a:lnSpc>
                <a:spcPct val="100000"/>
              </a:lnSpc>
              <a:spcBef>
                <a:spcPts val="0"/>
              </a:spcBef>
              <a:spcAft>
                <a:spcPts val="0"/>
              </a:spcAft>
              <a:buClr>
                <a:schemeClr val="dk1"/>
              </a:buClr>
              <a:buSzPts val="1200"/>
              <a:buFont typeface="Arial"/>
              <a:buChar char="•"/>
            </a:pPr>
            <a:r>
              <a:rPr lang="en"/>
              <a:t>We want our high school students to do well and they are doing just that – 90% earned a passing grade and received credit</a:t>
            </a:r>
            <a:endParaRPr/>
          </a:p>
          <a:p>
            <a:pPr marL="178027" lvl="0" indent="-101827" algn="l" rtl="0">
              <a:lnSpc>
                <a:spcPct val="100000"/>
              </a:lnSpc>
              <a:spcBef>
                <a:spcPts val="0"/>
              </a:spcBef>
              <a:spcAft>
                <a:spcPts val="0"/>
              </a:spcAft>
              <a:buClr>
                <a:schemeClr val="dk1"/>
              </a:buClr>
              <a:buSzPts val="1200"/>
              <a:buFont typeface="Arial"/>
              <a:buNone/>
            </a:pPr>
            <a:endParaRPr/>
          </a:p>
          <a:p>
            <a:pPr marL="178027" lvl="0" indent="-178027" algn="l" rtl="0">
              <a:lnSpc>
                <a:spcPct val="100000"/>
              </a:lnSpc>
              <a:spcBef>
                <a:spcPts val="0"/>
              </a:spcBef>
              <a:spcAft>
                <a:spcPts val="0"/>
              </a:spcAft>
              <a:buClr>
                <a:schemeClr val="dk1"/>
              </a:buClr>
              <a:buSzPts val="1200"/>
              <a:buFont typeface="Arial"/>
              <a:buChar char="•"/>
            </a:pPr>
            <a:r>
              <a:rPr lang="en"/>
              <a:t>They are actually outperforming all other Sinclair students which signals to us that they have the academic, social and emotional skills to take on college level work.</a:t>
            </a:r>
            <a:endParaRPr/>
          </a:p>
          <a:p>
            <a:pPr marL="178027" lvl="0" indent="-101827" algn="l" rtl="0">
              <a:lnSpc>
                <a:spcPct val="100000"/>
              </a:lnSpc>
              <a:spcBef>
                <a:spcPts val="0"/>
              </a:spcBef>
              <a:spcAft>
                <a:spcPts val="0"/>
              </a:spcAft>
              <a:buClr>
                <a:schemeClr val="dk1"/>
              </a:buClr>
              <a:buSzPts val="1200"/>
              <a:buFont typeface="Arial"/>
              <a:buNone/>
            </a:pPr>
            <a:endParaRPr/>
          </a:p>
          <a:p>
            <a:pPr marL="178027" lvl="0" indent="-178027" algn="l" rtl="0">
              <a:lnSpc>
                <a:spcPct val="100000"/>
              </a:lnSpc>
              <a:spcBef>
                <a:spcPts val="0"/>
              </a:spcBef>
              <a:spcAft>
                <a:spcPts val="0"/>
              </a:spcAft>
              <a:buClr>
                <a:schemeClr val="dk1"/>
              </a:buClr>
              <a:buSzPts val="1200"/>
              <a:buFont typeface="Arial"/>
              <a:buChar char="•"/>
            </a:pPr>
            <a:r>
              <a:rPr lang="en"/>
              <a:t>They are graduating and continuing – 40 graduates this past year</a:t>
            </a:r>
            <a:endParaRPr/>
          </a:p>
        </p:txBody>
      </p:sp>
      <p:sp>
        <p:nvSpPr>
          <p:cNvPr id="118" name="Google Shape;118;g1948a4bee90_0_442:notes"/>
          <p:cNvSpPr txBox="1">
            <a:spLocks noGrp="1"/>
          </p:cNvSpPr>
          <p:nvPr>
            <p:ph type="sldNum" idx="12"/>
          </p:nvPr>
        </p:nvSpPr>
        <p:spPr>
          <a:xfrm>
            <a:off x="3884613" y="8685213"/>
            <a:ext cx="2971800" cy="4572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
                <a:solidFill>
                  <a:srgbClr val="000000"/>
                </a:solidFill>
              </a:rPr>
              <a:t>6</a:t>
            </a:fld>
            <a:endParaRPr>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948a4bee90_0_6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g1948a4bee90_0_617:notes"/>
          <p:cNvSpPr txBox="1">
            <a:spLocks noGrp="1"/>
          </p:cNvSpPr>
          <p:nvPr>
            <p:ph type="body" idx="1"/>
          </p:nvPr>
        </p:nvSpPr>
        <p:spPr>
          <a:xfrm>
            <a:off x="685800" y="4343400"/>
            <a:ext cx="5486400" cy="41148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37" name="Google Shape;137;g1948a4bee90_0_617:notes"/>
          <p:cNvSpPr txBox="1">
            <a:spLocks noGrp="1"/>
          </p:cNvSpPr>
          <p:nvPr>
            <p:ph type="sldNum" idx="12"/>
          </p:nvPr>
        </p:nvSpPr>
        <p:spPr>
          <a:xfrm>
            <a:off x="3884613" y="8685213"/>
            <a:ext cx="2971800" cy="4572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
                <a:solidFill>
                  <a:srgbClr val="000000"/>
                </a:solidFill>
              </a:rPr>
              <a:t>8</a:t>
            </a:fld>
            <a:endParaRPr>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r>
              <a:rPr lang="en-US"/>
              <a:t>Click to edit Master title style</a:t>
            </a:r>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r>
              <a:rPr lang="en-US"/>
              <a:t>Click to edit Master subtitle style</a:t>
            </a:r>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r>
              <a:rPr lang="en-US"/>
              <a:t>Click to edit Master title style</a:t>
            </a:r>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pPr lvl="0"/>
            <a:r>
              <a:rPr lang="en-US"/>
              <a:t>Click to edit Master text styles</a:t>
            </a: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pPr lvl="0"/>
            <a:r>
              <a:rPr lang="en-US"/>
              <a:t>Click to edit Master text styles</a:t>
            </a: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pPr lvl="0"/>
            <a:r>
              <a:rPr lang="en-US"/>
              <a:t>Click to edit Master text styles</a:t>
            </a: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r>
              <a:rPr lang="en-US"/>
              <a:t>Click to edit Master title style</a:t>
            </a:r>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pPr lvl="0"/>
            <a:r>
              <a:rPr lang="en-US"/>
              <a:t>Click to edit Master text styles</a:t>
            </a: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r>
              <a:rPr lang="en-US"/>
              <a:t>Click to edit Master title style</a:t>
            </a:r>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r>
              <a:rPr lang="en-US"/>
              <a:t>Click to edit Master title style</a:t>
            </a:r>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r>
              <a:rPr lang="en-US"/>
              <a:t>Click to edit Master subtitle style</a:t>
            </a:r>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pPr lvl="0"/>
            <a:r>
              <a:rPr lang="en-US"/>
              <a:t>Click to edit Master text styles</a:t>
            </a: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pPr lvl="0"/>
            <a:r>
              <a:rPr lang="en-US"/>
              <a:t>Click to edit Master text styles</a:t>
            </a: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pPr lvl="0"/>
            <a:r>
              <a:rPr lang="en-US"/>
              <a:t>Click to edit Master text styles</a:t>
            </a: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a:t>Click to edit Master title style</a:t>
            </a:r>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US"/>
              <a:t>f</a:t>
            </a:r>
            <a:endParaRPr/>
          </a:p>
        </p:txBody>
      </p:sp>
      <p:sp>
        <p:nvSpPr>
          <p:cNvPr id="61" name="Google Shape;61;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62" name="Google Shape;62;p14"/>
          <p:cNvPicPr preferRelativeResize="0"/>
          <p:nvPr/>
        </p:nvPicPr>
        <p:blipFill rotWithShape="1">
          <a:blip r:embed="rId3">
            <a:alphaModFix/>
          </a:blip>
          <a:srcRect/>
          <a:stretch/>
        </p:blipFill>
        <p:spPr>
          <a:xfrm>
            <a:off x="0" y="-46000"/>
            <a:ext cx="9144000" cy="54950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p:nvPr/>
        </p:nvSpPr>
        <p:spPr>
          <a:xfrm>
            <a:off x="1" y="754380"/>
            <a:ext cx="9006900" cy="42384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dk1"/>
              </a:buClr>
              <a:buSzPts val="3000"/>
              <a:buFont typeface="Arial"/>
              <a:buNone/>
            </a:pPr>
            <a:r>
              <a:rPr lang="en" sz="3000" b="1" i="0" u="none" strike="noStrike" cap="none">
                <a:solidFill>
                  <a:schemeClr val="dk1"/>
                </a:solidFill>
                <a:latin typeface="Calibri"/>
                <a:ea typeface="Calibri"/>
                <a:cs typeface="Calibri"/>
                <a:sym typeface="Calibri"/>
              </a:rPr>
              <a:t>				</a:t>
            </a:r>
            <a:r>
              <a:rPr lang="en" sz="2400" b="1" i="0" u="none" strike="noStrike" cap="none">
                <a:solidFill>
                  <a:srgbClr val="C00000"/>
                </a:solidFill>
                <a:latin typeface="Calibri"/>
                <a:ea typeface="Calibri"/>
                <a:cs typeface="Calibri"/>
                <a:sym typeface="Calibri"/>
              </a:rPr>
              <a:t>	</a:t>
            </a:r>
            <a:r>
              <a:rPr lang="en" sz="3000" b="1" i="0" u="none" strike="noStrike" cap="none">
                <a:solidFill>
                  <a:schemeClr val="dk1"/>
                </a:solidFill>
                <a:latin typeface="Calibri"/>
                <a:ea typeface="Calibri"/>
                <a:cs typeface="Calibri"/>
                <a:sym typeface="Calibri"/>
              </a:rPr>
              <a:t>		</a:t>
            </a:r>
            <a:r>
              <a:rPr lang="en" sz="2400" b="1" i="0" u="none" strike="noStrike" cap="none">
                <a:solidFill>
                  <a:schemeClr val="dk1"/>
                </a:solidFill>
                <a:latin typeface="Calibri"/>
                <a:ea typeface="Calibri"/>
                <a:cs typeface="Calibri"/>
                <a:sym typeface="Calibri"/>
              </a:rPr>
              <a:t>	</a:t>
            </a:r>
            <a:endParaRPr sz="2000" b="1" i="0" u="none" strike="noStrike" cap="none">
              <a:solidFill>
                <a:schemeClr val="dk1"/>
              </a:solidFill>
              <a:latin typeface="Calibri"/>
              <a:ea typeface="Calibri"/>
              <a:cs typeface="Calibri"/>
              <a:sym typeface="Calibri"/>
            </a:endParaRPr>
          </a:p>
          <a:p>
            <a:pPr marL="0" marR="0" lvl="0" indent="0" algn="l" rtl="0">
              <a:lnSpc>
                <a:spcPct val="100000"/>
              </a:lnSpc>
              <a:spcBef>
                <a:spcPts val="480"/>
              </a:spcBef>
              <a:spcAft>
                <a:spcPts val="0"/>
              </a:spcAft>
              <a:buClr>
                <a:schemeClr val="dk1"/>
              </a:buClr>
              <a:buSzPts val="2400"/>
              <a:buFont typeface="Arial"/>
              <a:buNone/>
            </a:pPr>
            <a:r>
              <a:rPr lang="en" sz="24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grpSp>
        <p:nvGrpSpPr>
          <p:cNvPr id="69" name="Google Shape;69;p15"/>
          <p:cNvGrpSpPr/>
          <p:nvPr/>
        </p:nvGrpSpPr>
        <p:grpSpPr>
          <a:xfrm>
            <a:off x="240026" y="1489618"/>
            <a:ext cx="1149231" cy="828409"/>
            <a:chOff x="767542" y="2020824"/>
            <a:chExt cx="1523169" cy="1325879"/>
          </a:xfrm>
        </p:grpSpPr>
        <p:pic>
          <p:nvPicPr>
            <p:cNvPr id="70" name="Google Shape;70;p15"/>
            <p:cNvPicPr preferRelativeResize="0"/>
            <p:nvPr/>
          </p:nvPicPr>
          <p:blipFill rotWithShape="1">
            <a:blip r:embed="rId3">
              <a:alphaModFix/>
            </a:blip>
            <a:srcRect/>
            <a:stretch/>
          </p:blipFill>
          <p:spPr>
            <a:xfrm>
              <a:off x="767542" y="2020824"/>
              <a:ext cx="1021634" cy="1021634"/>
            </a:xfrm>
            <a:prstGeom prst="rect">
              <a:avLst/>
            </a:prstGeom>
            <a:noFill/>
            <a:ln>
              <a:noFill/>
            </a:ln>
          </p:spPr>
        </p:pic>
        <p:pic>
          <p:nvPicPr>
            <p:cNvPr id="71" name="Google Shape;71;p15"/>
            <p:cNvPicPr preferRelativeResize="0"/>
            <p:nvPr/>
          </p:nvPicPr>
          <p:blipFill rotWithShape="1">
            <a:blip r:embed="rId4">
              <a:alphaModFix/>
            </a:blip>
            <a:srcRect/>
            <a:stretch/>
          </p:blipFill>
          <p:spPr>
            <a:xfrm>
              <a:off x="1321448" y="2377440"/>
              <a:ext cx="969263" cy="969263"/>
            </a:xfrm>
            <a:prstGeom prst="rect">
              <a:avLst/>
            </a:prstGeom>
            <a:noFill/>
            <a:ln>
              <a:noFill/>
            </a:ln>
          </p:spPr>
        </p:pic>
      </p:grpSp>
      <p:pic>
        <p:nvPicPr>
          <p:cNvPr id="72" name="Google Shape;72;p15"/>
          <p:cNvPicPr preferRelativeResize="0"/>
          <p:nvPr/>
        </p:nvPicPr>
        <p:blipFill rotWithShape="1">
          <a:blip r:embed="rId5">
            <a:alphaModFix/>
          </a:blip>
          <a:srcRect/>
          <a:stretch/>
        </p:blipFill>
        <p:spPr>
          <a:xfrm flipH="1">
            <a:off x="588235" y="2598670"/>
            <a:ext cx="675447" cy="675447"/>
          </a:xfrm>
          <a:prstGeom prst="rect">
            <a:avLst/>
          </a:prstGeom>
          <a:noFill/>
          <a:ln>
            <a:noFill/>
          </a:ln>
        </p:spPr>
      </p:pic>
      <p:pic>
        <p:nvPicPr>
          <p:cNvPr id="73" name="Google Shape;73;p15"/>
          <p:cNvPicPr preferRelativeResize="0"/>
          <p:nvPr/>
        </p:nvPicPr>
        <p:blipFill rotWithShape="1">
          <a:blip r:embed="rId6">
            <a:alphaModFix/>
          </a:blip>
          <a:srcRect/>
          <a:stretch/>
        </p:blipFill>
        <p:spPr>
          <a:xfrm>
            <a:off x="360477" y="4303226"/>
            <a:ext cx="677404" cy="677404"/>
          </a:xfrm>
          <a:prstGeom prst="rect">
            <a:avLst/>
          </a:prstGeom>
          <a:noFill/>
          <a:ln>
            <a:noFill/>
          </a:ln>
        </p:spPr>
      </p:pic>
      <p:sp>
        <p:nvSpPr>
          <p:cNvPr id="74" name="Google Shape;74;p15"/>
          <p:cNvSpPr txBox="1"/>
          <p:nvPr/>
        </p:nvSpPr>
        <p:spPr>
          <a:xfrm>
            <a:off x="360477" y="211126"/>
            <a:ext cx="4004700" cy="924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C00000"/>
              </a:buClr>
              <a:buSzPts val="4000"/>
              <a:buFont typeface="Arial Black"/>
              <a:buNone/>
            </a:pPr>
            <a:r>
              <a:rPr lang="en" sz="4000" b="1" i="0" u="none" strike="noStrike" cap="none">
                <a:solidFill>
                  <a:srgbClr val="C00000"/>
                </a:solidFill>
                <a:latin typeface="Arial Black"/>
                <a:ea typeface="Arial Black"/>
                <a:cs typeface="Arial Black"/>
                <a:sym typeface="Arial Black"/>
              </a:rPr>
              <a:t>Why Choose Sinclair?</a:t>
            </a:r>
            <a:endParaRPr sz="1400" b="0" i="0" u="none" strike="noStrike" cap="none">
              <a:solidFill>
                <a:srgbClr val="000000"/>
              </a:solidFill>
              <a:latin typeface="Arial"/>
              <a:ea typeface="Arial"/>
              <a:cs typeface="Arial"/>
              <a:sym typeface="Arial"/>
            </a:endParaRPr>
          </a:p>
        </p:txBody>
      </p:sp>
      <p:graphicFrame>
        <p:nvGraphicFramePr>
          <p:cNvPr id="75" name="Google Shape;75;p15"/>
          <p:cNvGraphicFramePr/>
          <p:nvPr/>
        </p:nvGraphicFramePr>
        <p:xfrm>
          <a:off x="1540273" y="1562432"/>
          <a:ext cx="7317475" cy="2877575"/>
        </p:xfrm>
        <a:graphic>
          <a:graphicData uri="http://schemas.openxmlformats.org/drawingml/2006/table">
            <a:tbl>
              <a:tblPr>
                <a:noFill/>
                <a:tableStyleId>{8A75019B-8171-48C0-9B69-C340ACEE17EE}</a:tableStyleId>
              </a:tblPr>
              <a:tblGrid>
                <a:gridCol w="2482825">
                  <a:extLst>
                    <a:ext uri="{9D8B030D-6E8A-4147-A177-3AD203B41FA5}">
                      <a16:colId xmlns:a16="http://schemas.microsoft.com/office/drawing/2014/main" val="20000"/>
                    </a:ext>
                  </a:extLst>
                </a:gridCol>
                <a:gridCol w="4834650">
                  <a:extLst>
                    <a:ext uri="{9D8B030D-6E8A-4147-A177-3AD203B41FA5}">
                      <a16:colId xmlns:a16="http://schemas.microsoft.com/office/drawing/2014/main" val="20001"/>
                    </a:ext>
                  </a:extLst>
                </a:gridCol>
              </a:tblGrid>
              <a:tr h="679225">
                <a:tc>
                  <a:txBody>
                    <a:bodyPr/>
                    <a:lstStyle/>
                    <a:p>
                      <a:pPr marL="0" marR="0" lvl="0" indent="0" algn="l" rtl="0">
                        <a:lnSpc>
                          <a:spcPct val="100000"/>
                        </a:lnSpc>
                        <a:spcBef>
                          <a:spcPts val="0"/>
                        </a:spcBef>
                        <a:spcAft>
                          <a:spcPts val="0"/>
                        </a:spcAft>
                        <a:buClr>
                          <a:srgbClr val="000000"/>
                        </a:buClr>
                        <a:buSzPts val="2100"/>
                        <a:buFont typeface="Arial"/>
                        <a:buNone/>
                      </a:pPr>
                      <a:r>
                        <a:rPr lang="en" sz="2100" b="1" u="none" strike="noStrike" cap="none">
                          <a:solidFill>
                            <a:srgbClr val="C00000"/>
                          </a:solidFill>
                          <a:latin typeface="Calibri"/>
                          <a:ea typeface="Calibri"/>
                          <a:cs typeface="Calibri"/>
                          <a:sym typeface="Calibri"/>
                        </a:rPr>
                        <a:t>ACCESSIBLE</a:t>
                      </a:r>
                      <a:endParaRPr sz="2100" u="none" strike="noStrike" cap="none"/>
                    </a:p>
                  </a:txBody>
                  <a:tcPr marL="91450" marR="91450" marT="34300" marB="34300" anchor="ctr"/>
                </a:tc>
                <a:tc>
                  <a:txBody>
                    <a:bodyPr/>
                    <a:lstStyle/>
                    <a:p>
                      <a:pPr marL="0" marR="0" lvl="0" indent="0" algn="l" rtl="0">
                        <a:lnSpc>
                          <a:spcPct val="100000"/>
                        </a:lnSpc>
                        <a:spcBef>
                          <a:spcPts val="0"/>
                        </a:spcBef>
                        <a:spcAft>
                          <a:spcPts val="0"/>
                        </a:spcAft>
                        <a:buClr>
                          <a:schemeClr val="dk1"/>
                        </a:buClr>
                        <a:buSzPts val="1500"/>
                        <a:buFont typeface="Calibri"/>
                        <a:buNone/>
                      </a:pPr>
                      <a:r>
                        <a:rPr lang="en" sz="1500" b="1" i="0" u="none" strike="noStrike" cap="none">
                          <a:latin typeface="Calibri"/>
                          <a:ea typeface="Calibri"/>
                          <a:cs typeface="Calibri"/>
                          <a:sym typeface="Calibri"/>
                        </a:rPr>
                        <a:t>5 campus locations and online</a:t>
                      </a:r>
                      <a:r>
                        <a:rPr lang="en" sz="1400" b="1" i="1" u="none" strike="noStrike" cap="none">
                          <a:latin typeface="Calibri"/>
                          <a:ea typeface="Calibri"/>
                          <a:cs typeface="Calibri"/>
                          <a:sym typeface="Calibri"/>
                        </a:rPr>
                        <a:t>			</a:t>
                      </a:r>
                      <a:r>
                        <a:rPr lang="en" sz="1500" b="1" u="none" strike="noStrike" cap="none">
                          <a:latin typeface="Calibri"/>
                          <a:ea typeface="Calibri"/>
                          <a:cs typeface="Calibri"/>
                          <a:sym typeface="Calibri"/>
                        </a:rPr>
                        <a:t>       </a:t>
                      </a:r>
                      <a:r>
                        <a:rPr lang="en" sz="1500" b="1" i="1" u="none" strike="noStrike" cap="none">
                          <a:latin typeface="Calibri"/>
                          <a:ea typeface="Calibri"/>
                          <a:cs typeface="Calibri"/>
                          <a:sym typeface="Calibri"/>
                        </a:rPr>
                        <a:t>**Currently over 160 online courses</a:t>
                      </a:r>
                      <a:endParaRPr sz="1500" u="none" strike="noStrike" cap="none"/>
                    </a:p>
                  </a:txBody>
                  <a:tcPr marL="91450" marR="91450" marT="34300" marB="34300" anchor="ctr"/>
                </a:tc>
                <a:extLst>
                  <a:ext uri="{0D108BD9-81ED-4DB2-BD59-A6C34878D82A}">
                    <a16:rowId xmlns:a16="http://schemas.microsoft.com/office/drawing/2014/main" val="10000"/>
                  </a:ext>
                </a:extLst>
              </a:tr>
              <a:tr h="787800">
                <a:tc>
                  <a:txBody>
                    <a:bodyPr/>
                    <a:lstStyle/>
                    <a:p>
                      <a:pPr marL="0" marR="0" lvl="0" indent="0" algn="l" rtl="0">
                        <a:lnSpc>
                          <a:spcPct val="100000"/>
                        </a:lnSpc>
                        <a:spcBef>
                          <a:spcPts val="0"/>
                        </a:spcBef>
                        <a:spcAft>
                          <a:spcPts val="0"/>
                        </a:spcAft>
                        <a:buClr>
                          <a:srgbClr val="000000"/>
                        </a:buClr>
                        <a:buSzPts val="2100"/>
                        <a:buFont typeface="Arial"/>
                        <a:buNone/>
                      </a:pPr>
                      <a:r>
                        <a:rPr lang="en" sz="2100" b="1" u="none" strike="noStrike" cap="none">
                          <a:solidFill>
                            <a:srgbClr val="C00000"/>
                          </a:solidFill>
                          <a:latin typeface="Calibri"/>
                          <a:ea typeface="Calibri"/>
                          <a:cs typeface="Calibri"/>
                          <a:sym typeface="Calibri"/>
                        </a:rPr>
                        <a:t>TRANSFERABLE</a:t>
                      </a:r>
                      <a:endParaRPr sz="2100" u="none" strike="noStrike" cap="none"/>
                    </a:p>
                  </a:txBody>
                  <a:tcPr marL="91450" marR="91450" marT="34300" marB="34300" anchor="ctr"/>
                </a:tc>
                <a:tc>
                  <a:txBody>
                    <a:bodyPr/>
                    <a:lstStyle/>
                    <a:p>
                      <a:pPr marL="0" marR="0" lvl="0" indent="0" algn="l" rtl="0">
                        <a:lnSpc>
                          <a:spcPct val="100000"/>
                        </a:lnSpc>
                        <a:spcBef>
                          <a:spcPts val="0"/>
                        </a:spcBef>
                        <a:spcAft>
                          <a:spcPts val="0"/>
                        </a:spcAft>
                        <a:buClr>
                          <a:schemeClr val="dk1"/>
                        </a:buClr>
                        <a:buSzPts val="1500"/>
                        <a:buFont typeface="Calibri"/>
                        <a:buNone/>
                      </a:pPr>
                      <a:r>
                        <a:rPr lang="en" sz="1500" b="1" u="none" strike="noStrike" cap="none">
                          <a:solidFill>
                            <a:schemeClr val="dk1"/>
                          </a:solidFill>
                          <a:latin typeface="Calibri"/>
                          <a:ea typeface="Calibri"/>
                          <a:cs typeface="Calibri"/>
                          <a:sym typeface="Calibri"/>
                        </a:rPr>
                        <a:t>Over 100 transfer </a:t>
                      </a:r>
                      <a:r>
                        <a:rPr lang="en" sz="1500" b="1" u="none" strike="noStrike" cap="none">
                          <a:latin typeface="Calibri"/>
                          <a:ea typeface="Calibri"/>
                          <a:cs typeface="Calibri"/>
                          <a:sym typeface="Calibri"/>
                        </a:rPr>
                        <a:t>agreements with Ohio colleges and universities</a:t>
                      </a:r>
                      <a:endParaRPr sz="1100" u="none" strike="noStrike" cap="none"/>
                    </a:p>
                    <a:p>
                      <a:pPr marL="0" marR="0" lvl="0" indent="0" algn="l" rtl="0">
                        <a:lnSpc>
                          <a:spcPct val="100000"/>
                        </a:lnSpc>
                        <a:spcBef>
                          <a:spcPts val="0"/>
                        </a:spcBef>
                        <a:spcAft>
                          <a:spcPts val="0"/>
                        </a:spcAft>
                        <a:buClr>
                          <a:srgbClr val="000000"/>
                        </a:buClr>
                        <a:buSzPts val="1500"/>
                        <a:buFont typeface="Arial"/>
                        <a:buNone/>
                      </a:pPr>
                      <a:endParaRPr sz="1500" u="none" strike="noStrike" cap="none"/>
                    </a:p>
                  </a:txBody>
                  <a:tcPr marL="91450" marR="91450" marT="34300" marB="34300" anchor="b"/>
                </a:tc>
                <a:extLst>
                  <a:ext uri="{0D108BD9-81ED-4DB2-BD59-A6C34878D82A}">
                    <a16:rowId xmlns:a16="http://schemas.microsoft.com/office/drawing/2014/main" val="10001"/>
                  </a:ext>
                </a:extLst>
              </a:tr>
              <a:tr h="679850">
                <a:tc>
                  <a:txBody>
                    <a:bodyPr/>
                    <a:lstStyle/>
                    <a:p>
                      <a:pPr marL="0" marR="0" lvl="0" indent="0" algn="l" rtl="0">
                        <a:lnSpc>
                          <a:spcPct val="100000"/>
                        </a:lnSpc>
                        <a:spcBef>
                          <a:spcPts val="0"/>
                        </a:spcBef>
                        <a:spcAft>
                          <a:spcPts val="0"/>
                        </a:spcAft>
                        <a:buClr>
                          <a:srgbClr val="000000"/>
                        </a:buClr>
                        <a:buSzPts val="2100"/>
                        <a:buFont typeface="Arial"/>
                        <a:buNone/>
                      </a:pPr>
                      <a:r>
                        <a:rPr lang="en" sz="2100" b="1" u="none" strike="noStrike" cap="none">
                          <a:solidFill>
                            <a:srgbClr val="C00000"/>
                          </a:solidFill>
                        </a:rPr>
                        <a:t>PROGRAMS</a:t>
                      </a:r>
                      <a:endParaRPr sz="1100" u="none" strike="noStrike" cap="none"/>
                    </a:p>
                  </a:txBody>
                  <a:tcPr marL="91450" marR="91450" marT="34300" marB="34300" anchor="ctr"/>
                </a:tc>
                <a:tc>
                  <a:txBody>
                    <a:bodyPr/>
                    <a:lstStyle/>
                    <a:p>
                      <a:pPr marL="0" marR="0" lvl="0" indent="0" algn="l" rtl="0">
                        <a:lnSpc>
                          <a:spcPct val="100000"/>
                        </a:lnSpc>
                        <a:spcBef>
                          <a:spcPts val="0"/>
                        </a:spcBef>
                        <a:spcAft>
                          <a:spcPts val="0"/>
                        </a:spcAft>
                        <a:buClr>
                          <a:schemeClr val="dk1"/>
                        </a:buClr>
                        <a:buSzPts val="1500"/>
                        <a:buFont typeface="Calibri"/>
                        <a:buNone/>
                      </a:pPr>
                      <a:r>
                        <a:rPr lang="en" sz="1500" b="1" u="none" strike="noStrike" cap="none"/>
                        <a:t>Sinclair has over </a:t>
                      </a:r>
                      <a:r>
                        <a:rPr lang="en" sz="1500" b="1" u="none" strike="noStrike" cap="none">
                          <a:solidFill>
                            <a:schemeClr val="dk1"/>
                          </a:solidFill>
                        </a:rPr>
                        <a:t>220 </a:t>
                      </a:r>
                      <a:r>
                        <a:rPr lang="en" sz="1500" b="1" u="none" strike="noStrike" cap="none"/>
                        <a:t>Degree and Certificate Programs</a:t>
                      </a:r>
                      <a:endParaRPr sz="1500" b="1" u="none" strike="noStrike" cap="none"/>
                    </a:p>
                  </a:txBody>
                  <a:tcPr marL="91450" marR="91450" marT="34300" marB="34300" anchor="ctr"/>
                </a:tc>
                <a:extLst>
                  <a:ext uri="{0D108BD9-81ED-4DB2-BD59-A6C34878D82A}">
                    <a16:rowId xmlns:a16="http://schemas.microsoft.com/office/drawing/2014/main" val="10002"/>
                  </a:ext>
                </a:extLst>
              </a:tr>
              <a:tr h="730700">
                <a:tc>
                  <a:txBody>
                    <a:bodyPr/>
                    <a:lstStyle/>
                    <a:p>
                      <a:pPr marL="0" marR="0" lvl="0" indent="0" algn="l" rtl="0">
                        <a:lnSpc>
                          <a:spcPct val="100000"/>
                        </a:lnSpc>
                        <a:spcBef>
                          <a:spcPts val="0"/>
                        </a:spcBef>
                        <a:spcAft>
                          <a:spcPts val="0"/>
                        </a:spcAft>
                        <a:buClr>
                          <a:srgbClr val="000000"/>
                        </a:buClr>
                        <a:buSzPts val="2100"/>
                        <a:buFont typeface="Arial"/>
                        <a:buNone/>
                      </a:pPr>
                      <a:r>
                        <a:rPr lang="en" sz="2100" b="1" u="none" strike="noStrike" cap="none">
                          <a:solidFill>
                            <a:srgbClr val="C00000"/>
                          </a:solidFill>
                          <a:latin typeface="Calibri"/>
                          <a:ea typeface="Calibri"/>
                          <a:cs typeface="Calibri"/>
                          <a:sym typeface="Calibri"/>
                        </a:rPr>
                        <a:t>SCHOLARSHIP</a:t>
                      </a:r>
                      <a:endParaRPr sz="2100" u="none" strike="noStrike" cap="none"/>
                    </a:p>
                  </a:txBody>
                  <a:tcPr marL="91450" marR="91450" marT="34300" marB="34300" anchor="ctr"/>
                </a:tc>
                <a:tc>
                  <a:txBody>
                    <a:bodyPr/>
                    <a:lstStyle/>
                    <a:p>
                      <a:pPr marL="0" marR="0" lvl="0" indent="0" algn="l" rtl="0">
                        <a:lnSpc>
                          <a:spcPct val="100000"/>
                        </a:lnSpc>
                        <a:spcBef>
                          <a:spcPts val="0"/>
                        </a:spcBef>
                        <a:spcAft>
                          <a:spcPts val="0"/>
                        </a:spcAft>
                        <a:buClr>
                          <a:schemeClr val="dk1"/>
                        </a:buClr>
                        <a:buSzPts val="1500"/>
                        <a:buFont typeface="Calibri"/>
                        <a:buNone/>
                      </a:pPr>
                      <a:r>
                        <a:rPr lang="en" sz="1500" b="1" u="none" strike="noStrike" cap="none"/>
                        <a:t>CCP Free to Finish!  24 completed credit hours at Sinclair with a overall 2.5 GPA.</a:t>
                      </a:r>
                      <a:endParaRPr sz="1500" u="none" strike="noStrike" cap="none"/>
                    </a:p>
                  </a:txBody>
                  <a:tcPr marL="91450" marR="91450" marT="34300" marB="34300" anchor="ctr"/>
                </a:tc>
                <a:extLst>
                  <a:ext uri="{0D108BD9-81ED-4DB2-BD59-A6C34878D82A}">
                    <a16:rowId xmlns:a16="http://schemas.microsoft.com/office/drawing/2014/main" val="10003"/>
                  </a:ext>
                </a:extLst>
              </a:tr>
            </a:tbl>
          </a:graphicData>
        </a:graphic>
      </p:graphicFrame>
      <p:pic>
        <p:nvPicPr>
          <p:cNvPr id="76" name="Google Shape;76;p15"/>
          <p:cNvPicPr preferRelativeResize="0"/>
          <p:nvPr/>
        </p:nvPicPr>
        <p:blipFill rotWithShape="1">
          <a:blip r:embed="rId7">
            <a:alphaModFix/>
          </a:blip>
          <a:srcRect/>
          <a:stretch/>
        </p:blipFill>
        <p:spPr>
          <a:xfrm>
            <a:off x="363086" y="3440242"/>
            <a:ext cx="696860" cy="69686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txBox="1"/>
          <p:nvPr/>
        </p:nvSpPr>
        <p:spPr>
          <a:xfrm>
            <a:off x="281959" y="118862"/>
            <a:ext cx="36894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 sz="3600" b="1" i="0" u="none" strike="noStrike" cap="none">
                <a:solidFill>
                  <a:srgbClr val="C00000"/>
                </a:solidFill>
                <a:latin typeface="Arial Black"/>
                <a:ea typeface="Arial Black"/>
                <a:cs typeface="Arial Black"/>
                <a:sym typeface="Arial Black"/>
              </a:rPr>
              <a:t>New Sinclair CCP Student</a:t>
            </a:r>
            <a:endParaRPr sz="1400" b="0" i="0" u="none" strike="noStrike" cap="none">
              <a:solidFill>
                <a:srgbClr val="000000"/>
              </a:solidFill>
              <a:latin typeface="Arial"/>
              <a:ea typeface="Arial"/>
              <a:cs typeface="Arial"/>
              <a:sym typeface="Arial"/>
            </a:endParaRPr>
          </a:p>
        </p:txBody>
      </p:sp>
      <p:pic>
        <p:nvPicPr>
          <p:cNvPr id="83" name="Google Shape;83;p16"/>
          <p:cNvPicPr preferRelativeResize="0"/>
          <p:nvPr/>
        </p:nvPicPr>
        <p:blipFill rotWithShape="1">
          <a:blip r:embed="rId3">
            <a:alphaModFix/>
          </a:blip>
          <a:srcRect/>
          <a:stretch/>
        </p:blipFill>
        <p:spPr>
          <a:xfrm>
            <a:off x="281959" y="1405379"/>
            <a:ext cx="1478756" cy="1435894"/>
          </a:xfrm>
          <a:prstGeom prst="rect">
            <a:avLst/>
          </a:prstGeom>
          <a:noFill/>
          <a:ln>
            <a:noFill/>
          </a:ln>
        </p:spPr>
      </p:pic>
      <p:pic>
        <p:nvPicPr>
          <p:cNvPr id="84" name="Google Shape;84;p16"/>
          <p:cNvPicPr preferRelativeResize="0"/>
          <p:nvPr/>
        </p:nvPicPr>
        <p:blipFill rotWithShape="1">
          <a:blip r:embed="rId4">
            <a:alphaModFix/>
          </a:blip>
          <a:srcRect/>
          <a:stretch/>
        </p:blipFill>
        <p:spPr>
          <a:xfrm>
            <a:off x="208207" y="3613814"/>
            <a:ext cx="1613051" cy="1230421"/>
          </a:xfrm>
          <a:prstGeom prst="rect">
            <a:avLst/>
          </a:prstGeom>
          <a:noFill/>
          <a:ln>
            <a:noFill/>
          </a:ln>
        </p:spPr>
      </p:pic>
      <p:sp>
        <p:nvSpPr>
          <p:cNvPr id="85" name="Google Shape;85;p16"/>
          <p:cNvSpPr txBox="1"/>
          <p:nvPr/>
        </p:nvSpPr>
        <p:spPr>
          <a:xfrm>
            <a:off x="2452539" y="2829971"/>
            <a:ext cx="6691500" cy="1907400"/>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ctr" rtl="0">
              <a:lnSpc>
                <a:spcPct val="90000"/>
              </a:lnSpc>
              <a:spcBef>
                <a:spcPts val="0"/>
              </a:spcBef>
              <a:spcAft>
                <a:spcPts val="0"/>
              </a:spcAft>
              <a:buClr>
                <a:schemeClr val="dk1"/>
              </a:buClr>
              <a:buSzPct val="100000"/>
              <a:buFont typeface="Arial"/>
              <a:buNone/>
            </a:pPr>
            <a:endParaRPr sz="20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rgbClr val="C00000"/>
              </a:buClr>
              <a:buSzPct val="100000"/>
              <a:buFont typeface="Arial"/>
              <a:buNone/>
            </a:pPr>
            <a:r>
              <a:rPr lang="en" sz="2800" b="1" i="0" u="none" strike="noStrike" cap="none">
                <a:solidFill>
                  <a:srgbClr val="C00000"/>
                </a:solidFill>
                <a:latin typeface="Calibri"/>
                <a:ea typeface="Calibri"/>
                <a:cs typeface="Calibri"/>
                <a:sym typeface="Calibri"/>
              </a:rPr>
              <a:t>STEP 2:  </a:t>
            </a:r>
            <a:r>
              <a:rPr lang="en" sz="2800" b="1" i="0" u="none" strike="noStrike" cap="none">
                <a:solidFill>
                  <a:schemeClr val="dk1"/>
                </a:solidFill>
                <a:latin typeface="Calibri"/>
                <a:ea typeface="Calibri"/>
                <a:cs typeface="Calibri"/>
                <a:sym typeface="Calibri"/>
              </a:rPr>
              <a:t>Determine ELIGIBILITY </a:t>
            </a:r>
            <a:endParaRPr sz="1400" b="0" i="0" u="none" strike="noStrike" cap="none">
              <a:solidFill>
                <a:srgbClr val="000000"/>
              </a:solidFill>
              <a:latin typeface="Arial"/>
              <a:ea typeface="Arial"/>
              <a:cs typeface="Arial"/>
              <a:sym typeface="Arial"/>
            </a:endParaRPr>
          </a:p>
          <a:p>
            <a:pPr marL="685800" marR="0" lvl="1" indent="-217169" algn="l" rtl="0">
              <a:lnSpc>
                <a:spcPct val="90000"/>
              </a:lnSpc>
              <a:spcBef>
                <a:spcPts val="500"/>
              </a:spcBef>
              <a:spcAft>
                <a:spcPts val="0"/>
              </a:spcAft>
              <a:buClr>
                <a:schemeClr val="dk1"/>
              </a:buClr>
              <a:buSzPct val="100000"/>
              <a:buFont typeface="Arial"/>
              <a:buChar char="•"/>
            </a:pPr>
            <a:r>
              <a:rPr lang="en" sz="2400" b="1" i="0" u="none" strike="noStrike" cap="none">
                <a:solidFill>
                  <a:schemeClr val="dk1"/>
                </a:solidFill>
                <a:latin typeface="Calibri"/>
                <a:ea typeface="Calibri"/>
                <a:cs typeface="Calibri"/>
                <a:sym typeface="Calibri"/>
              </a:rPr>
              <a:t>Accepted based on qualified scores OR high school GPA</a:t>
            </a:r>
            <a:endParaRPr sz="1400" b="0" i="0" u="none" strike="noStrike" cap="none">
              <a:solidFill>
                <a:srgbClr val="000000"/>
              </a:solidFill>
              <a:latin typeface="Arial"/>
              <a:ea typeface="Arial"/>
              <a:cs typeface="Arial"/>
              <a:sym typeface="Arial"/>
            </a:endParaRPr>
          </a:p>
          <a:p>
            <a:pPr marL="685800" marR="0" lvl="1" indent="-217169" algn="l" rtl="0">
              <a:lnSpc>
                <a:spcPct val="90000"/>
              </a:lnSpc>
              <a:spcBef>
                <a:spcPts val="500"/>
              </a:spcBef>
              <a:spcAft>
                <a:spcPts val="0"/>
              </a:spcAft>
              <a:buClr>
                <a:schemeClr val="dk1"/>
              </a:buClr>
              <a:buSzPct val="100000"/>
              <a:buFont typeface="Arial"/>
              <a:buChar char="•"/>
            </a:pPr>
            <a:r>
              <a:rPr lang="en" sz="2400" b="1" i="0" u="none" strike="noStrike" cap="none">
                <a:solidFill>
                  <a:schemeClr val="dk1"/>
                </a:solidFill>
                <a:latin typeface="Calibri"/>
                <a:ea typeface="Calibri"/>
                <a:cs typeface="Calibri"/>
                <a:sym typeface="Calibri"/>
              </a:rPr>
              <a:t>Need testing </a:t>
            </a:r>
            <a:r>
              <a:rPr lang="en" sz="2400" b="1">
                <a:solidFill>
                  <a:schemeClr val="dk1"/>
                </a:solidFill>
                <a:latin typeface="Calibri"/>
                <a:ea typeface="Calibri"/>
                <a:cs typeface="Calibri"/>
                <a:sym typeface="Calibri"/>
              </a:rPr>
              <a:t>OR high school course completion information to determine course eligibility</a:t>
            </a:r>
            <a:endParaRPr sz="1400" b="0" i="0" u="none" strike="noStrike" cap="none">
              <a:solidFill>
                <a:srgbClr val="000000"/>
              </a:solidFill>
              <a:latin typeface="Arial"/>
              <a:ea typeface="Arial"/>
              <a:cs typeface="Arial"/>
              <a:sym typeface="Arial"/>
            </a:endParaRPr>
          </a:p>
        </p:txBody>
      </p:sp>
      <p:sp>
        <p:nvSpPr>
          <p:cNvPr id="86" name="Google Shape;86;p16"/>
          <p:cNvSpPr txBox="1"/>
          <p:nvPr/>
        </p:nvSpPr>
        <p:spPr>
          <a:xfrm>
            <a:off x="2452542" y="1300209"/>
            <a:ext cx="6691500" cy="2543100"/>
          </a:xfrm>
          <a:prstGeom prst="rect">
            <a:avLst/>
          </a:prstGeom>
          <a:noFill/>
          <a:ln>
            <a:noFill/>
          </a:ln>
        </p:spPr>
        <p:txBody>
          <a:bodyPr spcFirstLastPara="1" wrap="square" lIns="91425" tIns="45700" rIns="91425" bIns="45700" anchor="t" anchorCtr="0">
            <a:normAutofit/>
          </a:bodyPr>
          <a:lstStyle/>
          <a:p>
            <a:pPr marL="0" lvl="0" indent="0" algn="ctr" rtl="0">
              <a:lnSpc>
                <a:spcPct val="70000"/>
              </a:lnSpc>
              <a:spcBef>
                <a:spcPts val="0"/>
              </a:spcBef>
              <a:spcAft>
                <a:spcPts val="0"/>
              </a:spcAft>
              <a:buNone/>
            </a:pPr>
            <a:endParaRPr sz="1850" b="1">
              <a:solidFill>
                <a:srgbClr val="000000"/>
              </a:solidFill>
              <a:latin typeface="Calibri"/>
              <a:ea typeface="Calibri"/>
              <a:cs typeface="Calibri"/>
              <a:sym typeface="Calibri"/>
            </a:endParaRPr>
          </a:p>
          <a:p>
            <a:pPr marL="0" lvl="0" indent="0" algn="l" rtl="0">
              <a:lnSpc>
                <a:spcPct val="70000"/>
              </a:lnSpc>
              <a:spcBef>
                <a:spcPts val="1000"/>
              </a:spcBef>
              <a:spcAft>
                <a:spcPts val="0"/>
              </a:spcAft>
              <a:buNone/>
            </a:pPr>
            <a:r>
              <a:rPr lang="en" sz="2775" b="1">
                <a:solidFill>
                  <a:srgbClr val="C00000"/>
                </a:solidFill>
                <a:latin typeface="Calibri"/>
                <a:ea typeface="Calibri"/>
                <a:cs typeface="Calibri"/>
                <a:sym typeface="Calibri"/>
              </a:rPr>
              <a:t>STEP 1:  </a:t>
            </a:r>
            <a:r>
              <a:rPr lang="en" sz="2775" b="1">
                <a:solidFill>
                  <a:srgbClr val="000000"/>
                </a:solidFill>
                <a:latin typeface="Calibri"/>
                <a:ea typeface="Calibri"/>
                <a:cs typeface="Calibri"/>
                <a:sym typeface="Calibri"/>
              </a:rPr>
              <a:t>APPLY</a:t>
            </a:r>
            <a:endParaRPr sz="2800">
              <a:solidFill>
                <a:srgbClr val="000000"/>
              </a:solidFill>
              <a:latin typeface="Calibri"/>
              <a:ea typeface="Calibri"/>
              <a:cs typeface="Calibri"/>
              <a:sym typeface="Calibri"/>
            </a:endParaRPr>
          </a:p>
          <a:p>
            <a:pPr marL="685800" lvl="1" indent="-228600" algn="l" rtl="0">
              <a:lnSpc>
                <a:spcPct val="70000"/>
              </a:lnSpc>
              <a:spcBef>
                <a:spcPts val="500"/>
              </a:spcBef>
              <a:spcAft>
                <a:spcPts val="0"/>
              </a:spcAft>
              <a:buClr>
                <a:srgbClr val="000000"/>
              </a:buClr>
              <a:buSzPts val="2405"/>
              <a:buChar char="•"/>
            </a:pPr>
            <a:r>
              <a:rPr lang="en" sz="2405" b="1">
                <a:solidFill>
                  <a:srgbClr val="000000"/>
                </a:solidFill>
                <a:latin typeface="Calibri"/>
                <a:ea typeface="Calibri"/>
                <a:cs typeface="Calibri"/>
                <a:sym typeface="Calibri"/>
              </a:rPr>
              <a:t>ONLINE Sinclair CCP Application Apply at:               apply.sinclair.edu</a:t>
            </a:r>
            <a:endParaRPr sz="2400">
              <a:solidFill>
                <a:srgbClr val="000000"/>
              </a:solidFill>
              <a:latin typeface="Calibri"/>
              <a:ea typeface="Calibri"/>
              <a:cs typeface="Calibri"/>
              <a:sym typeface="Calibri"/>
            </a:endParaRPr>
          </a:p>
          <a:p>
            <a:pPr marL="0" lvl="0" indent="0" algn="l" rtl="0">
              <a:lnSpc>
                <a:spcPct val="70000"/>
              </a:lnSpc>
              <a:spcBef>
                <a:spcPts val="1000"/>
              </a:spcBef>
              <a:spcAft>
                <a:spcPts val="0"/>
              </a:spcAft>
              <a:buNone/>
            </a:pPr>
            <a:endParaRPr sz="2405" b="1">
              <a:solidFill>
                <a:srgbClr val="000000"/>
              </a:solidFill>
              <a:latin typeface="Calibri"/>
              <a:ea typeface="Calibri"/>
              <a:cs typeface="Calibri"/>
              <a:sym typeface="Calibri"/>
            </a:endParaRPr>
          </a:p>
          <a:p>
            <a:pPr marL="0" lvl="0" indent="0" algn="l" rtl="0">
              <a:lnSpc>
                <a:spcPct val="70000"/>
              </a:lnSpc>
              <a:spcBef>
                <a:spcPts val="500"/>
              </a:spcBef>
              <a:spcAft>
                <a:spcPts val="0"/>
              </a:spcAft>
              <a:buNone/>
            </a:pPr>
            <a:endParaRPr sz="2800">
              <a:solidFill>
                <a:srgbClr val="000000"/>
              </a:solidFill>
              <a:latin typeface="Calibri"/>
              <a:ea typeface="Calibri"/>
              <a:cs typeface="Calibri"/>
              <a:sym typeface="Calibri"/>
            </a:endParaRPr>
          </a:p>
          <a:p>
            <a:pPr marL="0" lvl="0" indent="0" algn="l" rtl="0">
              <a:lnSpc>
                <a:spcPct val="70000"/>
              </a:lnSpc>
              <a:spcBef>
                <a:spcPts val="1000"/>
              </a:spcBef>
              <a:spcAft>
                <a:spcPts val="0"/>
              </a:spcAft>
              <a:buNone/>
            </a:pPr>
            <a:endParaRPr sz="2590" b="1">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p:nvPr/>
        </p:nvSpPr>
        <p:spPr>
          <a:xfrm>
            <a:off x="243438" y="255549"/>
            <a:ext cx="8657100" cy="5337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400"/>
              <a:buFont typeface="Arial Black"/>
              <a:buNone/>
            </a:pPr>
            <a:r>
              <a:rPr lang="en" sz="4400" b="1" i="0" u="none" strike="noStrike" cap="none">
                <a:solidFill>
                  <a:schemeClr val="dk1"/>
                </a:solidFill>
                <a:latin typeface="Arial Black"/>
                <a:ea typeface="Arial Black"/>
                <a:cs typeface="Arial Black"/>
                <a:sym typeface="Arial Black"/>
              </a:rPr>
              <a:t>Am I Eligible For CCP?</a:t>
            </a:r>
            <a:endParaRPr sz="4400" b="1" i="0" u="none" strike="noStrike" cap="none">
              <a:solidFill>
                <a:srgbClr val="2E75B5"/>
              </a:solidFill>
              <a:latin typeface="Arial Black"/>
              <a:ea typeface="Arial Black"/>
              <a:cs typeface="Arial Black"/>
              <a:sym typeface="Arial Black"/>
            </a:endParaRPr>
          </a:p>
        </p:txBody>
      </p:sp>
      <p:sp>
        <p:nvSpPr>
          <p:cNvPr id="93" name="Google Shape;93;p17"/>
          <p:cNvSpPr/>
          <p:nvPr/>
        </p:nvSpPr>
        <p:spPr>
          <a:xfrm>
            <a:off x="191447" y="3303427"/>
            <a:ext cx="4322700" cy="1431300"/>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 sz="2800" b="1" i="0" u="sng" strike="noStrike" cap="none">
                <a:solidFill>
                  <a:schemeClr val="dk1"/>
                </a:solidFill>
                <a:latin typeface="Calibri"/>
                <a:ea typeface="Calibri"/>
                <a:cs typeface="Calibri"/>
                <a:sym typeface="Calibri"/>
              </a:rPr>
              <a:t>English &amp; Social Sciences</a:t>
            </a:r>
            <a:endParaRPr sz="1400" b="0" i="0" u="none" strike="noStrike" cap="none">
              <a:solidFill>
                <a:srgbClr val="000000"/>
              </a:solidFill>
              <a:latin typeface="Arial"/>
              <a:ea typeface="Arial"/>
              <a:cs typeface="Arial"/>
              <a:sym typeface="Arial"/>
            </a:endParaRPr>
          </a:p>
          <a:p>
            <a:pPr marL="0" marR="0" lvl="0" indent="0" algn="ctr" rtl="0">
              <a:lnSpc>
                <a:spcPct val="150000"/>
              </a:lnSpc>
              <a:spcBef>
                <a:spcPts val="0"/>
              </a:spcBef>
              <a:spcAft>
                <a:spcPts val="0"/>
              </a:spcAft>
              <a:buClr>
                <a:srgbClr val="000000"/>
              </a:buClr>
              <a:buSzPts val="2000"/>
              <a:buFont typeface="Arial"/>
              <a:buNone/>
            </a:pPr>
            <a:r>
              <a:rPr lang="en" sz="2000" b="0" i="0" u="none" strike="noStrike" cap="none">
                <a:solidFill>
                  <a:schemeClr val="dk1"/>
                </a:solidFill>
                <a:latin typeface="Calibri"/>
                <a:ea typeface="Calibri"/>
                <a:cs typeface="Calibri"/>
                <a:sym typeface="Calibri"/>
              </a:rPr>
              <a:t>•  An ACT score </a:t>
            </a:r>
            <a:r>
              <a:rPr lang="en" sz="2000" b="0" i="0" u="sng" strike="noStrike" cap="none">
                <a:solidFill>
                  <a:schemeClr val="dk1"/>
                </a:solidFill>
                <a:latin typeface="Calibri"/>
                <a:ea typeface="Calibri"/>
                <a:cs typeface="Calibri"/>
                <a:sym typeface="Calibri"/>
              </a:rPr>
              <a:t>&gt; </a:t>
            </a:r>
            <a:r>
              <a:rPr lang="en" sz="2000" b="0" i="0" u="none" strike="noStrike" cap="none">
                <a:solidFill>
                  <a:schemeClr val="dk1"/>
                </a:solidFill>
                <a:latin typeface="Calibri"/>
                <a:ea typeface="Calibri"/>
                <a:cs typeface="Calibri"/>
                <a:sym typeface="Calibri"/>
              </a:rPr>
              <a:t>18 in English or</a:t>
            </a:r>
            <a:endParaRPr sz="1400" b="0" i="0" u="none" strike="noStrike" cap="none">
              <a:solidFill>
                <a:srgbClr val="000000"/>
              </a:solidFill>
              <a:latin typeface="Arial"/>
              <a:ea typeface="Arial"/>
              <a:cs typeface="Arial"/>
              <a:sym typeface="Arial"/>
            </a:endParaRPr>
          </a:p>
          <a:p>
            <a:pPr marL="0" marR="0" lvl="0" indent="0" algn="ctr" rtl="0">
              <a:lnSpc>
                <a:spcPct val="150000"/>
              </a:lnSpc>
              <a:spcBef>
                <a:spcPts val="0"/>
              </a:spcBef>
              <a:spcAft>
                <a:spcPts val="0"/>
              </a:spcAft>
              <a:buClr>
                <a:srgbClr val="000000"/>
              </a:buClr>
              <a:buSzPts val="2000"/>
              <a:buFont typeface="Arial"/>
              <a:buNone/>
            </a:pPr>
            <a:r>
              <a:rPr lang="en" sz="2000" b="0" i="0" u="none" strike="noStrike" cap="none">
                <a:solidFill>
                  <a:schemeClr val="dk1"/>
                </a:solidFill>
                <a:latin typeface="Calibri"/>
                <a:ea typeface="Calibri"/>
                <a:cs typeface="Calibri"/>
                <a:sym typeface="Calibri"/>
              </a:rPr>
              <a:t> SAT score </a:t>
            </a:r>
            <a:r>
              <a:rPr lang="en" sz="2000" b="0" i="0" u="sng" strike="noStrike" cap="none">
                <a:solidFill>
                  <a:schemeClr val="dk1"/>
                </a:solidFill>
                <a:latin typeface="Calibri"/>
                <a:ea typeface="Calibri"/>
                <a:cs typeface="Calibri"/>
                <a:sym typeface="Calibri"/>
              </a:rPr>
              <a:t>&gt;</a:t>
            </a:r>
            <a:r>
              <a:rPr lang="en" sz="2000" b="0" i="0" u="none" strike="noStrike" cap="none">
                <a:solidFill>
                  <a:schemeClr val="dk1"/>
                </a:solidFill>
                <a:latin typeface="Calibri"/>
                <a:ea typeface="Calibri"/>
                <a:cs typeface="Calibri"/>
                <a:sym typeface="Calibri"/>
              </a:rPr>
              <a:t> 480 in English, or </a:t>
            </a:r>
            <a:endParaRPr sz="1400" b="0" i="0" u="none" strike="noStrike" cap="none">
              <a:solidFill>
                <a:srgbClr val="000000"/>
              </a:solidFill>
              <a:latin typeface="Arial"/>
              <a:ea typeface="Arial"/>
              <a:cs typeface="Arial"/>
              <a:sym typeface="Arial"/>
            </a:endParaRPr>
          </a:p>
          <a:p>
            <a:pPr marL="0" marR="0" lvl="0" indent="0" algn="ctr" rtl="0">
              <a:lnSpc>
                <a:spcPct val="150000"/>
              </a:lnSpc>
              <a:spcBef>
                <a:spcPts val="0"/>
              </a:spcBef>
              <a:spcAft>
                <a:spcPts val="0"/>
              </a:spcAft>
              <a:buClr>
                <a:srgbClr val="000000"/>
              </a:buClr>
              <a:buSzPts val="2000"/>
              <a:buFont typeface="Arial"/>
              <a:buNone/>
            </a:pPr>
            <a:r>
              <a:rPr lang="en" sz="2000" b="0" i="0" u="none" strike="noStrike" cap="none">
                <a:solidFill>
                  <a:schemeClr val="dk1"/>
                </a:solidFill>
                <a:latin typeface="Calibri"/>
                <a:ea typeface="Calibri"/>
                <a:cs typeface="Calibri"/>
                <a:sym typeface="Calibri"/>
              </a:rPr>
              <a:t>•WritePlacer </a:t>
            </a:r>
            <a:r>
              <a:rPr lang="en" sz="2000" b="0" i="0" u="sng" strike="noStrike" cap="none">
                <a:solidFill>
                  <a:schemeClr val="dk1"/>
                </a:solidFill>
                <a:latin typeface="Calibri"/>
                <a:ea typeface="Calibri"/>
                <a:cs typeface="Calibri"/>
                <a:sym typeface="Calibri"/>
              </a:rPr>
              <a:t>&gt;</a:t>
            </a:r>
            <a:r>
              <a:rPr lang="en" sz="2000" b="0" i="0" u="none" strike="noStrike" cap="none">
                <a:solidFill>
                  <a:schemeClr val="dk1"/>
                </a:solidFill>
                <a:latin typeface="Calibri"/>
                <a:ea typeface="Calibri"/>
                <a:cs typeface="Calibri"/>
                <a:sym typeface="Calibri"/>
              </a:rPr>
              <a:t> 5</a:t>
            </a:r>
            <a:endParaRPr sz="1400" b="0" i="0" u="none" strike="noStrike" cap="none">
              <a:solidFill>
                <a:srgbClr val="000000"/>
              </a:solidFill>
              <a:latin typeface="Arial"/>
              <a:ea typeface="Arial"/>
              <a:cs typeface="Arial"/>
              <a:sym typeface="Arial"/>
            </a:endParaRPr>
          </a:p>
        </p:txBody>
      </p:sp>
      <p:sp>
        <p:nvSpPr>
          <p:cNvPr id="94" name="Google Shape;94;p17"/>
          <p:cNvSpPr/>
          <p:nvPr/>
        </p:nvSpPr>
        <p:spPr>
          <a:xfrm>
            <a:off x="4666689" y="3305451"/>
            <a:ext cx="4273500" cy="1431300"/>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 sz="2800" b="1" i="0" u="sng" strike="noStrike" cap="none">
                <a:solidFill>
                  <a:schemeClr val="dk1"/>
                </a:solidFill>
                <a:latin typeface="Calibri"/>
                <a:ea typeface="Calibri"/>
                <a:cs typeface="Calibri"/>
                <a:sym typeface="Calibri"/>
              </a:rPr>
              <a:t>Math &amp; Science</a:t>
            </a:r>
            <a:endParaRPr sz="1400" b="0" i="0" u="none" strike="noStrike" cap="none">
              <a:solidFill>
                <a:srgbClr val="000000"/>
              </a:solidFill>
              <a:latin typeface="Arial"/>
              <a:ea typeface="Arial"/>
              <a:cs typeface="Arial"/>
              <a:sym typeface="Arial"/>
            </a:endParaRPr>
          </a:p>
          <a:p>
            <a:pPr marL="342900" marR="0" lvl="0" indent="-342900" algn="ctr" rtl="0">
              <a:lnSpc>
                <a:spcPct val="150000"/>
              </a:lnSpc>
              <a:spcBef>
                <a:spcPts val="0"/>
              </a:spcBef>
              <a:spcAft>
                <a:spcPts val="0"/>
              </a:spcAft>
              <a:buClr>
                <a:schemeClr val="dk1"/>
              </a:buClr>
              <a:buSzPts val="2000"/>
              <a:buFont typeface="Arial"/>
              <a:buChar char="•"/>
            </a:pPr>
            <a:r>
              <a:rPr lang="en" sz="2000" b="0" i="0" u="none" strike="noStrike" cap="none">
                <a:solidFill>
                  <a:schemeClr val="dk1"/>
                </a:solidFill>
                <a:latin typeface="Calibri"/>
                <a:ea typeface="Calibri"/>
                <a:cs typeface="Calibri"/>
                <a:sym typeface="Calibri"/>
              </a:rPr>
              <a:t>An ACT score </a:t>
            </a:r>
            <a:r>
              <a:rPr lang="en" sz="2000" b="0" i="0" u="sng" strike="noStrike" cap="none">
                <a:solidFill>
                  <a:schemeClr val="dk1"/>
                </a:solidFill>
                <a:latin typeface="Calibri"/>
                <a:ea typeface="Calibri"/>
                <a:cs typeface="Calibri"/>
                <a:sym typeface="Calibri"/>
              </a:rPr>
              <a:t>&gt; </a:t>
            </a:r>
            <a:r>
              <a:rPr lang="en" sz="2000" b="0" i="0" u="none" strike="noStrike" cap="none">
                <a:solidFill>
                  <a:schemeClr val="dk1"/>
                </a:solidFill>
                <a:latin typeface="Calibri"/>
                <a:ea typeface="Calibri"/>
                <a:cs typeface="Calibri"/>
                <a:sym typeface="Calibri"/>
              </a:rPr>
              <a:t>22 in math or     </a:t>
            </a:r>
            <a:endParaRPr sz="1400" b="0" i="0" u="none" strike="noStrike" cap="none">
              <a:solidFill>
                <a:srgbClr val="000000"/>
              </a:solidFill>
              <a:latin typeface="Arial"/>
              <a:ea typeface="Arial"/>
              <a:cs typeface="Arial"/>
              <a:sym typeface="Arial"/>
            </a:endParaRPr>
          </a:p>
          <a:p>
            <a:pPr marL="0" marR="0" lvl="0" indent="0" algn="ctr" rtl="0">
              <a:lnSpc>
                <a:spcPct val="150000"/>
              </a:lnSpc>
              <a:spcBef>
                <a:spcPts val="0"/>
              </a:spcBef>
              <a:spcAft>
                <a:spcPts val="0"/>
              </a:spcAft>
              <a:buClr>
                <a:srgbClr val="000000"/>
              </a:buClr>
              <a:buSzPts val="2000"/>
              <a:buFont typeface="Arial"/>
              <a:buNone/>
            </a:pPr>
            <a:r>
              <a:rPr lang="en" sz="2000" b="0" i="0" u="none" strike="noStrike" cap="none">
                <a:solidFill>
                  <a:schemeClr val="dk1"/>
                </a:solidFill>
                <a:latin typeface="Calibri"/>
                <a:ea typeface="Calibri"/>
                <a:cs typeface="Calibri"/>
                <a:sym typeface="Calibri"/>
              </a:rPr>
              <a:t>SAT score </a:t>
            </a:r>
            <a:r>
              <a:rPr lang="en" sz="2000" b="0" i="0" u="sng" strike="noStrike" cap="none">
                <a:solidFill>
                  <a:schemeClr val="dk1"/>
                </a:solidFill>
                <a:latin typeface="Calibri"/>
                <a:ea typeface="Calibri"/>
                <a:cs typeface="Calibri"/>
                <a:sym typeface="Calibri"/>
              </a:rPr>
              <a:t>&gt;</a:t>
            </a:r>
            <a:r>
              <a:rPr lang="en" sz="2000" b="0" i="0" u="none" strike="noStrike" cap="none">
                <a:solidFill>
                  <a:schemeClr val="dk1"/>
                </a:solidFill>
                <a:latin typeface="Calibri"/>
                <a:ea typeface="Calibri"/>
                <a:cs typeface="Calibri"/>
                <a:sym typeface="Calibri"/>
              </a:rPr>
              <a:t> 530 in math, or</a:t>
            </a:r>
            <a:endParaRPr sz="1400" b="0" i="0" u="none" strike="noStrike" cap="none">
              <a:solidFill>
                <a:srgbClr val="000000"/>
              </a:solidFill>
              <a:latin typeface="Arial"/>
              <a:ea typeface="Arial"/>
              <a:cs typeface="Arial"/>
              <a:sym typeface="Arial"/>
            </a:endParaRPr>
          </a:p>
          <a:p>
            <a:pPr marL="0" marR="0" lvl="0" indent="0" algn="ctr" rtl="0">
              <a:lnSpc>
                <a:spcPct val="150000"/>
              </a:lnSpc>
              <a:spcBef>
                <a:spcPts val="0"/>
              </a:spcBef>
              <a:spcAft>
                <a:spcPts val="0"/>
              </a:spcAft>
              <a:buClr>
                <a:srgbClr val="000000"/>
              </a:buClr>
              <a:buSzPts val="2000"/>
              <a:buFont typeface="Arial"/>
              <a:buNone/>
            </a:pPr>
            <a:r>
              <a:rPr lang="en" sz="2000" b="0" i="0" u="none" strike="noStrike" cap="none">
                <a:solidFill>
                  <a:schemeClr val="dk1"/>
                </a:solidFill>
                <a:latin typeface="Calibri"/>
                <a:ea typeface="Calibri"/>
                <a:cs typeface="Calibri"/>
                <a:sym typeface="Calibri"/>
              </a:rPr>
              <a:t>•  ALEKS </a:t>
            </a:r>
            <a:r>
              <a:rPr lang="en" sz="2000" b="0" i="0" u="sng" strike="noStrike" cap="none">
                <a:solidFill>
                  <a:schemeClr val="dk1"/>
                </a:solidFill>
                <a:latin typeface="Calibri"/>
                <a:ea typeface="Calibri"/>
                <a:cs typeface="Calibri"/>
                <a:sym typeface="Calibri"/>
              </a:rPr>
              <a:t>&gt;</a:t>
            </a:r>
            <a:r>
              <a:rPr lang="en" sz="2000" b="0" i="0" u="none" strike="noStrike" cap="none">
                <a:solidFill>
                  <a:schemeClr val="dk1"/>
                </a:solidFill>
                <a:latin typeface="Calibri"/>
                <a:ea typeface="Calibri"/>
                <a:cs typeface="Calibri"/>
                <a:sym typeface="Calibri"/>
              </a:rPr>
              <a:t> 46</a:t>
            </a:r>
            <a:endParaRPr sz="2400" b="0" i="0" u="none" strike="noStrike" cap="none">
              <a:solidFill>
                <a:schemeClr val="dk1"/>
              </a:solidFill>
              <a:latin typeface="Calibri"/>
              <a:ea typeface="Calibri"/>
              <a:cs typeface="Calibri"/>
              <a:sym typeface="Calibri"/>
            </a:endParaRPr>
          </a:p>
        </p:txBody>
      </p:sp>
      <p:sp>
        <p:nvSpPr>
          <p:cNvPr id="95" name="Google Shape;95;p17"/>
          <p:cNvSpPr txBox="1"/>
          <p:nvPr/>
        </p:nvSpPr>
        <p:spPr>
          <a:xfrm>
            <a:off x="-230237" y="932072"/>
            <a:ext cx="9144000" cy="2324100"/>
          </a:xfrm>
          <a:prstGeom prst="rect">
            <a:avLst/>
          </a:prstGeom>
          <a:noFill/>
          <a:ln>
            <a:noFill/>
          </a:ln>
        </p:spPr>
        <p:txBody>
          <a:bodyPr spcFirstLastPara="1" wrap="square" lIns="91425" tIns="45700" rIns="91425" bIns="45700" anchor="t" anchorCtr="0">
            <a:spAutoFit/>
          </a:bodyPr>
          <a:lstStyle/>
          <a:p>
            <a:pPr marL="285750" marR="0" lvl="0" indent="-215900" algn="ctr" rtl="0">
              <a:lnSpc>
                <a:spcPct val="100000"/>
              </a:lnSpc>
              <a:spcBef>
                <a:spcPts val="0"/>
              </a:spcBef>
              <a:spcAft>
                <a:spcPts val="0"/>
              </a:spcAft>
              <a:buClr>
                <a:schemeClr val="dk1"/>
              </a:buClr>
              <a:buSzPts val="2900"/>
              <a:buFont typeface="Calibri"/>
              <a:buChar char="•"/>
            </a:pPr>
            <a:r>
              <a:rPr lang="en" sz="2900" b="1" i="0" u="none" strike="noStrike" cap="none">
                <a:solidFill>
                  <a:schemeClr val="dk1"/>
                </a:solidFill>
                <a:latin typeface="Calibri"/>
                <a:ea typeface="Calibri"/>
                <a:cs typeface="Calibri"/>
                <a:sym typeface="Calibri"/>
              </a:rPr>
              <a:t>Assessments at Sinclair</a:t>
            </a:r>
            <a:endParaRPr sz="300" b="0" i="0" u="none" strike="noStrike" cap="none">
              <a:solidFill>
                <a:srgbClr val="000000"/>
              </a:solidFill>
              <a:latin typeface="Arial"/>
              <a:ea typeface="Arial"/>
              <a:cs typeface="Arial"/>
              <a:sym typeface="Arial"/>
            </a:endParaRPr>
          </a:p>
          <a:p>
            <a:pPr marL="285750" marR="0" lvl="0" indent="-215900" algn="ctr" rtl="0">
              <a:lnSpc>
                <a:spcPct val="100000"/>
              </a:lnSpc>
              <a:spcBef>
                <a:spcPts val="0"/>
              </a:spcBef>
              <a:spcAft>
                <a:spcPts val="0"/>
              </a:spcAft>
              <a:buClr>
                <a:schemeClr val="dk1"/>
              </a:buClr>
              <a:buSzPts val="2900"/>
              <a:buFont typeface="Calibri"/>
              <a:buChar char="•"/>
            </a:pPr>
            <a:r>
              <a:rPr lang="en" sz="2900" b="1" i="0" u="none" strike="noStrike" cap="none">
                <a:solidFill>
                  <a:schemeClr val="dk1"/>
                </a:solidFill>
                <a:latin typeface="Calibri"/>
                <a:ea typeface="Calibri"/>
                <a:cs typeface="Calibri"/>
                <a:sym typeface="Calibri"/>
              </a:rPr>
              <a:t>Statewide Test Scores</a:t>
            </a:r>
            <a:endParaRPr sz="300" b="0" i="0" u="none" strike="noStrike" cap="none">
              <a:solidFill>
                <a:srgbClr val="000000"/>
              </a:solidFill>
              <a:latin typeface="Arial"/>
              <a:ea typeface="Arial"/>
              <a:cs typeface="Arial"/>
              <a:sym typeface="Arial"/>
            </a:endParaRPr>
          </a:p>
          <a:p>
            <a:pPr marL="285750" marR="0" lvl="0" indent="-215900" algn="ctr" rtl="0">
              <a:lnSpc>
                <a:spcPct val="100000"/>
              </a:lnSpc>
              <a:spcBef>
                <a:spcPts val="0"/>
              </a:spcBef>
              <a:spcAft>
                <a:spcPts val="0"/>
              </a:spcAft>
              <a:buClr>
                <a:schemeClr val="dk1"/>
              </a:buClr>
              <a:buSzPts val="2900"/>
              <a:buFont typeface="Calibri"/>
              <a:buChar char="•"/>
            </a:pPr>
            <a:r>
              <a:rPr lang="en" sz="2900" b="1" i="0" u="none" strike="noStrike" cap="none">
                <a:solidFill>
                  <a:schemeClr val="dk1"/>
                </a:solidFill>
                <a:latin typeface="Calibri"/>
                <a:ea typeface="Calibri"/>
                <a:cs typeface="Calibri"/>
                <a:sym typeface="Calibri"/>
              </a:rPr>
              <a:t>Cumulative HS GPA of 2.75 or above</a:t>
            </a:r>
            <a:endParaRPr sz="2900" b="1" i="0" u="none" strike="noStrike" cap="none">
              <a:solidFill>
                <a:schemeClr val="dk1"/>
              </a:solidFill>
              <a:latin typeface="Calibri"/>
              <a:ea typeface="Calibri"/>
              <a:cs typeface="Calibri"/>
              <a:sym typeface="Calibri"/>
            </a:endParaRPr>
          </a:p>
          <a:p>
            <a:pPr marL="285750" marR="0" lvl="0" indent="-215900" algn="ctr" rtl="0">
              <a:lnSpc>
                <a:spcPct val="100000"/>
              </a:lnSpc>
              <a:spcBef>
                <a:spcPts val="0"/>
              </a:spcBef>
              <a:spcAft>
                <a:spcPts val="0"/>
              </a:spcAft>
              <a:buClr>
                <a:schemeClr val="dk1"/>
              </a:buClr>
              <a:buSzPts val="2900"/>
              <a:buFont typeface="Calibri"/>
              <a:buChar char="•"/>
            </a:pPr>
            <a:r>
              <a:rPr lang="en" sz="2900" b="1">
                <a:solidFill>
                  <a:schemeClr val="dk1"/>
                </a:solidFill>
                <a:latin typeface="Calibri"/>
                <a:ea typeface="Calibri"/>
                <a:cs typeface="Calibri"/>
                <a:sym typeface="Calibri"/>
              </a:rPr>
              <a:t>HS English &amp; Math course completion information for course placement </a:t>
            </a:r>
            <a:endParaRPr sz="4000" b="1">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8"/>
          <p:cNvSpPr txBox="1"/>
          <p:nvPr/>
        </p:nvSpPr>
        <p:spPr>
          <a:xfrm>
            <a:off x="276046" y="221569"/>
            <a:ext cx="4034700" cy="76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en" sz="4400" b="1" i="0" u="none" strike="noStrike" cap="none">
                <a:solidFill>
                  <a:srgbClr val="C00000"/>
                </a:solidFill>
                <a:latin typeface="Arial Black"/>
                <a:ea typeface="Arial Black"/>
                <a:cs typeface="Arial Black"/>
                <a:sym typeface="Arial Black"/>
              </a:rPr>
              <a:t>Next Steps</a:t>
            </a:r>
            <a:endParaRPr sz="1400" b="0" i="0" u="none" strike="noStrike" cap="none">
              <a:solidFill>
                <a:srgbClr val="000000"/>
              </a:solidFill>
              <a:latin typeface="Arial"/>
              <a:ea typeface="Arial"/>
              <a:cs typeface="Arial"/>
              <a:sym typeface="Arial"/>
            </a:endParaRPr>
          </a:p>
        </p:txBody>
      </p:sp>
      <p:sp>
        <p:nvSpPr>
          <p:cNvPr id="102" name="Google Shape;102;p18"/>
          <p:cNvSpPr txBox="1">
            <a:spLocks noGrp="1"/>
          </p:cNvSpPr>
          <p:nvPr>
            <p:ph type="body" idx="1"/>
          </p:nvPr>
        </p:nvSpPr>
        <p:spPr>
          <a:xfrm>
            <a:off x="457475" y="1412375"/>
            <a:ext cx="5501100" cy="3034200"/>
          </a:xfrm>
          <a:prstGeom prst="rect">
            <a:avLst/>
          </a:prstGeom>
          <a:noFill/>
          <a:ln>
            <a:noFill/>
          </a:ln>
        </p:spPr>
        <p:txBody>
          <a:bodyPr spcFirstLastPara="1" wrap="square" lIns="91425" tIns="45700" rIns="91425" bIns="45700" anchor="t" anchorCtr="0">
            <a:normAutofit/>
          </a:bodyPr>
          <a:lstStyle/>
          <a:p>
            <a:pPr marL="228600" lvl="0" indent="-228600" algn="l" rtl="0">
              <a:lnSpc>
                <a:spcPct val="80000"/>
              </a:lnSpc>
              <a:spcBef>
                <a:spcPts val="0"/>
              </a:spcBef>
              <a:spcAft>
                <a:spcPts val="0"/>
              </a:spcAft>
              <a:buClr>
                <a:schemeClr val="dk1"/>
              </a:buClr>
              <a:buSzPts val="3600"/>
              <a:buChar char="•"/>
            </a:pPr>
            <a:r>
              <a:rPr lang="en" sz="3600" b="1"/>
              <a:t>Registering for Courses</a:t>
            </a:r>
            <a:endParaRPr/>
          </a:p>
          <a:p>
            <a:pPr marL="685800" lvl="1" indent="-228600" algn="l" rtl="0">
              <a:lnSpc>
                <a:spcPct val="80000"/>
              </a:lnSpc>
              <a:spcBef>
                <a:spcPts val="500"/>
              </a:spcBef>
              <a:spcAft>
                <a:spcPts val="0"/>
              </a:spcAft>
              <a:buClr>
                <a:schemeClr val="dk1"/>
              </a:buClr>
              <a:buSzPts val="3200"/>
              <a:buChar char="•"/>
            </a:pPr>
            <a:r>
              <a:rPr lang="en" sz="3200" b="1"/>
              <a:t>Selecting Courses</a:t>
            </a:r>
            <a:endParaRPr/>
          </a:p>
          <a:p>
            <a:pPr marL="228600" lvl="0" indent="-228600" algn="l" rtl="0">
              <a:lnSpc>
                <a:spcPct val="80000"/>
              </a:lnSpc>
              <a:spcBef>
                <a:spcPts val="1000"/>
              </a:spcBef>
              <a:spcAft>
                <a:spcPts val="0"/>
              </a:spcAft>
              <a:buClr>
                <a:schemeClr val="dk1"/>
              </a:buClr>
              <a:buSzPts val="3600"/>
              <a:buChar char="•"/>
            </a:pPr>
            <a:r>
              <a:rPr lang="en" sz="3600" b="1"/>
              <a:t>Key Dates: </a:t>
            </a:r>
            <a:endParaRPr/>
          </a:p>
          <a:p>
            <a:pPr marL="685800" lvl="1" indent="-228600" algn="l" rtl="0">
              <a:lnSpc>
                <a:spcPct val="80000"/>
              </a:lnSpc>
              <a:spcBef>
                <a:spcPts val="500"/>
              </a:spcBef>
              <a:spcAft>
                <a:spcPts val="0"/>
              </a:spcAft>
              <a:buClr>
                <a:schemeClr val="dk1"/>
              </a:buClr>
              <a:buSzPts val="3200"/>
              <a:buChar char="•"/>
            </a:pPr>
            <a:r>
              <a:rPr lang="en" sz="3200" b="1"/>
              <a:t>Letter of Intent - </a:t>
            </a:r>
            <a:r>
              <a:rPr lang="en" sz="3200" b="1">
                <a:solidFill>
                  <a:srgbClr val="C00000"/>
                </a:solidFill>
              </a:rPr>
              <a:t>April 1</a:t>
            </a:r>
            <a:endParaRPr sz="3200" b="1">
              <a:solidFill>
                <a:srgbClr val="C00000"/>
              </a:solidFill>
            </a:endParaRPr>
          </a:p>
          <a:p>
            <a:pPr marL="685800" lvl="1" indent="-228600" algn="l" rtl="0">
              <a:lnSpc>
                <a:spcPct val="80000"/>
              </a:lnSpc>
              <a:spcBef>
                <a:spcPts val="500"/>
              </a:spcBef>
              <a:spcAft>
                <a:spcPts val="0"/>
              </a:spcAft>
              <a:buSzPts val="3200"/>
              <a:buChar char="•"/>
            </a:pPr>
            <a:r>
              <a:rPr lang="en" sz="3200" b="1"/>
              <a:t>Application - </a:t>
            </a:r>
            <a:r>
              <a:rPr lang="en" sz="3200" b="1">
                <a:solidFill>
                  <a:srgbClr val="C00000"/>
                </a:solidFill>
              </a:rPr>
              <a:t>May 1</a:t>
            </a:r>
            <a:endParaRPr sz="3200" b="1">
              <a:solidFill>
                <a:srgbClr val="C00000"/>
              </a:solidFill>
            </a:endParaRPr>
          </a:p>
        </p:txBody>
      </p:sp>
      <p:pic>
        <p:nvPicPr>
          <p:cNvPr id="103" name="Google Shape;103;p18"/>
          <p:cNvPicPr preferRelativeResize="0"/>
          <p:nvPr/>
        </p:nvPicPr>
        <p:blipFill rotWithShape="1">
          <a:blip r:embed="rId3">
            <a:alphaModFix/>
          </a:blip>
          <a:srcRect/>
          <a:stretch/>
        </p:blipFill>
        <p:spPr>
          <a:xfrm>
            <a:off x="5958590" y="941570"/>
            <a:ext cx="2312232" cy="1734175"/>
          </a:xfrm>
          <a:prstGeom prst="rect">
            <a:avLst/>
          </a:prstGeom>
          <a:noFill/>
          <a:ln>
            <a:noFill/>
          </a:ln>
        </p:spPr>
      </p:pic>
      <p:pic>
        <p:nvPicPr>
          <p:cNvPr id="104" name="Google Shape;104;p18"/>
          <p:cNvPicPr preferRelativeResize="0"/>
          <p:nvPr/>
        </p:nvPicPr>
        <p:blipFill rotWithShape="1">
          <a:blip r:embed="rId3">
            <a:alphaModFix/>
          </a:blip>
          <a:srcRect/>
          <a:stretch/>
        </p:blipFill>
        <p:spPr>
          <a:xfrm>
            <a:off x="5958590" y="2929411"/>
            <a:ext cx="2312232" cy="1734175"/>
          </a:xfrm>
          <a:prstGeom prst="rect">
            <a:avLst/>
          </a:prstGeom>
          <a:noFill/>
          <a:ln>
            <a:noFill/>
          </a:ln>
        </p:spPr>
      </p:pic>
      <p:sp>
        <p:nvSpPr>
          <p:cNvPr id="105" name="Google Shape;105;p18"/>
          <p:cNvSpPr txBox="1"/>
          <p:nvPr/>
        </p:nvSpPr>
        <p:spPr>
          <a:xfrm>
            <a:off x="7102838" y="1339288"/>
            <a:ext cx="17763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none" strike="noStrike" cap="none">
                <a:solidFill>
                  <a:schemeClr val="lt1"/>
                </a:solidFill>
                <a:latin typeface="Calibri"/>
                <a:ea typeface="Calibri"/>
                <a:cs typeface="Calibri"/>
                <a:sym typeface="Calibri"/>
              </a:rPr>
              <a:t>APRIL</a:t>
            </a:r>
            <a:endParaRPr sz="2400" b="0" i="0" u="none" strike="noStrike" cap="none">
              <a:solidFill>
                <a:schemeClr val="lt1"/>
              </a:solidFill>
              <a:latin typeface="Calibri"/>
              <a:ea typeface="Calibri"/>
              <a:cs typeface="Calibri"/>
              <a:sym typeface="Calibri"/>
            </a:endParaRPr>
          </a:p>
        </p:txBody>
      </p:sp>
      <p:sp>
        <p:nvSpPr>
          <p:cNvPr id="106" name="Google Shape;106;p18"/>
          <p:cNvSpPr txBox="1"/>
          <p:nvPr/>
        </p:nvSpPr>
        <p:spPr>
          <a:xfrm>
            <a:off x="7102837" y="3325485"/>
            <a:ext cx="17763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none" strike="noStrike" cap="none">
                <a:solidFill>
                  <a:schemeClr val="lt1"/>
                </a:solidFill>
                <a:latin typeface="Calibri"/>
                <a:ea typeface="Calibri"/>
                <a:cs typeface="Calibri"/>
                <a:sym typeface="Calibri"/>
              </a:rPr>
              <a:t>MAY</a:t>
            </a:r>
            <a:endParaRPr sz="2400" b="0" i="0" u="none" strike="noStrike" cap="none">
              <a:solidFill>
                <a:schemeClr val="lt1"/>
              </a:solidFill>
              <a:latin typeface="Calibri"/>
              <a:ea typeface="Calibri"/>
              <a:cs typeface="Calibri"/>
              <a:sym typeface="Calibri"/>
            </a:endParaRPr>
          </a:p>
        </p:txBody>
      </p:sp>
      <p:sp>
        <p:nvSpPr>
          <p:cNvPr id="107" name="Google Shape;107;p18"/>
          <p:cNvSpPr txBox="1"/>
          <p:nvPr/>
        </p:nvSpPr>
        <p:spPr>
          <a:xfrm>
            <a:off x="7346427" y="1717471"/>
            <a:ext cx="12891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 sz="6000" b="1" i="0" u="none" strike="noStrike" cap="none">
                <a:solidFill>
                  <a:schemeClr val="dk1"/>
                </a:solidFill>
                <a:latin typeface="Calibri"/>
                <a:ea typeface="Calibri"/>
                <a:cs typeface="Calibri"/>
                <a:sym typeface="Calibri"/>
              </a:rPr>
              <a:t>1</a:t>
            </a:r>
            <a:endParaRPr sz="1400" b="0" i="0" u="none" strike="noStrike" cap="none">
              <a:solidFill>
                <a:srgbClr val="000000"/>
              </a:solidFill>
              <a:latin typeface="Arial"/>
              <a:ea typeface="Arial"/>
              <a:cs typeface="Arial"/>
              <a:sym typeface="Arial"/>
            </a:endParaRPr>
          </a:p>
        </p:txBody>
      </p:sp>
      <p:sp>
        <p:nvSpPr>
          <p:cNvPr id="108" name="Google Shape;108;p18"/>
          <p:cNvSpPr txBox="1"/>
          <p:nvPr/>
        </p:nvSpPr>
        <p:spPr>
          <a:xfrm>
            <a:off x="7346427" y="3686934"/>
            <a:ext cx="12891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 sz="6000" b="1" i="0" u="none" strike="noStrike" cap="none">
                <a:solidFill>
                  <a:schemeClr val="dk1"/>
                </a:solidFill>
                <a:latin typeface="Calibri"/>
                <a:ea typeface="Calibri"/>
                <a:cs typeface="Calibri"/>
                <a:sym typeface="Calibri"/>
              </a:rPr>
              <a:t>1</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0"/>
          <p:cNvSpPr txBox="1">
            <a:spLocks noGrp="1"/>
          </p:cNvSpPr>
          <p:nvPr>
            <p:ph type="title"/>
          </p:nvPr>
        </p:nvSpPr>
        <p:spPr>
          <a:xfrm>
            <a:off x="223520" y="300197"/>
            <a:ext cx="5007600" cy="781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C00000"/>
              </a:buClr>
              <a:buSzPts val="3600"/>
              <a:buFont typeface="Arial Black"/>
              <a:buNone/>
            </a:pPr>
            <a:r>
              <a:rPr lang="en" sz="3600" b="1">
                <a:solidFill>
                  <a:srgbClr val="C00000"/>
                </a:solidFill>
                <a:latin typeface="Arial Black"/>
                <a:ea typeface="Arial Black"/>
                <a:cs typeface="Arial Black"/>
                <a:sym typeface="Arial Black"/>
              </a:rPr>
              <a:t>Sinclair CCP Students Succeed</a:t>
            </a:r>
            <a:endParaRPr/>
          </a:p>
        </p:txBody>
      </p:sp>
      <p:cxnSp>
        <p:nvCxnSpPr>
          <p:cNvPr id="121" name="Google Shape;121;p20"/>
          <p:cNvCxnSpPr/>
          <p:nvPr/>
        </p:nvCxnSpPr>
        <p:spPr>
          <a:xfrm>
            <a:off x="4845569" y="1081887"/>
            <a:ext cx="0" cy="3947400"/>
          </a:xfrm>
          <a:prstGeom prst="straightConnector1">
            <a:avLst/>
          </a:prstGeom>
          <a:noFill/>
          <a:ln w="9525" cap="flat" cmpd="sng">
            <a:solidFill>
              <a:srgbClr val="7F7F7F"/>
            </a:solidFill>
            <a:prstDash val="dashDot"/>
            <a:miter lim="800000"/>
            <a:headEnd type="none" w="sm" len="sm"/>
            <a:tailEnd type="none" w="sm" len="sm"/>
          </a:ln>
        </p:spPr>
      </p:cxnSp>
      <p:cxnSp>
        <p:nvCxnSpPr>
          <p:cNvPr id="122" name="Google Shape;122;p20"/>
          <p:cNvCxnSpPr/>
          <p:nvPr/>
        </p:nvCxnSpPr>
        <p:spPr>
          <a:xfrm>
            <a:off x="223520" y="2895083"/>
            <a:ext cx="4377600" cy="0"/>
          </a:xfrm>
          <a:prstGeom prst="straightConnector1">
            <a:avLst/>
          </a:prstGeom>
          <a:noFill/>
          <a:ln w="9525" cap="flat" cmpd="sng">
            <a:solidFill>
              <a:srgbClr val="7F7F7F"/>
            </a:solidFill>
            <a:prstDash val="dashDot"/>
            <a:miter lim="800000"/>
            <a:headEnd type="none" w="sm" len="sm"/>
            <a:tailEnd type="none" w="sm" len="sm"/>
          </a:ln>
        </p:spPr>
      </p:cxnSp>
      <p:cxnSp>
        <p:nvCxnSpPr>
          <p:cNvPr id="123" name="Google Shape;123;p20"/>
          <p:cNvCxnSpPr/>
          <p:nvPr/>
        </p:nvCxnSpPr>
        <p:spPr>
          <a:xfrm rot="10800000" flipH="1">
            <a:off x="5089985" y="2891393"/>
            <a:ext cx="3753000" cy="7500"/>
          </a:xfrm>
          <a:prstGeom prst="straightConnector1">
            <a:avLst/>
          </a:prstGeom>
          <a:noFill/>
          <a:ln w="9525" cap="flat" cmpd="sng">
            <a:solidFill>
              <a:srgbClr val="7F7F7F"/>
            </a:solidFill>
            <a:prstDash val="dashDot"/>
            <a:miter lim="800000"/>
            <a:headEnd type="none" w="sm" len="sm"/>
            <a:tailEnd type="none" w="sm" len="sm"/>
          </a:ln>
        </p:spPr>
      </p:cxnSp>
      <p:sp>
        <p:nvSpPr>
          <p:cNvPr id="124" name="Google Shape;124;p20"/>
          <p:cNvSpPr txBox="1"/>
          <p:nvPr/>
        </p:nvSpPr>
        <p:spPr>
          <a:xfrm>
            <a:off x="829657" y="1633504"/>
            <a:ext cx="12723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en" sz="7200" b="1" i="0" u="none" strike="noStrike" cap="none">
                <a:solidFill>
                  <a:srgbClr val="C00000"/>
                </a:solidFill>
                <a:latin typeface="Calibri"/>
                <a:ea typeface="Calibri"/>
                <a:cs typeface="Calibri"/>
                <a:sym typeface="Calibri"/>
              </a:rPr>
              <a:t>70</a:t>
            </a:r>
            <a:endParaRPr sz="1400" b="0" i="0" u="none" strike="noStrike" cap="none">
              <a:solidFill>
                <a:srgbClr val="000000"/>
              </a:solidFill>
              <a:latin typeface="Arial"/>
              <a:ea typeface="Arial"/>
              <a:cs typeface="Arial"/>
              <a:sym typeface="Arial"/>
            </a:endParaRPr>
          </a:p>
        </p:txBody>
      </p:sp>
      <p:pic>
        <p:nvPicPr>
          <p:cNvPr id="125" name="Google Shape;125;p20"/>
          <p:cNvPicPr preferRelativeResize="0"/>
          <p:nvPr/>
        </p:nvPicPr>
        <p:blipFill rotWithShape="1">
          <a:blip r:embed="rId3">
            <a:alphaModFix/>
          </a:blip>
          <a:srcRect/>
          <a:stretch/>
        </p:blipFill>
        <p:spPr>
          <a:xfrm>
            <a:off x="639383" y="1332858"/>
            <a:ext cx="1039712" cy="779784"/>
          </a:xfrm>
          <a:prstGeom prst="rect">
            <a:avLst/>
          </a:prstGeom>
          <a:noFill/>
          <a:ln>
            <a:noFill/>
          </a:ln>
        </p:spPr>
      </p:pic>
      <p:pic>
        <p:nvPicPr>
          <p:cNvPr id="126" name="Google Shape;126;p20"/>
          <p:cNvPicPr preferRelativeResize="0"/>
          <p:nvPr/>
        </p:nvPicPr>
        <p:blipFill rotWithShape="1">
          <a:blip r:embed="rId4">
            <a:alphaModFix/>
          </a:blip>
          <a:srcRect/>
          <a:stretch/>
        </p:blipFill>
        <p:spPr>
          <a:xfrm>
            <a:off x="5025082" y="3519805"/>
            <a:ext cx="1255972" cy="941979"/>
          </a:xfrm>
          <a:prstGeom prst="rect">
            <a:avLst/>
          </a:prstGeom>
          <a:noFill/>
          <a:ln>
            <a:noFill/>
          </a:ln>
        </p:spPr>
      </p:pic>
      <p:sp>
        <p:nvSpPr>
          <p:cNvPr id="127" name="Google Shape;127;p20"/>
          <p:cNvSpPr txBox="1"/>
          <p:nvPr/>
        </p:nvSpPr>
        <p:spPr>
          <a:xfrm>
            <a:off x="6877973" y="3384340"/>
            <a:ext cx="1930500" cy="1508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none" strike="noStrike" cap="none">
                <a:solidFill>
                  <a:schemeClr val="dk1"/>
                </a:solidFill>
                <a:latin typeface="Calibri"/>
                <a:ea typeface="Calibri"/>
                <a:cs typeface="Calibri"/>
                <a:sym typeface="Calibri"/>
              </a:rPr>
              <a:t>AY 2021-2022</a:t>
            </a:r>
            <a:endParaRPr sz="1400" b="0" i="0" u="none" strike="noStrike" cap="none">
              <a:solidFill>
                <a:srgbClr val="000000"/>
              </a:solidFill>
              <a:latin typeface="Arial"/>
              <a:ea typeface="Arial"/>
              <a:cs typeface="Arial"/>
              <a:sym typeface="Arial"/>
            </a:endParaRPr>
          </a:p>
          <a:p>
            <a:pPr marL="0" marR="0" lvl="0" indent="0" algn="ctr" rtl="0">
              <a:lnSpc>
                <a:spcPct val="104166"/>
              </a:lnSpc>
              <a:spcBef>
                <a:spcPts val="0"/>
              </a:spcBef>
              <a:spcAft>
                <a:spcPts val="0"/>
              </a:spcAft>
              <a:buClr>
                <a:srgbClr val="000000"/>
              </a:buClr>
              <a:buSzPts val="4800"/>
              <a:buFont typeface="Arial"/>
              <a:buNone/>
            </a:pPr>
            <a:r>
              <a:rPr lang="en" sz="4800" b="1" i="0" u="none" strike="noStrike" cap="none">
                <a:solidFill>
                  <a:srgbClr val="C00000"/>
                </a:solidFill>
                <a:latin typeface="Calibri"/>
                <a:ea typeface="Calibri"/>
                <a:cs typeface="Calibri"/>
                <a:sym typeface="Calibri"/>
              </a:rPr>
              <a:t>8,245 </a:t>
            </a:r>
            <a:r>
              <a:rPr lang="en" sz="1800" b="0" i="0" u="none" strike="noStrike" cap="none">
                <a:solidFill>
                  <a:schemeClr val="dk1"/>
                </a:solidFill>
                <a:latin typeface="Calibri"/>
                <a:ea typeface="Calibri"/>
                <a:cs typeface="Calibri"/>
                <a:sym typeface="Calibri"/>
              </a:rPr>
              <a:t>students enrolled</a:t>
            </a:r>
            <a:endParaRPr sz="1400" b="0" i="0" u="none" strike="noStrike" cap="none">
              <a:solidFill>
                <a:srgbClr val="000000"/>
              </a:solidFill>
              <a:latin typeface="Arial"/>
              <a:ea typeface="Arial"/>
              <a:cs typeface="Arial"/>
              <a:sym typeface="Arial"/>
            </a:endParaRPr>
          </a:p>
        </p:txBody>
      </p:sp>
      <p:sp>
        <p:nvSpPr>
          <p:cNvPr id="128" name="Google Shape;128;p20"/>
          <p:cNvSpPr txBox="1"/>
          <p:nvPr/>
        </p:nvSpPr>
        <p:spPr>
          <a:xfrm>
            <a:off x="6483620" y="1468276"/>
            <a:ext cx="21594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dk1"/>
                </a:solidFill>
                <a:latin typeface="Calibri"/>
                <a:ea typeface="Calibri"/>
                <a:cs typeface="Calibri"/>
                <a:sym typeface="Calibri"/>
              </a:rPr>
              <a:t>Of CCP students </a:t>
            </a:r>
            <a:r>
              <a:rPr lang="en" sz="1600" b="1" i="0" u="none" strike="noStrike" cap="none">
                <a:solidFill>
                  <a:schemeClr val="dk1"/>
                </a:solidFill>
                <a:latin typeface="Calibri"/>
                <a:ea typeface="Calibri"/>
                <a:cs typeface="Calibri"/>
                <a:sym typeface="Calibri"/>
              </a:rPr>
              <a:t>receive passing grades and earn college credit. </a:t>
            </a:r>
            <a:endParaRPr sz="1400" b="0" i="0" u="none" strike="noStrike" cap="none">
              <a:solidFill>
                <a:srgbClr val="000000"/>
              </a:solidFill>
              <a:latin typeface="Arial"/>
              <a:ea typeface="Arial"/>
              <a:cs typeface="Arial"/>
              <a:sym typeface="Arial"/>
            </a:endParaRPr>
          </a:p>
        </p:txBody>
      </p:sp>
      <p:pic>
        <p:nvPicPr>
          <p:cNvPr id="129" name="Google Shape;129;p20"/>
          <p:cNvPicPr preferRelativeResize="0"/>
          <p:nvPr/>
        </p:nvPicPr>
        <p:blipFill rotWithShape="1">
          <a:blip r:embed="rId5">
            <a:alphaModFix/>
          </a:blip>
          <a:srcRect l="57442" t="68881" r="28353"/>
          <a:stretch/>
        </p:blipFill>
        <p:spPr>
          <a:xfrm>
            <a:off x="5147452" y="1356889"/>
            <a:ext cx="1336169" cy="913470"/>
          </a:xfrm>
          <a:prstGeom prst="rect">
            <a:avLst/>
          </a:prstGeom>
          <a:noFill/>
          <a:ln>
            <a:noFill/>
          </a:ln>
        </p:spPr>
      </p:pic>
      <p:sp>
        <p:nvSpPr>
          <p:cNvPr id="130" name="Google Shape;130;p20"/>
          <p:cNvSpPr txBox="1"/>
          <p:nvPr/>
        </p:nvSpPr>
        <p:spPr>
          <a:xfrm>
            <a:off x="2266027" y="3444926"/>
            <a:ext cx="1930500" cy="1446900"/>
          </a:xfrm>
          <a:prstGeom prst="rect">
            <a:avLst/>
          </a:prstGeom>
          <a:noFill/>
          <a:ln>
            <a:noFill/>
          </a:ln>
        </p:spPr>
        <p:txBody>
          <a:bodyPr spcFirstLastPara="1" wrap="square" lIns="91425" tIns="45700" rIns="91425" bIns="45700" anchor="t" anchorCtr="0">
            <a:spAutoFit/>
          </a:bodyPr>
          <a:lstStyle/>
          <a:p>
            <a:pPr marL="0" marR="0" lvl="0" indent="0" algn="ctr" rtl="0">
              <a:lnSpc>
                <a:spcPct val="104166"/>
              </a:lnSpc>
              <a:spcBef>
                <a:spcPts val="0"/>
              </a:spcBef>
              <a:spcAft>
                <a:spcPts val="0"/>
              </a:spcAft>
              <a:buClr>
                <a:schemeClr val="dk1"/>
              </a:buClr>
              <a:buSzPts val="4800"/>
              <a:buFont typeface="Arial"/>
              <a:buNone/>
            </a:pPr>
            <a:r>
              <a:rPr lang="en" sz="4800" b="1" i="0" u="none" strike="noStrike" cap="none">
                <a:solidFill>
                  <a:srgbClr val="C00000"/>
                </a:solidFill>
                <a:latin typeface="Calibri"/>
                <a:ea typeface="Calibri"/>
                <a:cs typeface="Calibri"/>
                <a:sym typeface="Calibri"/>
              </a:rPr>
              <a:t>59,514</a:t>
            </a:r>
            <a:endParaRPr sz="4800" b="1" i="0" u="none" strike="noStrike" cap="none">
              <a:solidFill>
                <a:srgbClr val="C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Calibri"/>
                <a:ea typeface="Calibri"/>
                <a:cs typeface="Calibri"/>
                <a:sym typeface="Calibri"/>
              </a:rPr>
              <a:t>CREDIT HOURS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chemeClr val="dk1"/>
                </a:solidFill>
                <a:latin typeface="Calibri"/>
                <a:ea typeface="Calibri"/>
                <a:cs typeface="Calibri"/>
                <a:sym typeface="Calibri"/>
              </a:rPr>
              <a:t>were awarded</a:t>
            </a:r>
            <a:endParaRPr sz="1400" b="0" i="0" u="none" strike="noStrike" cap="none">
              <a:solidFill>
                <a:srgbClr val="000000"/>
              </a:solidFill>
              <a:latin typeface="Arial"/>
              <a:ea typeface="Arial"/>
              <a:cs typeface="Arial"/>
              <a:sym typeface="Arial"/>
            </a:endParaRPr>
          </a:p>
        </p:txBody>
      </p:sp>
      <p:pic>
        <p:nvPicPr>
          <p:cNvPr id="131" name="Google Shape;131;p20"/>
          <p:cNvPicPr preferRelativeResize="0"/>
          <p:nvPr/>
        </p:nvPicPr>
        <p:blipFill rotWithShape="1">
          <a:blip r:embed="rId6">
            <a:alphaModFix/>
          </a:blip>
          <a:srcRect/>
          <a:stretch/>
        </p:blipFill>
        <p:spPr>
          <a:xfrm>
            <a:off x="489449" y="3364109"/>
            <a:ext cx="1533821" cy="1150366"/>
          </a:xfrm>
          <a:prstGeom prst="rect">
            <a:avLst/>
          </a:prstGeom>
          <a:noFill/>
          <a:ln>
            <a:noFill/>
          </a:ln>
        </p:spPr>
      </p:pic>
      <p:sp>
        <p:nvSpPr>
          <p:cNvPr id="132" name="Google Shape;132;p20"/>
          <p:cNvSpPr txBox="1"/>
          <p:nvPr/>
        </p:nvSpPr>
        <p:spPr>
          <a:xfrm>
            <a:off x="2300664" y="1550913"/>
            <a:ext cx="2159400" cy="1077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dk1"/>
                </a:solidFill>
                <a:latin typeface="Calibri"/>
                <a:ea typeface="Calibri"/>
                <a:cs typeface="Calibri"/>
                <a:sym typeface="Calibri"/>
              </a:rPr>
              <a:t>Students </a:t>
            </a:r>
            <a:r>
              <a:rPr lang="en" sz="1600" b="1" i="0" u="none" strike="noStrike" cap="none">
                <a:solidFill>
                  <a:schemeClr val="dk1"/>
                </a:solidFill>
                <a:latin typeface="Calibri"/>
                <a:ea typeface="Calibri"/>
                <a:cs typeface="Calibri"/>
                <a:sym typeface="Calibri"/>
              </a:rPr>
              <a:t>graduated from Sinclair </a:t>
            </a:r>
            <a:r>
              <a:rPr lang="en" sz="1600" b="1" i="0" u="none" strike="noStrike" cap="none">
                <a:solidFill>
                  <a:srgbClr val="C00000"/>
                </a:solidFill>
                <a:latin typeface="Calibri"/>
                <a:ea typeface="Calibri"/>
                <a:cs typeface="Calibri"/>
                <a:sym typeface="Calibri"/>
              </a:rPr>
              <a:t>BEFORE</a:t>
            </a:r>
            <a:r>
              <a:rPr lang="en" sz="1600" b="1" i="0" u="none" strike="noStrike" cap="none">
                <a:solidFill>
                  <a:schemeClr val="dk1"/>
                </a:solidFill>
                <a:latin typeface="Calibri"/>
                <a:ea typeface="Calibri"/>
                <a:cs typeface="Calibri"/>
                <a:sym typeface="Calibri"/>
              </a:rPr>
              <a:t> graduating from high school in 2022.</a:t>
            </a:r>
            <a:endParaRPr sz="1400" b="0" i="0" u="none" strike="noStrike" cap="none">
              <a:solidFill>
                <a:srgbClr val="000000"/>
              </a:solidFill>
              <a:latin typeface="Arial"/>
              <a:ea typeface="Arial"/>
              <a:cs typeface="Arial"/>
              <a:sym typeface="Arial"/>
            </a:endParaRPr>
          </a:p>
        </p:txBody>
      </p:sp>
      <p:sp>
        <p:nvSpPr>
          <p:cNvPr id="133" name="Google Shape;133;p20"/>
          <p:cNvSpPr txBox="1"/>
          <p:nvPr/>
        </p:nvSpPr>
        <p:spPr>
          <a:xfrm>
            <a:off x="5451325" y="1601347"/>
            <a:ext cx="803400" cy="43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 sz="2600" b="0" i="0" u="none" strike="noStrike" cap="none">
                <a:solidFill>
                  <a:schemeClr val="lt1"/>
                </a:solidFill>
                <a:highlight>
                  <a:srgbClr val="666666"/>
                </a:highlight>
                <a:latin typeface="Calibri"/>
                <a:ea typeface="Calibri"/>
                <a:cs typeface="Calibri"/>
                <a:sym typeface="Calibri"/>
              </a:rPr>
              <a:t>9</a:t>
            </a:r>
            <a:r>
              <a:rPr lang="en" sz="2600">
                <a:solidFill>
                  <a:schemeClr val="lt1"/>
                </a:solidFill>
                <a:highlight>
                  <a:srgbClr val="666666"/>
                </a:highlight>
                <a:latin typeface="Calibri"/>
                <a:ea typeface="Calibri"/>
                <a:cs typeface="Calibri"/>
                <a:sym typeface="Calibri"/>
              </a:rPr>
              <a:t>1</a:t>
            </a:r>
            <a:r>
              <a:rPr lang="en" sz="2600" b="0" i="0" u="none" strike="noStrike" cap="none">
                <a:solidFill>
                  <a:schemeClr val="lt1"/>
                </a:solidFill>
                <a:highlight>
                  <a:srgbClr val="666666"/>
                </a:highlight>
                <a:latin typeface="Calibri"/>
                <a:ea typeface="Calibri"/>
                <a:cs typeface="Calibri"/>
                <a:sym typeface="Calibri"/>
              </a:rPr>
              <a:t>%</a:t>
            </a:r>
            <a:endParaRPr sz="2600" b="0" i="0" u="none" strike="noStrike" cap="none">
              <a:solidFill>
                <a:schemeClr val="lt1"/>
              </a:solidFill>
              <a:highlight>
                <a:srgbClr val="666666"/>
              </a:highlight>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C4DE6F4-D99B-0097-9311-6C17E89D2752}"/>
              </a:ext>
            </a:extLst>
          </p:cNvPr>
          <p:cNvSpPr>
            <a:spLocks noGrp="1"/>
          </p:cNvSpPr>
          <p:nvPr>
            <p:ph type="body" idx="1"/>
          </p:nvPr>
        </p:nvSpPr>
        <p:spPr/>
        <p:txBody>
          <a:bodyPr/>
          <a:lstStyle/>
          <a:p>
            <a:pPr marL="114300" indent="0">
              <a:buNone/>
            </a:pPr>
            <a:r>
              <a:rPr lang="en-US" dirty="0"/>
              <a:t>Fall</a:t>
            </a:r>
          </a:p>
          <a:p>
            <a:r>
              <a:rPr lang="en-US" dirty="0"/>
              <a:t>BIO 1121 – Human Anatomy &amp; Physiology I</a:t>
            </a:r>
          </a:p>
          <a:p>
            <a:r>
              <a:rPr lang="en-US" dirty="0"/>
              <a:t>ENG 1101 – English Composition I</a:t>
            </a:r>
          </a:p>
          <a:p>
            <a:r>
              <a:rPr lang="en-US" dirty="0"/>
              <a:t>LIT 2211 – American Literature I</a:t>
            </a:r>
          </a:p>
          <a:p>
            <a:endParaRPr lang="en-US" dirty="0"/>
          </a:p>
          <a:p>
            <a:pPr marL="114300" indent="0">
              <a:buNone/>
            </a:pPr>
            <a:r>
              <a:rPr lang="en-US" dirty="0"/>
              <a:t>Spring</a:t>
            </a:r>
          </a:p>
          <a:p>
            <a:r>
              <a:rPr lang="en-US" dirty="0"/>
              <a:t>BIO 1122 – Human Anatomy &amp; Physiology II</a:t>
            </a:r>
          </a:p>
          <a:p>
            <a:r>
              <a:rPr lang="en-US" dirty="0"/>
              <a:t>ENG 1101 – English Composition II</a:t>
            </a:r>
          </a:p>
          <a:p>
            <a:r>
              <a:rPr lang="en-US" dirty="0"/>
              <a:t>LIT 2212 – American Literature II</a:t>
            </a:r>
          </a:p>
          <a:p>
            <a:pPr marL="114300" indent="0">
              <a:buNone/>
            </a:pPr>
            <a:endParaRPr lang="en-US" dirty="0"/>
          </a:p>
        </p:txBody>
      </p:sp>
      <p:sp>
        <p:nvSpPr>
          <p:cNvPr id="4" name="Google Shape;113;p19">
            <a:extLst>
              <a:ext uri="{FF2B5EF4-FFF2-40B4-BE49-F238E27FC236}">
                <a16:creationId xmlns:a16="http://schemas.microsoft.com/office/drawing/2014/main" id="{E23D8898-626D-37D6-F454-8A1864B6156E}"/>
              </a:ext>
            </a:extLst>
          </p:cNvPr>
          <p:cNvSpPr txBox="1">
            <a:spLocks noGrp="1"/>
          </p:cNvSpPr>
          <p:nvPr>
            <p:ph type="title"/>
          </p:nvPr>
        </p:nvSpPr>
        <p:spPr>
          <a:xfrm>
            <a:off x="311150" y="444500"/>
            <a:ext cx="8521700" cy="573088"/>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4400"/>
              <a:buFont typeface="Arial"/>
              <a:buNone/>
            </a:pPr>
            <a:r>
              <a:rPr lang="en-US" b="1" dirty="0">
                <a:solidFill>
                  <a:srgbClr val="C00000"/>
                </a:solidFill>
                <a:latin typeface="Arial Black"/>
                <a:ea typeface="Arial Black"/>
                <a:cs typeface="Arial Black"/>
                <a:sym typeface="Arial Black"/>
              </a:rPr>
              <a:t>Sinclair CCP at Eaton High School</a:t>
            </a:r>
            <a:endParaRPr sz="1400" dirty="0">
              <a:solidFill>
                <a:srgbClr val="000000"/>
              </a:solidFill>
              <a:latin typeface="Arial"/>
              <a:ea typeface="Arial"/>
              <a:cs typeface="Arial"/>
              <a:sym typeface="Arial"/>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75153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1"/>
          <p:cNvSpPr txBox="1">
            <a:spLocks noGrp="1"/>
          </p:cNvSpPr>
          <p:nvPr>
            <p:ph type="title"/>
          </p:nvPr>
        </p:nvSpPr>
        <p:spPr>
          <a:xfrm>
            <a:off x="7453" y="4372554"/>
            <a:ext cx="9144000" cy="5217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Clr>
                <a:schemeClr val="dk1"/>
              </a:buClr>
              <a:buSzPct val="100000"/>
              <a:buFont typeface="Arial Black"/>
              <a:buNone/>
            </a:pPr>
            <a:r>
              <a:rPr lang="en" sz="2000" b="1">
                <a:latin typeface="Arial Black"/>
                <a:ea typeface="Arial Black"/>
                <a:cs typeface="Arial Black"/>
                <a:sym typeface="Arial Black"/>
              </a:rPr>
              <a:t>Jillian Sacha • Phone (937) 512-4416 • Fax  (937) 512-3310</a:t>
            </a:r>
            <a:br>
              <a:rPr lang="en" sz="2000" b="1">
                <a:latin typeface="Arial Black"/>
                <a:ea typeface="Arial Black"/>
                <a:cs typeface="Arial Black"/>
                <a:sym typeface="Arial Black"/>
              </a:rPr>
            </a:br>
            <a:r>
              <a:rPr lang="en" sz="2000" b="1">
                <a:latin typeface="Arial Black"/>
                <a:ea typeface="Arial Black"/>
                <a:cs typeface="Arial Black"/>
                <a:sym typeface="Arial Black"/>
              </a:rPr>
              <a:t>jillian.sacha@sinclair.edu</a:t>
            </a:r>
            <a:endParaRPr sz="1800" b="1" i="1">
              <a:latin typeface="Arial Black"/>
              <a:ea typeface="Arial Black"/>
              <a:cs typeface="Arial Black"/>
              <a:sym typeface="Arial Black"/>
            </a:endParaRPr>
          </a:p>
        </p:txBody>
      </p:sp>
      <p:pic>
        <p:nvPicPr>
          <p:cNvPr id="140" name="Google Shape;140;p21"/>
          <p:cNvPicPr preferRelativeResize="0"/>
          <p:nvPr/>
        </p:nvPicPr>
        <p:blipFill rotWithShape="1">
          <a:blip r:embed="rId3">
            <a:alphaModFix/>
          </a:blip>
          <a:srcRect t="5138" b="8647"/>
          <a:stretch/>
        </p:blipFill>
        <p:spPr>
          <a:xfrm>
            <a:off x="3725" y="1018226"/>
            <a:ext cx="9136550" cy="3008150"/>
          </a:xfrm>
          <a:prstGeom prst="rect">
            <a:avLst/>
          </a:prstGeom>
          <a:noFill/>
          <a:ln>
            <a:noFill/>
          </a:ln>
        </p:spPr>
      </p:pic>
      <p:sp>
        <p:nvSpPr>
          <p:cNvPr id="141" name="Google Shape;141;p21"/>
          <p:cNvSpPr txBox="1"/>
          <p:nvPr/>
        </p:nvSpPr>
        <p:spPr>
          <a:xfrm>
            <a:off x="246506" y="143125"/>
            <a:ext cx="74202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 sz="3600" b="1" i="0" u="none" strike="noStrike" cap="none">
                <a:solidFill>
                  <a:srgbClr val="C00000"/>
                </a:solidFill>
                <a:latin typeface="Arial Black"/>
                <a:ea typeface="Arial Black"/>
                <a:cs typeface="Arial Black"/>
                <a:sym typeface="Arial Black"/>
              </a:rPr>
              <a:t>College Credit Plus Office</a:t>
            </a:r>
            <a:endParaRPr sz="3600" b="0" i="0" u="none" strike="noStrike" cap="none">
              <a:solidFill>
                <a:srgbClr val="C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Hamilton Parent Night Presentation JS</Template>
  <TotalTime>873</TotalTime>
  <Words>905</Words>
  <Application>Microsoft Office PowerPoint</Application>
  <PresentationFormat>On-screen Show (16:9)</PresentationFormat>
  <Paragraphs>115</Paragraphs>
  <Slides>8</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Arial Black</vt:lpstr>
      <vt:lpstr>Calibri</vt:lpstr>
      <vt:lpstr>Simple Light</vt:lpstr>
      <vt:lpstr>f</vt:lpstr>
      <vt:lpstr>PowerPoint Presentation</vt:lpstr>
      <vt:lpstr>PowerPoint Presentation</vt:lpstr>
      <vt:lpstr>PowerPoint Presentation</vt:lpstr>
      <vt:lpstr>PowerPoint Presentation</vt:lpstr>
      <vt:lpstr>Sinclair CCP Students Succeed</vt:lpstr>
      <vt:lpstr>Sinclair CCP at Eaton High School </vt:lpstr>
      <vt:lpstr>Jillian Sacha • Phone (937) 512-4416 • Fax  (937) 512-3310 jillian.sacha@sinclair.edu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Sacha, Jillian</dc:creator>
  <cp:lastModifiedBy>MeLeah Perry</cp:lastModifiedBy>
  <cp:revision>2</cp:revision>
  <dcterms:created xsi:type="dcterms:W3CDTF">2022-12-12T17:12:11Z</dcterms:created>
  <dcterms:modified xsi:type="dcterms:W3CDTF">2023-02-08T15:31:27Z</dcterms:modified>
</cp:coreProperties>
</file>