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5"/>
    <p:sldMasterId id="2147484435" r:id="rId6"/>
  </p:sldMasterIdLst>
  <p:notesMasterIdLst>
    <p:notesMasterId r:id="rId17"/>
  </p:notesMasterIdLst>
  <p:handoutMasterIdLst>
    <p:handoutMasterId r:id="rId18"/>
  </p:handoutMasterIdLst>
  <p:sldIdLst>
    <p:sldId id="269" r:id="rId7"/>
    <p:sldId id="354" r:id="rId8"/>
    <p:sldId id="395" r:id="rId9"/>
    <p:sldId id="394" r:id="rId10"/>
    <p:sldId id="376" r:id="rId11"/>
    <p:sldId id="391" r:id="rId12"/>
    <p:sldId id="331" r:id="rId13"/>
    <p:sldId id="308" r:id="rId14"/>
    <p:sldId id="396" r:id="rId15"/>
    <p:sldId id="334" r:id="rId1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CC33"/>
    <a:srgbClr val="CCCCFF"/>
    <a:srgbClr val="2B8FD3"/>
    <a:srgbClr val="FFFFFF"/>
    <a:srgbClr val="CC99FF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D8F671-0FAB-EBED-07ED-6E620F215FB9}" v="8" dt="2023-01-27T16:03:53.232"/>
    <p1510:client id="{25D4A5A5-5950-40CC-9556-3230FB1F0310}" v="223" dt="2023-01-23T22:19:51.055"/>
    <p1510:client id="{28A9C129-224E-1F3E-B177-CA37C4058E27}" v="51" dt="2023-01-31T15:49:39.921"/>
    <p1510:client id="{48AC326A-C08B-2272-3B4E-596EA2F19A1B}" v="408" dt="2023-01-25T19:07:40.330"/>
    <p1510:client id="{71687F10-81AE-4B49-89B3-29BD7BBFBFD7}" v="15" dt="2023-01-30T19:22:29.455"/>
    <p1510:client id="{98CF765B-7CA7-AE6B-4046-634C6B50ED38}" v="10" dt="2023-01-30T20:07:11.943"/>
    <p1510:client id="{EDC63902-18DA-91B5-D82C-5423B26295A9}" v="20" dt="2023-01-27T18:11:19.9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AD6920-34DD-4042-8AC4-22AF162BAE64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34499DD-37AA-4279-A109-416698649C75}">
      <dgm:prSet/>
      <dgm:spPr/>
      <dgm:t>
        <a:bodyPr/>
        <a:lstStyle/>
        <a:p>
          <a:r>
            <a:rPr lang="en-US"/>
            <a:t>.5 credit/ 1 semester of Fitness is required for all students – no exceptions</a:t>
          </a:r>
        </a:p>
      </dgm:t>
    </dgm:pt>
    <dgm:pt modelId="{22BF5B10-B688-4C1F-8544-39F8F8E174B8}" type="parTrans" cxnId="{63F254A1-C498-43AB-BB45-203B5F029D35}">
      <dgm:prSet/>
      <dgm:spPr/>
      <dgm:t>
        <a:bodyPr/>
        <a:lstStyle/>
        <a:p>
          <a:endParaRPr lang="en-US"/>
        </a:p>
      </dgm:t>
    </dgm:pt>
    <dgm:pt modelId="{8A6888C5-078A-44B8-A6A7-FAE7C0E21280}" type="sibTrans" cxnId="{63F254A1-C498-43AB-BB45-203B5F029D35}">
      <dgm:prSet/>
      <dgm:spPr/>
      <dgm:t>
        <a:bodyPr/>
        <a:lstStyle/>
        <a:p>
          <a:endParaRPr lang="en-US"/>
        </a:p>
      </dgm:t>
    </dgm:pt>
    <dgm:pt modelId="{B6644C91-562B-4BE5-BFD3-9BA969A9593B}">
      <dgm:prSet/>
      <dgm:spPr/>
      <dgm:t>
        <a:bodyPr/>
        <a:lstStyle/>
        <a:p>
          <a:pPr rtl="0"/>
          <a:r>
            <a:rPr lang="en-US"/>
            <a:t>1.5 credits of Fitness is shown on the credit check.</a:t>
          </a:r>
          <a:r>
            <a:rPr lang="en-US">
              <a:latin typeface="Univers Condensed" panose="020F0302020204030204"/>
            </a:rPr>
            <a:t> </a:t>
          </a:r>
          <a:r>
            <a:rPr lang="en-US"/>
            <a:t> Students may replace 1.0 (2 semesters) of Fitness if they are not able to fit them into their schedule due to </a:t>
          </a:r>
          <a:r>
            <a:rPr lang="en-US">
              <a:latin typeface="Univers Condensed" panose="020F0302020204030204"/>
            </a:rPr>
            <a:t>post high plan requirements.</a:t>
          </a:r>
          <a:endParaRPr lang="en-US"/>
        </a:p>
      </dgm:t>
    </dgm:pt>
    <dgm:pt modelId="{593E868B-4EA1-4538-96E2-DF4888AA9076}" type="parTrans" cxnId="{A24BCC90-BB84-455D-B88D-4C8E004F7CC5}">
      <dgm:prSet/>
      <dgm:spPr/>
      <dgm:t>
        <a:bodyPr/>
        <a:lstStyle/>
        <a:p>
          <a:endParaRPr lang="en-US"/>
        </a:p>
      </dgm:t>
    </dgm:pt>
    <dgm:pt modelId="{58CB03DB-C782-41BE-AB5E-8BC953E94D9A}" type="sibTrans" cxnId="{A24BCC90-BB84-455D-B88D-4C8E004F7CC5}">
      <dgm:prSet/>
      <dgm:spPr/>
      <dgm:t>
        <a:bodyPr/>
        <a:lstStyle/>
        <a:p>
          <a:endParaRPr lang="en-US"/>
        </a:p>
      </dgm:t>
    </dgm:pt>
    <dgm:pt modelId="{33BF7AF0-63BB-40D2-85C7-596DF9D1D795}">
      <dgm:prSet/>
      <dgm:spPr/>
      <dgm:t>
        <a:bodyPr/>
        <a:lstStyle/>
        <a:p>
          <a:pPr rtl="0"/>
          <a:r>
            <a:rPr lang="en-US" u="sng"/>
            <a:t>In order to replace .5 or 1.0 credits </a:t>
          </a:r>
          <a:r>
            <a:rPr lang="en-US"/>
            <a:t>of </a:t>
          </a:r>
          <a:r>
            <a:rPr lang="en-US">
              <a:latin typeface="Univers Condensed" panose="020F0302020204030204"/>
            </a:rPr>
            <a:t>fitness</a:t>
          </a:r>
          <a:r>
            <a:rPr lang="en-US"/>
            <a:t>, students must pass a Fitness CBA exam related to physical health and fitness.</a:t>
          </a:r>
          <a:r>
            <a:rPr lang="en-US">
              <a:latin typeface="Univers Condensed" panose="020F0302020204030204"/>
            </a:rPr>
            <a:t> </a:t>
          </a:r>
          <a:r>
            <a:rPr lang="en-US"/>
            <a:t> </a:t>
          </a:r>
          <a:r>
            <a:rPr lang="en-US" b="1"/>
            <a:t>Students may take the CBA exams in Junior year.</a:t>
          </a:r>
          <a:r>
            <a:rPr lang="en-US">
              <a:latin typeface="Univers Condensed" panose="020F0302020204030204"/>
            </a:rPr>
            <a:t> </a:t>
          </a:r>
          <a:r>
            <a:rPr lang="en-US"/>
            <a:t> Visit Student Services for more information.</a:t>
          </a:r>
        </a:p>
      </dgm:t>
    </dgm:pt>
    <dgm:pt modelId="{232608BB-3CB2-4EC9-B866-D55F27421F53}" type="parTrans" cxnId="{2DF39143-634D-4EF9-9DAF-057F49FDE16D}">
      <dgm:prSet/>
      <dgm:spPr/>
      <dgm:t>
        <a:bodyPr/>
        <a:lstStyle/>
        <a:p>
          <a:endParaRPr lang="en-US"/>
        </a:p>
      </dgm:t>
    </dgm:pt>
    <dgm:pt modelId="{41B7F2A9-B91A-4552-AC01-970A16D55F28}" type="sibTrans" cxnId="{2DF39143-634D-4EF9-9DAF-057F49FDE16D}">
      <dgm:prSet/>
      <dgm:spPr/>
      <dgm:t>
        <a:bodyPr/>
        <a:lstStyle/>
        <a:p>
          <a:endParaRPr lang="en-US"/>
        </a:p>
      </dgm:t>
    </dgm:pt>
    <dgm:pt modelId="{F0504D59-C97C-4B4E-A1DC-B6365A297409}" type="pres">
      <dgm:prSet presAssocID="{B6AD6920-34DD-4042-8AC4-22AF162BAE64}" presName="Name0" presStyleCnt="0">
        <dgm:presLayoutVars>
          <dgm:dir/>
          <dgm:animLvl val="lvl"/>
          <dgm:resizeHandles val="exact"/>
        </dgm:presLayoutVars>
      </dgm:prSet>
      <dgm:spPr/>
    </dgm:pt>
    <dgm:pt modelId="{268628A6-2355-4A18-93D8-EBF7C39DECDA}" type="pres">
      <dgm:prSet presAssocID="{33BF7AF0-63BB-40D2-85C7-596DF9D1D795}" presName="boxAndChildren" presStyleCnt="0"/>
      <dgm:spPr/>
    </dgm:pt>
    <dgm:pt modelId="{2E483011-328E-43A3-8050-731B9189D53B}" type="pres">
      <dgm:prSet presAssocID="{33BF7AF0-63BB-40D2-85C7-596DF9D1D795}" presName="parentTextBox" presStyleLbl="node1" presStyleIdx="0" presStyleCnt="3"/>
      <dgm:spPr/>
    </dgm:pt>
    <dgm:pt modelId="{DDFC5DA8-7EBF-4593-9165-3965EE935C42}" type="pres">
      <dgm:prSet presAssocID="{58CB03DB-C782-41BE-AB5E-8BC953E94D9A}" presName="sp" presStyleCnt="0"/>
      <dgm:spPr/>
    </dgm:pt>
    <dgm:pt modelId="{B0C45506-8F3C-4CE4-8A89-DBB7DF37C2C5}" type="pres">
      <dgm:prSet presAssocID="{B6644C91-562B-4BE5-BFD3-9BA969A9593B}" presName="arrowAndChildren" presStyleCnt="0"/>
      <dgm:spPr/>
    </dgm:pt>
    <dgm:pt modelId="{EC1C7907-B868-4327-BCB9-D73A20A323BA}" type="pres">
      <dgm:prSet presAssocID="{B6644C91-562B-4BE5-BFD3-9BA969A9593B}" presName="parentTextArrow" presStyleLbl="node1" presStyleIdx="1" presStyleCnt="3"/>
      <dgm:spPr/>
    </dgm:pt>
    <dgm:pt modelId="{51A5FA8F-1A8C-40CC-BDD8-B46D54B534B3}" type="pres">
      <dgm:prSet presAssocID="{8A6888C5-078A-44B8-A6A7-FAE7C0E21280}" presName="sp" presStyleCnt="0"/>
      <dgm:spPr/>
    </dgm:pt>
    <dgm:pt modelId="{A51BDF0F-0780-49C9-A083-3D1C7D9BAE12}" type="pres">
      <dgm:prSet presAssocID="{A34499DD-37AA-4279-A109-416698649C75}" presName="arrowAndChildren" presStyleCnt="0"/>
      <dgm:spPr/>
    </dgm:pt>
    <dgm:pt modelId="{0741991E-093E-44BA-9496-E9088B621D89}" type="pres">
      <dgm:prSet presAssocID="{A34499DD-37AA-4279-A109-416698649C75}" presName="parentTextArrow" presStyleLbl="node1" presStyleIdx="2" presStyleCnt="3" custLinFactNeighborX="7" custLinFactNeighborY="-503"/>
      <dgm:spPr/>
    </dgm:pt>
  </dgm:ptLst>
  <dgm:cxnLst>
    <dgm:cxn modelId="{73FCCD1E-7DB6-4538-9E04-FF2A203EF7FB}" type="presOf" srcId="{B6644C91-562B-4BE5-BFD3-9BA969A9593B}" destId="{EC1C7907-B868-4327-BCB9-D73A20A323BA}" srcOrd="0" destOrd="0" presId="urn:microsoft.com/office/officeart/2005/8/layout/process4"/>
    <dgm:cxn modelId="{2DF39143-634D-4EF9-9DAF-057F49FDE16D}" srcId="{B6AD6920-34DD-4042-8AC4-22AF162BAE64}" destId="{33BF7AF0-63BB-40D2-85C7-596DF9D1D795}" srcOrd="2" destOrd="0" parTransId="{232608BB-3CB2-4EC9-B866-D55F27421F53}" sibTransId="{41B7F2A9-B91A-4552-AC01-970A16D55F28}"/>
    <dgm:cxn modelId="{81516447-62D9-427A-962A-031CA1FB9B4D}" type="presOf" srcId="{33BF7AF0-63BB-40D2-85C7-596DF9D1D795}" destId="{2E483011-328E-43A3-8050-731B9189D53B}" srcOrd="0" destOrd="0" presId="urn:microsoft.com/office/officeart/2005/8/layout/process4"/>
    <dgm:cxn modelId="{A24BCC90-BB84-455D-B88D-4C8E004F7CC5}" srcId="{B6AD6920-34DD-4042-8AC4-22AF162BAE64}" destId="{B6644C91-562B-4BE5-BFD3-9BA969A9593B}" srcOrd="1" destOrd="0" parTransId="{593E868B-4EA1-4538-96E2-DF4888AA9076}" sibTransId="{58CB03DB-C782-41BE-AB5E-8BC953E94D9A}"/>
    <dgm:cxn modelId="{63F254A1-C498-43AB-BB45-203B5F029D35}" srcId="{B6AD6920-34DD-4042-8AC4-22AF162BAE64}" destId="{A34499DD-37AA-4279-A109-416698649C75}" srcOrd="0" destOrd="0" parTransId="{22BF5B10-B688-4C1F-8544-39F8F8E174B8}" sibTransId="{8A6888C5-078A-44B8-A6A7-FAE7C0E21280}"/>
    <dgm:cxn modelId="{B0C050C5-71B7-4D2E-AC1E-44FD6A39BBB7}" type="presOf" srcId="{A34499DD-37AA-4279-A109-416698649C75}" destId="{0741991E-093E-44BA-9496-E9088B621D89}" srcOrd="0" destOrd="0" presId="urn:microsoft.com/office/officeart/2005/8/layout/process4"/>
    <dgm:cxn modelId="{B301D1D5-7192-4E02-A2E7-E36066424280}" type="presOf" srcId="{B6AD6920-34DD-4042-8AC4-22AF162BAE64}" destId="{F0504D59-C97C-4B4E-A1DC-B6365A297409}" srcOrd="0" destOrd="0" presId="urn:microsoft.com/office/officeart/2005/8/layout/process4"/>
    <dgm:cxn modelId="{AE778233-0832-4737-A7C4-30873A744FF4}" type="presParOf" srcId="{F0504D59-C97C-4B4E-A1DC-B6365A297409}" destId="{268628A6-2355-4A18-93D8-EBF7C39DECDA}" srcOrd="0" destOrd="0" presId="urn:microsoft.com/office/officeart/2005/8/layout/process4"/>
    <dgm:cxn modelId="{FDA62414-2365-4DFC-A848-B172425926F3}" type="presParOf" srcId="{268628A6-2355-4A18-93D8-EBF7C39DECDA}" destId="{2E483011-328E-43A3-8050-731B9189D53B}" srcOrd="0" destOrd="0" presId="urn:microsoft.com/office/officeart/2005/8/layout/process4"/>
    <dgm:cxn modelId="{95017B4B-284E-4F21-A185-C37419E2C4D9}" type="presParOf" srcId="{F0504D59-C97C-4B4E-A1DC-B6365A297409}" destId="{DDFC5DA8-7EBF-4593-9165-3965EE935C42}" srcOrd="1" destOrd="0" presId="urn:microsoft.com/office/officeart/2005/8/layout/process4"/>
    <dgm:cxn modelId="{0CB23810-FB55-4F81-A40A-13B4676A4FF5}" type="presParOf" srcId="{F0504D59-C97C-4B4E-A1DC-B6365A297409}" destId="{B0C45506-8F3C-4CE4-8A89-DBB7DF37C2C5}" srcOrd="2" destOrd="0" presId="urn:microsoft.com/office/officeart/2005/8/layout/process4"/>
    <dgm:cxn modelId="{6EFCC192-5AA6-416B-93A2-90EFB0AEC1CF}" type="presParOf" srcId="{B0C45506-8F3C-4CE4-8A89-DBB7DF37C2C5}" destId="{EC1C7907-B868-4327-BCB9-D73A20A323BA}" srcOrd="0" destOrd="0" presId="urn:microsoft.com/office/officeart/2005/8/layout/process4"/>
    <dgm:cxn modelId="{4CD9B5D4-689B-4E0A-912A-CBAEB940002A}" type="presParOf" srcId="{F0504D59-C97C-4B4E-A1DC-B6365A297409}" destId="{51A5FA8F-1A8C-40CC-BDD8-B46D54B534B3}" srcOrd="3" destOrd="0" presId="urn:microsoft.com/office/officeart/2005/8/layout/process4"/>
    <dgm:cxn modelId="{59E5A352-655F-4B82-BE3C-4E8ECC74189B}" type="presParOf" srcId="{F0504D59-C97C-4B4E-A1DC-B6365A297409}" destId="{A51BDF0F-0780-49C9-A083-3D1C7D9BAE12}" srcOrd="4" destOrd="0" presId="urn:microsoft.com/office/officeart/2005/8/layout/process4"/>
    <dgm:cxn modelId="{D84ABE86-4D77-4B5E-9E62-8581A1C3AD83}" type="presParOf" srcId="{A51BDF0F-0780-49C9-A083-3D1C7D9BAE12}" destId="{0741991E-093E-44BA-9496-E9088B621D8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483011-328E-43A3-8050-731B9189D53B}">
      <dsp:nvSpPr>
        <dsp:cNvPr id="0" name=""/>
        <dsp:cNvSpPr/>
      </dsp:nvSpPr>
      <dsp:spPr>
        <a:xfrm>
          <a:off x="0" y="3189740"/>
          <a:ext cx="5098256" cy="10469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u="sng" kern="1200"/>
            <a:t>In order to replace .5 or 1.0 credits </a:t>
          </a:r>
          <a:r>
            <a:rPr lang="en-US" sz="1400" kern="1200"/>
            <a:t>of </a:t>
          </a:r>
          <a:r>
            <a:rPr lang="en-US" sz="1400" kern="1200">
              <a:latin typeface="Univers Condensed" panose="020F0302020204030204"/>
            </a:rPr>
            <a:t>fitness</a:t>
          </a:r>
          <a:r>
            <a:rPr lang="en-US" sz="1400" kern="1200"/>
            <a:t>, students must pass a Fitness CBA exam related to physical health and fitness.</a:t>
          </a:r>
          <a:r>
            <a:rPr lang="en-US" sz="1400" kern="1200">
              <a:latin typeface="Univers Condensed" panose="020F0302020204030204"/>
            </a:rPr>
            <a:t> </a:t>
          </a:r>
          <a:r>
            <a:rPr lang="en-US" sz="1400" kern="1200"/>
            <a:t> </a:t>
          </a:r>
          <a:r>
            <a:rPr lang="en-US" sz="1400" b="1" kern="1200"/>
            <a:t>Students may take the CBA exams in Junior year.</a:t>
          </a:r>
          <a:r>
            <a:rPr lang="en-US" sz="1400" kern="1200">
              <a:latin typeface="Univers Condensed" panose="020F0302020204030204"/>
            </a:rPr>
            <a:t> </a:t>
          </a:r>
          <a:r>
            <a:rPr lang="en-US" sz="1400" kern="1200"/>
            <a:t> Visit Student Services for more information.</a:t>
          </a:r>
        </a:p>
      </dsp:txBody>
      <dsp:txXfrm>
        <a:off x="0" y="3189740"/>
        <a:ext cx="5098256" cy="1046944"/>
      </dsp:txXfrm>
    </dsp:sp>
    <dsp:sp modelId="{EC1C7907-B868-4327-BCB9-D73A20A323BA}">
      <dsp:nvSpPr>
        <dsp:cNvPr id="0" name=""/>
        <dsp:cNvSpPr/>
      </dsp:nvSpPr>
      <dsp:spPr>
        <a:xfrm rot="10800000">
          <a:off x="0" y="1595244"/>
          <a:ext cx="5098256" cy="1610200"/>
        </a:xfrm>
        <a:prstGeom prst="upArrowCallout">
          <a:avLst/>
        </a:prstGeom>
        <a:solidFill>
          <a:schemeClr val="accent2">
            <a:hueOff val="1492656"/>
            <a:satOff val="177"/>
            <a:lumOff val="39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1.5 credits of Fitness is shown on the credit check.</a:t>
          </a:r>
          <a:r>
            <a:rPr lang="en-US" sz="1400" kern="1200">
              <a:latin typeface="Univers Condensed" panose="020F0302020204030204"/>
            </a:rPr>
            <a:t> </a:t>
          </a:r>
          <a:r>
            <a:rPr lang="en-US" sz="1400" kern="1200"/>
            <a:t> Students may replace 1.0 (2 semesters) of Fitness if they are not able to fit them into their schedule due to </a:t>
          </a:r>
          <a:r>
            <a:rPr lang="en-US" sz="1400" kern="1200">
              <a:latin typeface="Univers Condensed" panose="020F0302020204030204"/>
            </a:rPr>
            <a:t>post high plan requirements.</a:t>
          </a:r>
          <a:endParaRPr lang="en-US" sz="1400" kern="1200"/>
        </a:p>
      </dsp:txBody>
      <dsp:txXfrm rot="10800000">
        <a:off x="0" y="1595244"/>
        <a:ext cx="5098256" cy="1046260"/>
      </dsp:txXfrm>
    </dsp:sp>
    <dsp:sp modelId="{0741991E-093E-44BA-9496-E9088B621D89}">
      <dsp:nvSpPr>
        <dsp:cNvPr id="0" name=""/>
        <dsp:cNvSpPr/>
      </dsp:nvSpPr>
      <dsp:spPr>
        <a:xfrm rot="10800000">
          <a:off x="0" y="0"/>
          <a:ext cx="5098256" cy="1610200"/>
        </a:xfrm>
        <a:prstGeom prst="upArrowCallout">
          <a:avLst/>
        </a:prstGeom>
        <a:solidFill>
          <a:schemeClr val="accent2">
            <a:hueOff val="2985311"/>
            <a:satOff val="355"/>
            <a:lumOff val="7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.5 credit/ 1 semester of Fitness is required for all students – no exceptions</a:t>
          </a:r>
        </a:p>
      </dsp:txBody>
      <dsp:txXfrm rot="10800000">
        <a:off x="0" y="0"/>
        <a:ext cx="5098256" cy="10462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>
            <a:extLst>
              <a:ext uri="{FF2B5EF4-FFF2-40B4-BE49-F238E27FC236}">
                <a16:creationId xmlns:a16="http://schemas.microsoft.com/office/drawing/2014/main" id="{B575148F-D7E3-49E9-9F4C-6AFA35B7999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9" tIns="46969" rIns="93939" bIns="46969" numCol="1" anchor="t" anchorCtr="0" compatLnSpc="1">
            <a:prstTxWarp prst="textNoShape">
              <a:avLst/>
            </a:prstTxWarp>
          </a:bodyPr>
          <a:lstStyle>
            <a:lvl1pPr defTabSz="93952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Junior High School Presentation 1998</a:t>
            </a:r>
          </a:p>
        </p:txBody>
      </p:sp>
      <p:sp>
        <p:nvSpPr>
          <p:cNvPr id="19459" name="Rectangle 1027">
            <a:extLst>
              <a:ext uri="{FF2B5EF4-FFF2-40B4-BE49-F238E27FC236}">
                <a16:creationId xmlns:a16="http://schemas.microsoft.com/office/drawing/2014/main" id="{F6A5DFA0-5CB7-4C47-BA5D-E3B10D3A720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9" tIns="46969" rIns="93939" bIns="46969" numCol="1" anchor="t" anchorCtr="0" compatLnSpc="1">
            <a:prstTxWarp prst="textNoShape">
              <a:avLst/>
            </a:prstTxWarp>
          </a:bodyPr>
          <a:lstStyle>
            <a:lvl1pPr algn="r" defTabSz="938213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63EA429-5F92-42CA-8DDD-3535E49FDF92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19460" name="Rectangle 1028">
            <a:extLst>
              <a:ext uri="{FF2B5EF4-FFF2-40B4-BE49-F238E27FC236}">
                <a16:creationId xmlns:a16="http://schemas.microsoft.com/office/drawing/2014/main" id="{7EE6DFEB-B3FC-4018-BBA9-E1BAA8398CD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30384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9" tIns="46969" rIns="93939" bIns="46969" numCol="1" anchor="b" anchorCtr="0" compatLnSpc="1">
            <a:prstTxWarp prst="textNoShape">
              <a:avLst/>
            </a:prstTxWarp>
          </a:bodyPr>
          <a:lstStyle>
            <a:lvl1pPr defTabSz="938213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9461" name="Rectangle 1029">
            <a:extLst>
              <a:ext uri="{FF2B5EF4-FFF2-40B4-BE49-F238E27FC236}">
                <a16:creationId xmlns:a16="http://schemas.microsoft.com/office/drawing/2014/main" id="{69F32C29-9846-427B-9449-E2F20171983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2850"/>
            <a:ext cx="30384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9" tIns="46969" rIns="93939" bIns="46969" numCol="1" anchor="b" anchorCtr="0" compatLnSpc="1">
            <a:prstTxWarp prst="textNoShape">
              <a:avLst/>
            </a:prstTxWarp>
          </a:bodyPr>
          <a:lstStyle>
            <a:lvl1pPr algn="r" defTabSz="938213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13E0142-5CBC-4E7C-93F0-638960ABDB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32045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D8E6F137-3E22-454E-8533-463D4E474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9" tIns="46969" rIns="93939" bIns="46969" numCol="1" anchor="t" anchorCtr="0" compatLnSpc="1">
            <a:prstTxWarp prst="textNoShape">
              <a:avLst/>
            </a:prstTxWarp>
          </a:bodyPr>
          <a:lstStyle>
            <a:lvl1pPr defTabSz="938213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7D0E958C-3955-49B1-98D1-3A08012358F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9" tIns="46969" rIns="93939" bIns="46969" numCol="1" anchor="t" anchorCtr="0" compatLnSpc="1">
            <a:prstTxWarp prst="textNoShape">
              <a:avLst/>
            </a:prstTxWarp>
          </a:bodyPr>
          <a:lstStyle>
            <a:lvl1pPr algn="r" defTabSz="938213">
              <a:defRPr sz="1200"/>
            </a:lvl1pPr>
          </a:lstStyle>
          <a:p>
            <a:pPr>
              <a:defRPr/>
            </a:pPr>
            <a:fld id="{9D3D358B-E6F7-4544-9549-F6C979976D69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506107FB-3594-458A-B424-1C8B4CE432F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5325"/>
            <a:ext cx="4649787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165" name="Rectangle 5">
            <a:extLst>
              <a:ext uri="{FF2B5EF4-FFF2-40B4-BE49-F238E27FC236}">
                <a16:creationId xmlns:a16="http://schemas.microsoft.com/office/drawing/2014/main" id="{7CC1A313-88BE-4888-A6C1-1A1AB95F99C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8013"/>
            <a:ext cx="5140325" cy="418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9" tIns="46969" rIns="93939" bIns="46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8AF91623-30BD-4FDF-B674-82469C84CDA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30384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9" tIns="46969" rIns="93939" bIns="46969" numCol="1" anchor="b" anchorCtr="0" compatLnSpc="1">
            <a:prstTxWarp prst="textNoShape">
              <a:avLst/>
            </a:prstTxWarp>
          </a:bodyPr>
          <a:lstStyle>
            <a:lvl1pPr defTabSz="938213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167" name="Rectangle 7">
            <a:extLst>
              <a:ext uri="{FF2B5EF4-FFF2-40B4-BE49-F238E27FC236}">
                <a16:creationId xmlns:a16="http://schemas.microsoft.com/office/drawing/2014/main" id="{C7CB1CB2-D6AF-4FC9-9341-2F6CD680DC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2850"/>
            <a:ext cx="30384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9" tIns="46969" rIns="93939" bIns="46969" numCol="1" anchor="b" anchorCtr="0" compatLnSpc="1">
            <a:prstTxWarp prst="textNoShape">
              <a:avLst/>
            </a:prstTxWarp>
          </a:bodyPr>
          <a:lstStyle>
            <a:lvl1pPr algn="r" defTabSz="938213">
              <a:defRPr sz="1200"/>
            </a:lvl1pPr>
          </a:lstStyle>
          <a:p>
            <a:pPr>
              <a:defRPr/>
            </a:pPr>
            <a:fld id="{6EA9F269-0548-41DC-BC30-7DDD679AC2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529382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>
            <a:extLst>
              <a:ext uri="{FF2B5EF4-FFF2-40B4-BE49-F238E27FC236}">
                <a16:creationId xmlns:a16="http://schemas.microsoft.com/office/drawing/2014/main" id="{776065E4-D8F9-4423-B350-1A5EED9CF38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6125" indent="-28575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7763" indent="-22860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6550" indent="-22860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66925" indent="-22860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241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813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85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957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91C79EC-9A3F-456A-A3B9-F818099E5A03}" type="datetime1">
              <a:rPr lang="en-US" altLang="en-US" sz="1200" smtClean="0"/>
              <a:pPr/>
              <a:t>2/6/2023</a:t>
            </a:fld>
            <a:endParaRPr lang="en-US" altLang="en-US" sz="1200"/>
          </a:p>
        </p:txBody>
      </p:sp>
      <p:sp>
        <p:nvSpPr>
          <p:cNvPr id="20483" name="Rectangle 4">
            <a:extLst>
              <a:ext uri="{FF2B5EF4-FFF2-40B4-BE49-F238E27FC236}">
                <a16:creationId xmlns:a16="http://schemas.microsoft.com/office/drawing/2014/main" id="{D7E83C7B-E5C6-4B8C-891F-E9842B3E98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5">
            <a:extLst>
              <a:ext uri="{FF2B5EF4-FFF2-40B4-BE49-F238E27FC236}">
                <a16:creationId xmlns:a16="http://schemas.microsoft.com/office/drawing/2014/main" id="{7686F768-66F0-4673-9DE3-8A83948DF3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Any students interested in Running Start should attend the information meeting held at________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4557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>
            <a:extLst>
              <a:ext uri="{FF2B5EF4-FFF2-40B4-BE49-F238E27FC236}">
                <a16:creationId xmlns:a16="http://schemas.microsoft.com/office/drawing/2014/main" id="{A595EE04-5172-4C01-B6E2-C456FB51B71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6125" indent="-28575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7763" indent="-22860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6550" indent="-22860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66925" indent="-22860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241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813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85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957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C682D3-50F9-4FD1-975A-CF2337229EBC}" type="datetime1">
              <a:rPr kumimoji="0" lang="en-US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38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2/6/2023</a:t>
            </a:fld>
            <a:endParaRPr kumimoji="0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4F2A1C4B-D8FD-4935-A02D-92A43ED1C6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6F2DBCAF-8B88-4733-8D86-2C50885D59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600"/>
          </a:p>
        </p:txBody>
      </p:sp>
    </p:spTree>
    <p:extLst>
      <p:ext uri="{BB962C8B-B14F-4D97-AF65-F5344CB8AC3E}">
        <p14:creationId xmlns:p14="http://schemas.microsoft.com/office/powerpoint/2010/main" val="2438076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>
            <a:extLst>
              <a:ext uri="{FF2B5EF4-FFF2-40B4-BE49-F238E27FC236}">
                <a16:creationId xmlns:a16="http://schemas.microsoft.com/office/drawing/2014/main" id="{20F5FB72-588F-4207-B212-A2B9490DC96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6125" indent="-28575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7763" indent="-22860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6550" indent="-22860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66925" indent="-22860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241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813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85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957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A52BD9B-F75A-4B65-B471-0CB64BE8EFD9}" type="datetime1">
              <a:rPr lang="en-US" altLang="en-US" sz="1200" smtClean="0"/>
              <a:pPr/>
              <a:t>2/6/2023</a:t>
            </a:fld>
            <a:endParaRPr lang="en-US" altLang="en-US" sz="12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BC7253EB-5EE4-4704-9C47-E4AB5BE288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E238DEF0-91B9-4A29-ADE6-A35E4CD74C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8068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>
            <a:extLst>
              <a:ext uri="{FF2B5EF4-FFF2-40B4-BE49-F238E27FC236}">
                <a16:creationId xmlns:a16="http://schemas.microsoft.com/office/drawing/2014/main" id="{53AE4BB7-0DE8-4151-BBB1-024BCFB30C5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6125" indent="-28575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7763" indent="-22860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6550" indent="-22860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66925" indent="-228600" defTabSz="938213"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241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813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85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95725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39F74B6-4B5F-4116-9102-43A508F9E5FC}" type="datetime1">
              <a:rPr lang="en-US" altLang="en-US" sz="1200" smtClean="0"/>
              <a:pPr/>
              <a:t>2/6/2023</a:t>
            </a:fld>
            <a:endParaRPr lang="en-US" altLang="en-US" sz="12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368D72F9-A4EE-448C-8152-24AEED8E8B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4DE701D4-B88C-4951-BE93-B3F7F9A336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600"/>
          </a:p>
        </p:txBody>
      </p:sp>
    </p:spTree>
    <p:extLst>
      <p:ext uri="{BB962C8B-B14F-4D97-AF65-F5344CB8AC3E}">
        <p14:creationId xmlns:p14="http://schemas.microsoft.com/office/powerpoint/2010/main" val="2380023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aint">
            <a:extLst>
              <a:ext uri="{FF2B5EF4-FFF2-40B4-BE49-F238E27FC236}">
                <a16:creationId xmlns:a16="http://schemas.microsoft.com/office/drawing/2014/main" id="{101C2FB9-0DBB-4837-9108-1C04E0334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>
                <a:latin typeface="Arial Black" pitchFamily="34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C57DC-03B1-46B0-BB3C-2F4810EA2F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EDD3A9DE-83E5-4D5D-865F-D7D83B3B7AC3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50FF94-ED4E-41E9-9ECB-64C18F412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ED8B96-A101-4C9E-8EAC-D7943E6B04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51C140A9-AD7C-4412-8AFD-18E1F08866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9742958"/>
      </p:ext>
    </p:extLst>
  </p:cSld>
  <p:clrMapOvr>
    <a:masterClrMapping/>
  </p:clrMapOvr>
  <p:transition spd="slow"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676CAF-C136-428D-8C52-6CBF3F0764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DC6A3-E909-47AC-9E69-EF0F04C2CF9D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A20468-7135-41CD-89BA-4E5D23197D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2A6BC0-7693-4A08-9B9C-54CA67B1C0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C8CB0-E7B5-42AC-AEA4-C0856907A2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8646260"/>
      </p:ext>
    </p:extLst>
  </p:cSld>
  <p:clrMapOvr>
    <a:masterClrMapping/>
  </p:clrMapOvr>
  <p:transition spd="slow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7453CD-EC55-4134-893E-BD76792476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8920C-D3C0-4C6B-A576-080DFDB24629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6A0079-A5F2-4896-BBBA-F6B1FD9ECB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3AE57A-0C33-4362-AA6A-041384718B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7EE15-52B2-46D9-9D35-86AF6474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689134"/>
      </p:ext>
    </p:extLst>
  </p:cSld>
  <p:clrMapOvr>
    <a:masterClrMapping/>
  </p:clrMapOvr>
  <p:transition spd="slow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8E9519-D123-489B-96A0-415F78078B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D1B5C-88B0-4EDC-885B-58B40C02F807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F8E38-D396-4A1B-9331-BC14FEEB6C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639F5F-BFAE-4781-A685-57D4B03E31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9AE37-7974-4653-8369-EF9B642CD7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367100"/>
      </p:ext>
    </p:extLst>
  </p:cSld>
  <p:clrMapOvr>
    <a:masterClrMapping/>
  </p:clrMapOvr>
  <p:transition spd="slow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A5E5D2-9E83-4A88-A387-C19404B42D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ABE2C-D82D-4F75-93F6-0312BD99FCE4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25B78D8-9580-4EF7-B4F5-70656363A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A0E2728-0368-496F-9EE5-8F28667DDA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E41AB-39E9-4637-ABBE-F22E76D774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529140"/>
      </p:ext>
    </p:extLst>
  </p:cSld>
  <p:clrMapOvr>
    <a:masterClrMapping/>
  </p:clrMapOvr>
  <p:transition spd="slow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0ACC7D1-AF1B-4C76-9168-013AC94D1D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28BDE-6584-421B-8AEE-86ADB0023FD5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98C07A8-1C97-4807-A064-BC0AFA7D26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E91E886-68BD-47AE-96EA-4AE8D6EBCB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B442D-B1B6-4DD0-9DF7-B3DCD33F3B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7911157"/>
      </p:ext>
    </p:extLst>
  </p:cSld>
  <p:clrMapOvr>
    <a:masterClrMapping/>
  </p:clrMapOvr>
  <p:transition spd="slow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641FDF4-C455-4ADC-ADAE-F87A49F71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80F3C-99CD-4965-9ABA-1462DDF8271A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EB4080C-8C4B-49BF-9C23-0980BF3C48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6DA5DAF-74F1-4FA3-9B9A-8C9BBBBE93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27EC8-4D1A-4D95-875E-0814C0DF23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3711570"/>
      </p:ext>
    </p:extLst>
  </p:cSld>
  <p:clrMapOvr>
    <a:masterClrMapping/>
  </p:clrMapOvr>
  <p:transition spd="slow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601F4-1B66-438F-8CF8-B28E6DF16E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05C29-D4B7-41C8-AE13-DEE5615ADC26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8D2B17-AFD4-4D82-B504-437E87FE30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9D08BF-27A3-4175-BEF8-6A668524B3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AFED8-4C92-4876-B29B-F00AC4C320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8386831"/>
      </p:ext>
    </p:extLst>
  </p:cSld>
  <p:clrMapOvr>
    <a:masterClrMapping/>
  </p:clrMapOvr>
  <p:transition spd="slow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4CC69-9776-499D-8E99-AA3BB887F5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F6222-CD41-4348-8976-1DC74B78DF75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E2B5FC-B923-4EE9-9D9E-D8BD9012A9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8FB63-17BB-4C37-8CA9-F09FB74BEA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182B0-F9FC-4F50-B48A-214013C3EB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252802"/>
      </p:ext>
    </p:extLst>
  </p:cSld>
  <p:clrMapOvr>
    <a:masterClrMapping/>
  </p:clrMapOvr>
  <p:transition spd="slow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807CA7-3DFB-4118-BF02-315F4A477E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DA4A9-D1B5-4CD0-AD91-7E3C6FF15489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1B3B1B7-5FDD-45C0-A50C-31D4AEE0D4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3B85D1-2313-43FB-A6B0-3BD3DECEEB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74A60-3343-40FF-B1BE-FC65070B2F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524864"/>
      </p:ext>
    </p:extLst>
  </p:cSld>
  <p:clrMapOvr>
    <a:masterClrMapping/>
  </p:clrMapOvr>
  <p:transition spd="slow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6C8DCA-8412-45FE-8955-6BB12B7A7E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822DA-F4FD-4393-AE37-E51CE0E68AC0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A31C54-E505-45A8-865E-A52B95972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F07B8F-ACEA-4B4A-A95F-AEB45C006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3D5A3-1B28-48FE-92CE-6F4ECCDF57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4451138"/>
      </p:ext>
    </p:extLst>
  </p:cSld>
  <p:clrMapOvr>
    <a:masterClrMapping/>
  </p:clrMapOvr>
  <p:transition spd="slow">
    <p:pull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885950"/>
            <a:ext cx="8178800" cy="41719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E53361-9B98-42A5-976E-27C7B50641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10196-28D5-46DE-9C69-FD74914171E2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DB1C52-2922-4F44-82A0-4D428EBF77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7D44B4-4053-42DA-BB52-7E650BA498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5161B-5AE0-4E95-9E57-CD0511026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6566339"/>
      </p:ext>
    </p:extLst>
  </p:cSld>
  <p:clrMapOvr>
    <a:masterClrMapping/>
  </p:clrMapOvr>
  <p:transition spd="slow">
    <p:pull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06400" y="228600"/>
            <a:ext cx="8229600" cy="5829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006E4A2-C618-47E7-A801-BBE442F785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85EE4-BD9D-41DA-A5ED-D47DB0ABBE67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81909B0-7AD1-4EAB-96E5-EC227CDBB3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FB6ED16-1AF4-428C-ADA2-E3D0FAA574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0406A-4E44-42D8-8EC9-5734E08098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6854540"/>
      </p:ext>
    </p:extLst>
  </p:cSld>
  <p:clrMapOvr>
    <a:masterClrMapping/>
  </p:clrMapOvr>
  <p:transition spd="slow">
    <p:pull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645152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905744" y="4474741"/>
            <a:ext cx="74066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308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07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663440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905744" y="4485132"/>
            <a:ext cx="74066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86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2120900"/>
            <a:ext cx="3479802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6958" y="2120900"/>
            <a:ext cx="3479802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2/6/2023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81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2057400"/>
            <a:ext cx="3479802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958275"/>
            <a:ext cx="3479802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6958" y="2057400"/>
            <a:ext cx="3479802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6958" y="2958274"/>
            <a:ext cx="3479802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2/6/2023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72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2/6/2023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90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2/6/2023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98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2" y="0"/>
            <a:ext cx="3490722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786384"/>
            <a:ext cx="2638175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4238" y="812800"/>
            <a:ext cx="4446258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2599" y="3043051"/>
            <a:ext cx="2638175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3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82598" y="6446521"/>
            <a:ext cx="2638176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94238" y="6446521"/>
            <a:ext cx="4000514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027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9141619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799362"/>
            <a:ext cx="7585234" cy="743682"/>
          </a:xfrm>
        </p:spPr>
        <p:txBody>
          <a:bodyPr tIns="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715000"/>
            <a:ext cx="7584948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3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22959" y="6446839"/>
            <a:ext cx="5113697" cy="365125"/>
          </a:xfrm>
        </p:spPr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209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360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52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EE05585-CAA7-477D-95F8-3F81369765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3B8F2AB-BB53-4EE9-86CC-185F77CFCF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2DF0DE5E-0E74-4CF8-98EA-3B88A17484D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b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7B3E7AE-432F-497A-94E3-0A74E9DE574D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sp>
        <p:nvSpPr>
          <p:cNvPr id="86021" name="Rectangle 5">
            <a:extLst>
              <a:ext uri="{FF2B5EF4-FFF2-40B4-BE49-F238E27FC236}">
                <a16:creationId xmlns:a16="http://schemas.microsoft.com/office/drawing/2014/main" id="{BB39464C-B09C-43B9-B390-FC6D6AC6C0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b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6022" name="Rectangle 6">
            <a:extLst>
              <a:ext uri="{FF2B5EF4-FFF2-40B4-BE49-F238E27FC236}">
                <a16:creationId xmlns:a16="http://schemas.microsoft.com/office/drawing/2014/main" id="{D14111A4-C710-44C5-8B0B-8E8720A0FD4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b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7544708-6BEC-4562-BA00-8EA321F423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7" descr="paint">
            <a:extLst>
              <a:ext uri="{FF2B5EF4-FFF2-40B4-BE49-F238E27FC236}">
                <a16:creationId xmlns:a16="http://schemas.microsoft.com/office/drawing/2014/main" id="{F6131BB4-70FB-416A-9693-2BDA75CB3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1445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  <p:sldLayoutId id="2147484423" r:id="rId2"/>
    <p:sldLayoutId id="2147484424" r:id="rId3"/>
    <p:sldLayoutId id="2147484425" r:id="rId4"/>
    <p:sldLayoutId id="2147484426" r:id="rId5"/>
    <p:sldLayoutId id="2147484427" r:id="rId6"/>
    <p:sldLayoutId id="2147484428" r:id="rId7"/>
    <p:sldLayoutId id="2147484429" r:id="rId8"/>
    <p:sldLayoutId id="2147484430" r:id="rId9"/>
    <p:sldLayoutId id="2147484431" r:id="rId10"/>
    <p:sldLayoutId id="2147484432" r:id="rId11"/>
    <p:sldLayoutId id="2147484433" r:id="rId12"/>
    <p:sldLayoutId id="2147484434" r:id="rId13"/>
  </p:sldLayoutIdLst>
  <p:transition spd="slow">
    <p:pull dir="d"/>
  </p:transition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2108202"/>
            <a:ext cx="75438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63819" y="6446839"/>
            <a:ext cx="193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59" y="6446839"/>
            <a:ext cx="5113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5186" y="6446839"/>
            <a:ext cx="5850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895149" y="1897380"/>
            <a:ext cx="74752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02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  <p:sldLayoutId id="2147484441" r:id="rId6"/>
    <p:sldLayoutId id="2147484442" r:id="rId7"/>
    <p:sldLayoutId id="2147484443" r:id="rId8"/>
    <p:sldLayoutId id="2147484444" r:id="rId9"/>
    <p:sldLayoutId id="2147484445" r:id="rId10"/>
    <p:sldLayoutId id="2147484446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12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120000"/>
        </a:lnSpc>
        <a:spcBef>
          <a:spcPts val="150"/>
        </a:spcBef>
        <a:spcAft>
          <a:spcPts val="3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120000"/>
        </a:lnSpc>
        <a:spcBef>
          <a:spcPts val="150"/>
        </a:spcBef>
        <a:spcAft>
          <a:spcPts val="300"/>
        </a:spcAft>
        <a:buClrTx/>
        <a:buFont typeface="Calibri" pitchFamily="34" charset="0"/>
        <a:buChar char="◦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120000"/>
        </a:lnSpc>
        <a:spcBef>
          <a:spcPts val="150"/>
        </a:spcBef>
        <a:spcAft>
          <a:spcPts val="300"/>
        </a:spcAft>
        <a:buClrTx/>
        <a:buFont typeface="Calibri" pitchFamily="34" charset="0"/>
        <a:buChar char="◦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120000"/>
        </a:lnSpc>
        <a:spcBef>
          <a:spcPts val="150"/>
        </a:spcBef>
        <a:spcAft>
          <a:spcPts val="300"/>
        </a:spcAft>
        <a:buClrTx/>
        <a:buFont typeface="Calibri" pitchFamily="34" charset="0"/>
        <a:buChar char="◦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puyallupsd.sharepoint.com/:v:/r/sites/pitt/Curriculum-Repository/Counselors/High%20School/Registration/PSD%20Registration%20HAC%20Tutorial.mp4?csf=1&amp;web=1&amp;e=8NgoPH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2">
            <a:extLst>
              <a:ext uri="{FF2B5EF4-FFF2-40B4-BE49-F238E27FC236}">
                <a16:creationId xmlns:a16="http://schemas.microsoft.com/office/drawing/2014/main" id="{9598F32F-B06D-4CA3-83D5-A5E4047910C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F20849C0-508C-43D5-AE30-62A799356875}" type="datetime1">
              <a:rPr kumimoji="0" lang="en-US" altLang="en-US" sz="14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2/6/2023</a:t>
            </a:fld>
            <a:endParaRPr kumimoji="0"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64ACC352-F0FB-4C89-90FA-C086FF6F46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6400" y="364322"/>
            <a:ext cx="7772400" cy="1007277"/>
          </a:xfrm>
        </p:spPr>
        <p:txBody>
          <a:bodyPr/>
          <a:lstStyle/>
          <a:p>
            <a:pPr algn="ctr"/>
            <a:r>
              <a:rPr lang="en-US" altLang="en-US" sz="2400"/>
              <a:t>Welcome to Registration for 2023-2024</a:t>
            </a:r>
            <a:br>
              <a:rPr lang="en-US" altLang="en-US" sz="2400"/>
            </a:br>
            <a:r>
              <a:rPr lang="en-US" altLang="en-US" sz="3200" u="sng"/>
              <a:t>Please open Clever</a:t>
            </a:r>
          </a:p>
        </p:txBody>
      </p:sp>
      <p:graphicFrame>
        <p:nvGraphicFramePr>
          <p:cNvPr id="19460" name="Object 3">
            <a:extLst>
              <a:ext uri="{FF2B5EF4-FFF2-40B4-BE49-F238E27FC236}">
                <a16:creationId xmlns:a16="http://schemas.microsoft.com/office/drawing/2014/main" id="{15309792-F215-4E1D-93D4-93A837EF60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031756"/>
              </p:ext>
            </p:extLst>
          </p:nvPr>
        </p:nvGraphicFramePr>
        <p:xfrm>
          <a:off x="410798" y="304800"/>
          <a:ext cx="49005" cy="59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ClipArt Gallery" r:id="rId4" imgW="4430162" imgH="3468986" progId="MS_ClipArt_Gallery">
                  <p:embed/>
                </p:oleObj>
              </mc:Choice>
              <mc:Fallback>
                <p:oleObj name="Microsoft ClipArt Gallery" r:id="rId4" imgW="4430162" imgH="3468986" progId="MS_ClipArt_Gallery">
                  <p:embed/>
                  <p:pic>
                    <p:nvPicPr>
                      <p:cNvPr id="19460" name="Object 3">
                        <a:extLst>
                          <a:ext uri="{FF2B5EF4-FFF2-40B4-BE49-F238E27FC236}">
                            <a16:creationId xmlns:a16="http://schemas.microsoft.com/office/drawing/2014/main" id="{15309792-F215-4E1D-93D4-93A837EF60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798" y="304800"/>
                        <a:ext cx="49005" cy="59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Text Box 5">
            <a:extLst>
              <a:ext uri="{FF2B5EF4-FFF2-40B4-BE49-F238E27FC236}">
                <a16:creationId xmlns:a16="http://schemas.microsoft.com/office/drawing/2014/main" id="{9CE1FA5D-6226-4BCB-B542-FC3616F3B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800" y="1882800"/>
            <a:ext cx="752966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None/>
            </a:pPr>
            <a:endParaRPr lang="en-US" altLang="en-US" sz="2400" b="0">
              <a:latin typeface="Times New Roman"/>
              <a:cs typeface="Times New Roman"/>
            </a:endParaRPr>
          </a:p>
          <a:p>
            <a:pPr algn="ctr">
              <a:spcBef>
                <a:spcPct val="50000"/>
              </a:spcBef>
              <a:buClrTx/>
              <a:buNone/>
            </a:pPr>
            <a:r>
              <a:rPr lang="en-US" altLang="en-US" sz="2400" u="sng">
                <a:latin typeface="Times New Roman"/>
                <a:cs typeface="Times New Roman"/>
              </a:rPr>
              <a:t>Open </a:t>
            </a:r>
            <a:r>
              <a:rPr lang="en-US" altLang="en-US" sz="2400" u="sng" err="1">
                <a:latin typeface="Times New Roman"/>
                <a:cs typeface="Times New Roman"/>
              </a:rPr>
              <a:t>Xello</a:t>
            </a:r>
            <a:r>
              <a:rPr lang="en-US" altLang="en-US" sz="2400" u="sng">
                <a:latin typeface="Times New Roman"/>
                <a:cs typeface="Times New Roman"/>
              </a:rPr>
              <a:t> </a:t>
            </a:r>
          </a:p>
          <a:p>
            <a:pPr algn="ctr">
              <a:spcBef>
                <a:spcPct val="50000"/>
              </a:spcBef>
              <a:buClrTx/>
              <a:buNone/>
            </a:pPr>
            <a:endParaRPr lang="en-US" altLang="en-US" sz="2000">
              <a:latin typeface="Times New Roman"/>
              <a:cs typeface="Times New Roman"/>
            </a:endParaRPr>
          </a:p>
          <a:p>
            <a:pPr algn="ctr">
              <a:spcBef>
                <a:spcPct val="50000"/>
              </a:spcBef>
              <a:buClrTx/>
              <a:buNone/>
            </a:pPr>
            <a:r>
              <a:rPr lang="en-US" altLang="en-US" sz="2000">
                <a:latin typeface="Times New Roman"/>
                <a:cs typeface="Times New Roman"/>
              </a:rPr>
              <a:t>Click the circle/emoji in the top right corner next to your name</a:t>
            </a:r>
            <a:endParaRPr lang="en-US" altLang="en-US" sz="1800" b="0">
              <a:latin typeface="Times New Roman"/>
              <a:ea typeface="Tahoma"/>
              <a:cs typeface="Times New Roman"/>
            </a:endParaRPr>
          </a:p>
          <a:p>
            <a:pPr algn="ctr">
              <a:spcBef>
                <a:spcPct val="50000"/>
              </a:spcBef>
              <a:buClrTx/>
              <a:buNone/>
            </a:pPr>
            <a:endParaRPr lang="en-US" altLang="en-US" sz="2000">
              <a:latin typeface="Times New Roman"/>
              <a:cs typeface="Times New Roman"/>
            </a:endParaRPr>
          </a:p>
          <a:p>
            <a:pPr algn="ctr">
              <a:spcBef>
                <a:spcPct val="50000"/>
              </a:spcBef>
              <a:buClrTx/>
              <a:buNone/>
            </a:pPr>
            <a:r>
              <a:rPr lang="en-US" altLang="en-US" sz="2000">
                <a:latin typeface="Times New Roman"/>
                <a:cs typeface="Times New Roman"/>
              </a:rPr>
              <a:t>Open the attachment in MESSAGES to see your credit check</a:t>
            </a:r>
            <a:endParaRPr lang="en-US"/>
          </a:p>
        </p:txBody>
      </p:sp>
      <p:pic>
        <p:nvPicPr>
          <p:cNvPr id="4" name="Picture 4" descr="Graphical user interface, application, chat or text message, icon&#10;&#10;Description automatically generated">
            <a:extLst>
              <a:ext uri="{FF2B5EF4-FFF2-40B4-BE49-F238E27FC236}">
                <a16:creationId xmlns:a16="http://schemas.microsoft.com/office/drawing/2014/main" id="{D0D05CE9-689C-45C2-BDB6-9D17800AE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9778" y="2070383"/>
            <a:ext cx="965325" cy="9573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pull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2049" y="521208"/>
            <a:ext cx="8359902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0210FF-D94E-4D24-A6E1-B44E9F88D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803" y="643917"/>
            <a:ext cx="4402394" cy="55701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2CF993-EE9D-D02F-4CEF-0C4E35CCE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762" y="558980"/>
            <a:ext cx="5097101" cy="566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1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7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64" y="857250"/>
            <a:ext cx="9139736" cy="51435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b="0">
              <a:solidFill>
                <a:srgbClr val="FFFFFF"/>
              </a:solidFill>
              <a:latin typeface="Univers" panose="020F0502020204030204"/>
            </a:endParaRPr>
          </a:p>
        </p:txBody>
      </p:sp>
      <p:sp>
        <p:nvSpPr>
          <p:cNvPr id="30" name="Rectangle 19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" y="857250"/>
            <a:ext cx="3038093" cy="5143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45ADA9-44D2-4F3E-8287-F491D73A6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8" y="1244876"/>
            <a:ext cx="2313633" cy="4329630"/>
          </a:xfrm>
        </p:spPr>
        <p:txBody>
          <a:bodyPr anchor="ctr">
            <a:normAutofit/>
          </a:bodyPr>
          <a:lstStyle/>
          <a:p>
            <a:r>
              <a:rPr lang="en-US" sz="2700">
                <a:solidFill>
                  <a:schemeClr val="bg1"/>
                </a:solidFill>
              </a:rPr>
              <a:t>Physical Fitness (.5 credit)</a:t>
            </a:r>
          </a:p>
        </p:txBody>
      </p:sp>
      <p:graphicFrame>
        <p:nvGraphicFramePr>
          <p:cNvPr id="31" name="Content Placeholder 2">
            <a:extLst>
              <a:ext uri="{FF2B5EF4-FFF2-40B4-BE49-F238E27FC236}">
                <a16:creationId xmlns:a16="http://schemas.microsoft.com/office/drawing/2014/main" id="{F6AD758C-5322-4B42-B3EE-8850D655DB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112503"/>
              </p:ext>
            </p:extLst>
          </p:nvPr>
        </p:nvGraphicFramePr>
        <p:xfrm>
          <a:off x="3556398" y="1337072"/>
          <a:ext cx="5098256" cy="4237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696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074CBB20-4E8A-EBD3-574D-0C76A21489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0168" y="89518"/>
            <a:ext cx="7674077" cy="6175938"/>
          </a:xfrm>
        </p:spPr>
      </p:pic>
    </p:spTree>
    <p:extLst>
      <p:ext uri="{BB962C8B-B14F-4D97-AF65-F5344CB8AC3E}">
        <p14:creationId xmlns:p14="http://schemas.microsoft.com/office/powerpoint/2010/main" val="326118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9A5F5-D27B-46AF-9654-BD58C8605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/>
              <a:t>Open HAC (Home Access Center)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5250E-8F38-492F-9450-AE2873AB5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65" y="2863031"/>
            <a:ext cx="8197235" cy="3351571"/>
          </a:xfrm>
        </p:spPr>
        <p:txBody>
          <a:bodyPr/>
          <a:lstStyle/>
          <a:p>
            <a:pPr marL="0" indent="0">
              <a:buNone/>
            </a:pPr>
            <a:endParaRPr lang="en-US">
              <a:ea typeface="Tahoma"/>
              <a:cs typeface="Tahoma"/>
            </a:endParaRPr>
          </a:p>
          <a:p>
            <a:pPr marL="0" indent="0" algn="ctr">
              <a:buNone/>
            </a:pPr>
            <a:r>
              <a:rPr lang="en-US" sz="2000">
                <a:latin typeface="+mj-lt"/>
                <a:ea typeface="Tahoma"/>
                <a:cs typeface="Tahoma"/>
              </a:rPr>
              <a:t>This video demonstrates how to add classes in HAC: </a:t>
            </a:r>
          </a:p>
          <a:p>
            <a:pPr marL="0" indent="0" algn="ctr">
              <a:buNone/>
            </a:pPr>
            <a:r>
              <a:rPr lang="en-US" sz="2000" b="0" i="0" u="none" strike="noStrike">
                <a:solidFill>
                  <a:srgbClr val="337AB7"/>
                </a:solidFill>
                <a:effectLst/>
                <a:latin typeface="+mj-lt"/>
                <a:hlinkClick r:id="rId2" tooltip="HAC  Tutorial"/>
              </a:rPr>
              <a:t>PSD Registration HAC Tutorial</a:t>
            </a:r>
            <a:endParaRPr lang="en-US" sz="2000" b="0" i="0" u="none" strike="noStrike">
              <a:solidFill>
                <a:srgbClr val="337AB7"/>
              </a:solidFill>
              <a:effectLst/>
              <a:latin typeface="+mj-lt"/>
            </a:endParaRPr>
          </a:p>
          <a:p>
            <a:pPr marL="0" indent="0" algn="ctr">
              <a:buNone/>
            </a:pPr>
            <a:endParaRPr lang="en-US" sz="1200">
              <a:solidFill>
                <a:srgbClr val="337AB7"/>
              </a:solidFill>
              <a:latin typeface="Roboto" panose="02000000000000000000" pitchFamily="2" charset="0"/>
              <a:ea typeface="Tahoma"/>
              <a:cs typeface="Tahoma"/>
            </a:endParaRPr>
          </a:p>
          <a:p>
            <a:pPr marL="0" indent="0" algn="ctr">
              <a:buNone/>
            </a:pPr>
            <a:endParaRPr lang="en-US" sz="1200">
              <a:solidFill>
                <a:srgbClr val="337AB7"/>
              </a:solidFill>
              <a:latin typeface="Roboto" panose="02000000000000000000" pitchFamily="2" charset="0"/>
              <a:ea typeface="Tahoma"/>
              <a:cs typeface="Tahoma"/>
            </a:endParaRPr>
          </a:p>
          <a:p>
            <a:pPr marL="0" indent="0" algn="ctr">
              <a:buNone/>
            </a:pPr>
            <a:endParaRPr lang="en-US" sz="2000">
              <a:ea typeface="Tahoma"/>
              <a:cs typeface="Tahoma"/>
            </a:endParaRPr>
          </a:p>
          <a:p>
            <a:pPr marL="0" indent="0" algn="ctr">
              <a:buNone/>
            </a:pPr>
            <a:endParaRPr lang="en-US" sz="2000">
              <a:ea typeface="Tahoma"/>
              <a:cs typeface="Tahoma"/>
            </a:endParaRPr>
          </a:p>
          <a:p>
            <a:pPr marL="0" indent="0" algn="ctr">
              <a:buNone/>
            </a:pPr>
            <a:r>
              <a:rPr lang="en-US" sz="2000">
                <a:ea typeface="Tahoma"/>
                <a:cs typeface="Tahoma"/>
              </a:rPr>
              <a:t>If you cannot find a class, look in CTE</a:t>
            </a:r>
          </a:p>
          <a:p>
            <a:pPr marL="0" indent="0" algn="ctr">
              <a:buNone/>
            </a:pPr>
            <a:endParaRPr lang="en-US" sz="2000">
              <a:ea typeface="Tahoma"/>
              <a:cs typeface="Tahoma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1B626-3FC8-4915-BF0A-EA174978C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ADC6A3-E909-47AC-9E69-EF0F04C2CF9D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pic>
        <p:nvPicPr>
          <p:cNvPr id="5" name="Picture 5" descr="Icon&#10;&#10;Description automatically generated">
            <a:extLst>
              <a:ext uri="{FF2B5EF4-FFF2-40B4-BE49-F238E27FC236}">
                <a16:creationId xmlns:a16="http://schemas.microsoft.com/office/drawing/2014/main" id="{EDDE8A0E-BD71-43A1-A3B8-E7BFBBA38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238" y="1717573"/>
            <a:ext cx="1330120" cy="134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0840"/>
      </p:ext>
    </p:extLst>
  </p:cSld>
  <p:clrMapOvr>
    <a:masterClrMapping/>
  </p:clrMapOvr>
  <p:transition spd="slow">
    <p:pull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4">
            <a:extLst>
              <a:ext uri="{FF2B5EF4-FFF2-40B4-BE49-F238E27FC236}">
                <a16:creationId xmlns:a16="http://schemas.microsoft.com/office/drawing/2014/main" id="{A25D9BCB-C16C-4286-A93D-FF7877B75E8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1C570E-3E91-46F4-B91D-94286ACA6C49}" type="datetime1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5E57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2/6/2023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5E574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1033977-CAFE-4F3F-ACBF-39DAC4D2AC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874000" cy="914400"/>
          </a:xfrm>
        </p:spPr>
        <p:txBody>
          <a:bodyPr/>
          <a:lstStyle/>
          <a:p>
            <a:r>
              <a:rPr lang="en-US" altLang="en-US" sz="3500"/>
              <a:t>      Select English</a:t>
            </a:r>
            <a:endParaRPr lang="en-US" altLang="en-US"/>
          </a:p>
        </p:txBody>
      </p:sp>
      <p:sp>
        <p:nvSpPr>
          <p:cNvPr id="37892" name="Text Box 7">
            <a:extLst>
              <a:ext uri="{FF2B5EF4-FFF2-40B4-BE49-F238E27FC236}">
                <a16:creationId xmlns:a16="http://schemas.microsoft.com/office/drawing/2014/main" id="{2D286529-778C-4132-AD80-E8CA498BC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15729"/>
            <a:ext cx="8458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200000"/>
              <a:buFontTx/>
              <a:buNone/>
              <a:tabLst/>
              <a:defRPr/>
            </a:pPr>
            <a:r>
              <a:rPr kumimoji="0" lang="en-US" altLang="en-US" sz="280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Select</a:t>
            </a: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the English option that you plan to take next year.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otype Sorts"/>
                <a:ea typeface="+mn-ea"/>
                <a:cs typeface="+mn-cs"/>
                <a:sym typeface="Monotype Sorts"/>
              </a:rPr>
              <a:t> </a:t>
            </a:r>
            <a:endParaRPr kumimoji="1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7893" name="Object 10">
            <a:extLst>
              <a:ext uri="{FF2B5EF4-FFF2-40B4-BE49-F238E27FC236}">
                <a16:creationId xmlns:a16="http://schemas.microsoft.com/office/drawing/2014/main" id="{40B3ED96-5948-4357-9D5A-2517E8C446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45350" y="228600"/>
          <a:ext cx="152241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ClipArt Gallery" r:id="rId4" imgW="3464459" imgH="3468986" progId="MS_ClipArt_Gallery">
                  <p:embed/>
                </p:oleObj>
              </mc:Choice>
              <mc:Fallback>
                <p:oleObj name="Microsoft ClipArt Gallery" r:id="rId4" imgW="3464459" imgH="3468986" progId="MS_ClipArt_Gallery">
                  <p:embed/>
                  <p:pic>
                    <p:nvPicPr>
                      <p:cNvPr id="37893" name="Object 10">
                        <a:extLst>
                          <a:ext uri="{FF2B5EF4-FFF2-40B4-BE49-F238E27FC236}">
                            <a16:creationId xmlns:a16="http://schemas.microsoft.com/office/drawing/2014/main" id="{40B3ED96-5948-4357-9D5A-2517E8C446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5350" y="228600"/>
                        <a:ext cx="1522413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5" name="Text Box 15">
            <a:extLst>
              <a:ext uri="{FF2B5EF4-FFF2-40B4-BE49-F238E27FC236}">
                <a16:creationId xmlns:a16="http://schemas.microsoft.com/office/drawing/2014/main" id="{08EA3899-DEBF-43A9-B471-4D8E1EB06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168" y="2422164"/>
            <a:ext cx="8134965" cy="444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English </a:t>
            </a:r>
            <a:r>
              <a:rPr kumimoji="0" lang="en-US" altLang="en-US" sz="1800" b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IV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(regular </a:t>
            </a:r>
            <a:r>
              <a:rPr kumimoji="0" lang="en-US" altLang="en-US" sz="1800" b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Senior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English)</a:t>
            </a:r>
            <a:endParaRPr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800100" lvl="1" indent="-342900">
              <a:spcBef>
                <a:spcPct val="50000"/>
              </a:spcBef>
              <a:buClrTx/>
              <a:buFont typeface="Wingdings" pitchFamily="2" charset="2"/>
              <a:buChar char="§"/>
              <a:defRPr/>
            </a:pPr>
            <a:r>
              <a:rPr kumimoji="0" lang="en-US" altLang="en-US" sz="1800" b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AP English Literature                           </a:t>
            </a:r>
            <a:endParaRPr kumimoji="0" lang="en-US" altLang="en-US" sz="1400" b="0">
              <a:solidFill>
                <a:srgbClr val="000000"/>
              </a:solidFill>
            </a:endParaRPr>
          </a:p>
          <a:p>
            <a:pPr marL="800100" lvl="1" indent="-342900">
              <a:spcBef>
                <a:spcPct val="50000"/>
              </a:spcBef>
              <a:buClrTx/>
              <a:buFont typeface="Wingdings" pitchFamily="2" charset="2"/>
              <a:buChar char="§"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Bridge</a:t>
            </a:r>
            <a:r>
              <a:rPr kumimoji="0" lang="en-US" altLang="en-US" sz="18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English Language Arts</a:t>
            </a:r>
            <a:r>
              <a:rPr kumimoji="0" lang="en-US" altLang="en-US" sz="1800" b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               </a:t>
            </a:r>
            <a:r>
              <a:rPr kumimoji="0" lang="en-US" altLang="en-US" sz="1800" b="0">
                <a:latin typeface="Tahoma"/>
                <a:ea typeface="Tahoma"/>
                <a:cs typeface="Tahoma"/>
              </a:rPr>
              <a:t> </a:t>
            </a:r>
            <a:r>
              <a:rPr kumimoji="0" lang="en-US" altLang="en-US" sz="1800" b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 </a:t>
            </a:r>
            <a:endParaRPr kumimoji="0" lang="en-US" sz="1800" b="0">
              <a:solidFill>
                <a:srgbClr val="000000"/>
              </a:solidFill>
              <a:latin typeface="Tahoma"/>
              <a:ea typeface="Tahoma"/>
              <a:cs typeface="Tahoma"/>
            </a:endParaRPr>
          </a:p>
          <a:p>
            <a:pPr lvl="1">
              <a:buNone/>
              <a:defRPr/>
            </a:pPr>
            <a:endParaRPr lang="en-US" sz="1800">
              <a:latin typeface="Tahoma"/>
              <a:ea typeface="Tahoma"/>
              <a:cs typeface="Tahoma"/>
            </a:endParaRPr>
          </a:p>
          <a:p>
            <a:pPr lvl="1">
              <a:spcBef>
                <a:spcPct val="50000"/>
              </a:spcBef>
              <a:buClrTx/>
              <a:buNone/>
              <a:defRPr/>
            </a:pPr>
            <a:r>
              <a:rPr kumimoji="0" lang="en-US" altLang="en-US" sz="1800" b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Interested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in</a:t>
            </a:r>
            <a:r>
              <a:rPr kumimoji="0" lang="en-US" altLang="en-US" sz="1800" b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kumimoji="0" lang="en-US" altLang="en-US" sz="1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AP Seminar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? Select English IV,</a:t>
            </a:r>
            <a:r>
              <a:rPr kumimoji="0" lang="en-US" altLang="en-US" sz="1800" b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 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AP English Literature, or Bridge ELA and submit AP Seminar application by </a:t>
            </a:r>
            <a:r>
              <a:rPr kumimoji="0" lang="en-US" altLang="en-US" sz="1800" b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February 28</a:t>
            </a:r>
            <a:r>
              <a:rPr kumimoji="0" lang="en-US" altLang="en-US" sz="1800" b="0" baseline="3000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th</a:t>
            </a:r>
            <a:r>
              <a:rPr kumimoji="0" lang="en-US" altLang="en-US" sz="1800" b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. Application available on the Registration page of the PHS website.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			</a:t>
            </a:r>
            <a:r>
              <a:rPr lang="en-US" sz="1800" b="0">
                <a:latin typeface="Tahoma"/>
                <a:ea typeface="Tahoma"/>
                <a:cs typeface="Tahoma"/>
              </a:rPr>
              <a:t>             </a:t>
            </a:r>
            <a:endParaRPr lang="en-US" sz="1800" b="0">
              <a:ea typeface="Tahoma"/>
              <a:cs typeface="Tahoma"/>
            </a:endParaRPr>
          </a:p>
          <a:p>
            <a:pPr marL="800100" lvl="1" indent="-342900">
              <a:spcBef>
                <a:spcPct val="50000"/>
              </a:spcBef>
              <a:buFont typeface="Wingdings,Sans-Serif"/>
              <a:buChar char="§"/>
              <a:defRPr/>
            </a:pPr>
            <a:r>
              <a:rPr lang="en-US" sz="1800">
                <a:latin typeface="Tahoma"/>
                <a:ea typeface="Tahoma"/>
                <a:cs typeface="Tahoma"/>
              </a:rPr>
              <a:t>AP Research </a:t>
            </a:r>
            <a:r>
              <a:rPr lang="en-US" sz="1800" b="0">
                <a:latin typeface="Tahoma"/>
                <a:ea typeface="Tahoma"/>
                <a:cs typeface="Tahoma"/>
              </a:rPr>
              <a:t>*should only be selected by students who have successfully completed AP Seminar  </a:t>
            </a:r>
            <a:endParaRPr lang="en-US"/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Monotype Sorts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		</a:t>
            </a:r>
          </a:p>
        </p:txBody>
      </p:sp>
    </p:spTree>
    <p:custDataLst>
      <p:tags r:id="rId1"/>
    </p:custData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5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Social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8001000" cy="4420553"/>
          </a:xfrm>
        </p:spPr>
        <p:txBody>
          <a:bodyPr/>
          <a:lstStyle/>
          <a:p>
            <a:pPr marL="0" indent="0">
              <a:buNone/>
            </a:pPr>
            <a:r>
              <a:rPr lang="en-US" sz="2400"/>
              <a:t>All students must complete 3.0 credits of Social Studies  </a:t>
            </a:r>
          </a:p>
          <a:p>
            <a:pPr marL="0" indent="0">
              <a:buNone/>
            </a:pPr>
            <a:r>
              <a:rPr lang="en-US" sz="2400"/>
              <a:t>Seniors must take either:</a:t>
            </a:r>
          </a:p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en-US" sz="2000"/>
              <a:t>AP Government Politics US or</a:t>
            </a:r>
          </a:p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en-US" sz="2000"/>
              <a:t>Civics &amp; .5 Social Studies elective</a:t>
            </a:r>
          </a:p>
          <a:p>
            <a:pPr marL="457200" lvl="1" indent="0">
              <a:buNone/>
            </a:pPr>
            <a:r>
              <a:rPr lang="en-US" sz="1400"/>
              <a:t>	(if you did not take or pass World Studies 9</a:t>
            </a:r>
            <a:r>
              <a:rPr lang="en-US" sz="1400" baseline="30000"/>
              <a:t>th</a:t>
            </a:r>
            <a:r>
              <a:rPr lang="en-US" sz="1400"/>
              <a:t> grade – you must take CWP specifically)</a:t>
            </a:r>
          </a:p>
          <a:p>
            <a:pPr marL="0" indent="0">
              <a:buNone/>
            </a:pPr>
            <a:endParaRPr lang="en-US" sz="1800" u="sng"/>
          </a:p>
          <a:p>
            <a:pPr marL="0" indent="0">
              <a:buNone/>
            </a:pPr>
            <a:r>
              <a:rPr lang="en-US" sz="1800" u="sng"/>
              <a:t>Semester Social Studies electives: </a:t>
            </a:r>
            <a:endParaRPr lang="en-US" sz="1800"/>
          </a:p>
          <a:p>
            <a:pPr marL="0" indent="0">
              <a:buNone/>
            </a:pPr>
            <a:r>
              <a:rPr lang="en-US" sz="1800"/>
              <a:t>	CWP, Anthropology, Psychology, Social Justice, World Geography</a:t>
            </a:r>
            <a:endParaRPr lang="en-US" sz="1800">
              <a:ea typeface="Tahoma"/>
              <a:cs typeface="Tahoma"/>
            </a:endParaRPr>
          </a:p>
          <a:p>
            <a:pPr marL="0" indent="0">
              <a:buNone/>
            </a:pPr>
            <a:r>
              <a:rPr lang="en-US" sz="1800" u="sng"/>
              <a:t>Yearlong Social studies electives: </a:t>
            </a:r>
            <a:r>
              <a:rPr lang="en-US" sz="1800"/>
              <a:t>	</a:t>
            </a:r>
          </a:p>
          <a:p>
            <a:pPr marL="0" indent="0">
              <a:buNone/>
            </a:pPr>
            <a:r>
              <a:rPr lang="en-US" sz="1800"/>
              <a:t>              AP Psychology, AP World History, AP Macroeconomics</a:t>
            </a:r>
            <a:endParaRPr lang="en-US" sz="1800">
              <a:ea typeface="Tahoma"/>
              <a:cs typeface="Tahoma"/>
            </a:endParaRPr>
          </a:p>
          <a:p>
            <a:pPr marL="0" indent="0">
              <a:buNone/>
            </a:pPr>
            <a:endParaRPr lang="en-US" sz="1050"/>
          </a:p>
          <a:p>
            <a:pPr marL="0" indent="0">
              <a:buNone/>
            </a:pPr>
            <a:r>
              <a:rPr lang="en-US" sz="1200"/>
              <a:t>A.P. courses, including A.P. U.S. History and A.P. U.S. Government and Politics, require regular nightly reading and note-taking, but provide powerful growth opportunities, and that includes students who are new to A.P. courses </a:t>
            </a:r>
          </a:p>
          <a:p>
            <a:pPr marL="0" indent="0">
              <a:buNone/>
            </a:pPr>
            <a:endParaRPr lang="en-US" sz="1800"/>
          </a:p>
          <a:p>
            <a:pPr marL="0" indent="0">
              <a:buNone/>
            </a:pPr>
            <a:r>
              <a:rPr lang="en-US" sz="1800"/>
              <a:t> 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endParaRPr lang="en-US" sz="2000">
              <a:ea typeface="Tahoma"/>
              <a:cs typeface="Tahoma"/>
            </a:endParaRP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>
              <a:ea typeface="Tahoma"/>
              <a:cs typeface="Tahoma"/>
            </a:endParaRPr>
          </a:p>
          <a:p>
            <a:pPr marL="0" indent="0">
              <a:buNone/>
            </a:pPr>
            <a:endParaRPr lang="en-US">
              <a:ea typeface="Tahoma"/>
              <a:cs typeface="Tahoma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8D1B5C-88B0-4EDC-885B-58B40C02F807}" type="datetime1">
              <a:rPr lang="en-US" altLang="en-US" smtClean="0"/>
              <a:pPr>
                <a:defRPr/>
              </a:pPr>
              <a:t>2/6/2023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582" y="103351"/>
            <a:ext cx="1905000" cy="152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47810"/>
      </p:ext>
    </p:extLst>
  </p:cSld>
  <p:clrMapOvr>
    <a:masterClrMapping/>
  </p:clrMapOvr>
  <p:transition spd="slow">
    <p:pull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3">
            <a:extLst>
              <a:ext uri="{FF2B5EF4-FFF2-40B4-BE49-F238E27FC236}">
                <a16:creationId xmlns:a16="http://schemas.microsoft.com/office/drawing/2014/main" id="{40780725-EDB1-44DB-826E-CC25692C48B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CD0A5F5-393E-4C0A-9DBE-D62FF6EC68D8}" type="datetime1">
              <a:rPr kumimoji="0" lang="en-US" altLang="en-US" sz="14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2/6/2023</a:t>
            </a:fld>
            <a:endParaRPr kumimoji="0"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CD9DDB62-54D8-447D-9840-5878E6C5A4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Mathematics –Year Long</a:t>
            </a:r>
          </a:p>
        </p:txBody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889506CD-BB65-4054-8145-50EFA02E22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458200" cy="5105400"/>
          </a:xfrm>
        </p:spPr>
        <p:txBody>
          <a:bodyPr/>
          <a:lstStyle/>
          <a:p>
            <a:pPr marL="0" indent="0">
              <a:buClr>
                <a:schemeClr val="tx1"/>
              </a:buClr>
              <a:buNone/>
              <a:defRPr/>
            </a:pPr>
            <a:r>
              <a:rPr lang="en-US" altLang="en-US" sz="1800"/>
              <a:t>You may take Financial Literacy  or a CTE math course in place of Algebra II </a:t>
            </a:r>
          </a:p>
          <a:p>
            <a:pPr marL="0" indent="0">
              <a:buClr>
                <a:schemeClr val="tx1"/>
              </a:buClr>
              <a:buNone/>
              <a:defRPr/>
            </a:pPr>
            <a:r>
              <a:rPr lang="en-US" altLang="en-US" sz="1800">
                <a:ea typeface="Tahoma"/>
                <a:cs typeface="Tahoma"/>
              </a:rPr>
              <a:t>Algebra II is required for admission to college</a:t>
            </a:r>
          </a:p>
          <a:p>
            <a:pPr marL="0" indent="0">
              <a:buClr>
                <a:schemeClr val="tx1"/>
              </a:buClr>
              <a:buNone/>
              <a:defRPr/>
            </a:pPr>
            <a:endParaRPr lang="en-US" altLang="en-US" sz="1800"/>
          </a:p>
          <a:p>
            <a:pPr>
              <a:buNone/>
              <a:defRPr/>
            </a:pPr>
            <a:r>
              <a:rPr lang="en-US" sz="1800" b="1" i="1">
                <a:ea typeface="+mn-lt"/>
                <a:cs typeface="+mn-lt"/>
              </a:rPr>
              <a:t>Math teachers place students in math through Algebra II</a:t>
            </a:r>
          </a:p>
          <a:p>
            <a:pPr marL="0" indent="0">
              <a:buNone/>
              <a:defRPr/>
            </a:pPr>
            <a:endParaRPr lang="en-US" altLang="en-US" sz="1800"/>
          </a:p>
          <a:p>
            <a:pPr marL="0" indent="0">
              <a:buClr>
                <a:schemeClr val="tx1"/>
              </a:buClr>
              <a:buNone/>
              <a:defRPr/>
            </a:pPr>
            <a:r>
              <a:rPr lang="en-US" altLang="en-US" sz="1800"/>
              <a:t>If you have completed Algebra II, you may choose to take:</a:t>
            </a:r>
            <a:endParaRPr lang="en-US" altLang="en-US" sz="1800">
              <a:ea typeface="Tahoma"/>
              <a:cs typeface="Tahoma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1800"/>
              <a:t>AP Pre-Calculus (Accel. </a:t>
            </a:r>
            <a:r>
              <a:rPr lang="en-US" altLang="en-US" sz="1800" err="1"/>
              <a:t>Alg</a:t>
            </a:r>
            <a:r>
              <a:rPr lang="en-US" altLang="en-US" sz="1800"/>
              <a:t> II pre-req) </a:t>
            </a:r>
            <a:endParaRPr lang="en-US" altLang="en-US" sz="1800">
              <a:ea typeface="Tahoma"/>
              <a:cs typeface="Tahoma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1800"/>
              <a:t>AP Calculus (Pre-calc pre-rec)</a:t>
            </a:r>
            <a:endParaRPr lang="en-US" altLang="en-US" sz="1800">
              <a:ea typeface="Tahoma"/>
              <a:cs typeface="Tahoma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1800"/>
              <a:t>AP Stats (Algebra II pre-req)</a:t>
            </a:r>
            <a:endParaRPr lang="en-US" altLang="en-US" sz="1800">
              <a:ea typeface="Tahoma"/>
              <a:cs typeface="Tahoma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1800"/>
              <a:t>Math in Society (Algebra II pre-req)</a:t>
            </a:r>
            <a:endParaRPr lang="en-US" altLang="en-US" sz="1800">
              <a:ea typeface="Tahoma"/>
              <a:cs typeface="Tahoma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1800">
                <a:ea typeface="Tahoma"/>
                <a:cs typeface="Tahoma"/>
              </a:rPr>
              <a:t>Math 152- Algebra III (Algebra II pre-req)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1800"/>
              <a:t>Financial Literacy (can be an alternate for Algebra II)</a:t>
            </a:r>
            <a:endParaRPr lang="en-US" altLang="en-US" sz="1800">
              <a:ea typeface="Tahoma"/>
              <a:cs typeface="Tahoma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1800">
                <a:ea typeface="Tahoma"/>
                <a:cs typeface="Tahoma"/>
              </a:rPr>
              <a:t>CTE Math options: Computer Science, STEM, Auto</a:t>
            </a:r>
          </a:p>
          <a:p>
            <a:pPr marL="0" indent="0">
              <a:buClr>
                <a:srgbClr val="000000"/>
              </a:buClr>
              <a:buNone/>
              <a:defRPr/>
            </a:pPr>
            <a:endParaRPr lang="en-US" altLang="en-US" sz="2000"/>
          </a:p>
        </p:txBody>
      </p:sp>
      <p:graphicFrame>
        <p:nvGraphicFramePr>
          <p:cNvPr id="41989" name="Object 6">
            <a:extLst>
              <a:ext uri="{FF2B5EF4-FFF2-40B4-BE49-F238E27FC236}">
                <a16:creationId xmlns:a16="http://schemas.microsoft.com/office/drawing/2014/main" id="{B3EBDC17-C544-412C-9EFE-6C7FA41FFA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760679"/>
              </p:ext>
            </p:extLst>
          </p:nvPr>
        </p:nvGraphicFramePr>
        <p:xfrm>
          <a:off x="7046125" y="5157061"/>
          <a:ext cx="2097875" cy="1472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3400708" imgH="2601740" progId="MS_ClipArt_Gallery.2">
                  <p:embed/>
                </p:oleObj>
              </mc:Choice>
              <mc:Fallback>
                <p:oleObj name="Clip" r:id="rId4" imgW="3400708" imgH="2601740" progId="MS_ClipArt_Gallery.2">
                  <p:embed/>
                  <p:pic>
                    <p:nvPicPr>
                      <p:cNvPr id="41989" name="Object 6">
                        <a:extLst>
                          <a:ext uri="{FF2B5EF4-FFF2-40B4-BE49-F238E27FC236}">
                            <a16:creationId xmlns:a16="http://schemas.microsoft.com/office/drawing/2014/main" id="{B3EBDC17-C544-412C-9EFE-6C7FA41FFA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6125" y="5157061"/>
                        <a:ext cx="2097875" cy="14723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slow">
    <p:pull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031B0-8950-9E31-2E09-5AAAE62C2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Graduation Pathway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50FBD-8D64-F154-5388-84F7D407D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5950"/>
            <a:ext cx="4408743" cy="4171950"/>
          </a:xfrm>
        </p:spPr>
        <p:txBody>
          <a:bodyPr/>
          <a:lstStyle/>
          <a:p>
            <a:pPr>
              <a:buFont typeface="Calibri" pitchFamily="2" charset="2"/>
              <a:buChar char="-"/>
            </a:pPr>
            <a:r>
              <a:rPr lang="en-US" sz="2400">
                <a:ea typeface="Tahoma"/>
                <a:cs typeface="Tahoma"/>
              </a:rPr>
              <a:t>Through homeroom, you should have checked your graduation pathway in </a:t>
            </a:r>
            <a:r>
              <a:rPr lang="en-US" sz="2400" err="1">
                <a:ea typeface="Tahoma"/>
                <a:cs typeface="Tahoma"/>
              </a:rPr>
              <a:t>Xello</a:t>
            </a:r>
            <a:r>
              <a:rPr lang="en-US" sz="2400">
                <a:ea typeface="Tahoma"/>
                <a:cs typeface="Tahoma"/>
              </a:rPr>
              <a:t>.</a:t>
            </a:r>
          </a:p>
          <a:p>
            <a:pPr>
              <a:buFont typeface="Calibri" pitchFamily="2" charset="2"/>
              <a:buChar char="-"/>
            </a:pPr>
            <a:r>
              <a:rPr lang="en-US" sz="2400">
                <a:ea typeface="Tahoma"/>
                <a:cs typeface="Tahoma"/>
              </a:rPr>
              <a:t>Must meet Grad Path in both ELA and Math.</a:t>
            </a:r>
          </a:p>
          <a:p>
            <a:pPr>
              <a:buFont typeface="Calibri" pitchFamily="2" charset="2"/>
              <a:buChar char="-"/>
            </a:pPr>
            <a:r>
              <a:rPr lang="en-US" sz="2400">
                <a:ea typeface="Tahoma"/>
                <a:cs typeface="Tahoma"/>
              </a:rPr>
              <a:t>Could meet through SBA, CTE path or other alternatives. If not met at this time, check for CTE Grad path option!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E0E12-2E57-1B81-1D0A-94D260E8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ADC6A3-E909-47AC-9E69-EF0F04C2CF9D}" type="datetime1">
              <a:rPr lang="en-US" altLang="en-US"/>
              <a:pPr>
                <a:defRPr/>
              </a:pPr>
              <a:t>2/6/2023</a:t>
            </a:fld>
            <a:endParaRPr lang="en-US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EE2B705-62DD-788B-12CD-94F7A600D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601" y="1865870"/>
            <a:ext cx="3194869" cy="419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40613"/>
      </p:ext>
    </p:extLst>
  </p:cSld>
  <p:clrMapOvr>
    <a:masterClrMapping/>
  </p:clrMapOvr>
  <p:transition spd="slow">
    <p:pull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3">
            <a:extLst>
              <a:ext uri="{FF2B5EF4-FFF2-40B4-BE49-F238E27FC236}">
                <a16:creationId xmlns:a16="http://schemas.microsoft.com/office/drawing/2014/main" id="{D83A0A13-7070-4D52-A711-37ED9BCF0B9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429F551-B3D4-4429-93FB-6740F7CA7CF8}" type="datetime1">
              <a:rPr kumimoji="0" lang="en-US" altLang="en-US" sz="14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2/6/2023</a:t>
            </a:fld>
            <a:endParaRPr kumimoji="0"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F7709FFB-88E8-42A4-93DE-DEC589FF6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altLang="en-US"/>
            </a:br>
            <a:r>
              <a:rPr lang="en-US" altLang="en-US"/>
              <a:t>Raise your hand to check out with a counselor</a:t>
            </a:r>
          </a:p>
        </p:txBody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316317F6-5B59-4A88-A4B0-1178387282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5548" y="1816638"/>
            <a:ext cx="8221931" cy="3859647"/>
          </a:xfrm>
        </p:spPr>
        <p:txBody>
          <a:bodyPr/>
          <a:lstStyle/>
          <a:p>
            <a:pPr marL="346075" indent="0">
              <a:buClr>
                <a:schemeClr val="tx1"/>
              </a:buClr>
              <a:buSzPct val="200000"/>
              <a:buNone/>
            </a:pPr>
            <a:r>
              <a:rPr lang="en-US" altLang="en-US" sz="1600">
                <a:ea typeface="Tahoma"/>
                <a:cs typeface="Tahoma"/>
              </a:rPr>
              <a:t>You need to have a total of:</a:t>
            </a:r>
          </a:p>
          <a:p>
            <a:pPr marL="1089025" lvl="1">
              <a:buClr>
                <a:schemeClr val="tx1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altLang="en-US" sz="1600"/>
              <a:t>Selected 6.0 credits of requests</a:t>
            </a:r>
            <a:endParaRPr lang="en-US" sz="1600">
              <a:ea typeface="Tahoma"/>
              <a:cs typeface="Tahoma"/>
            </a:endParaRPr>
          </a:p>
          <a:p>
            <a:pPr marL="1089025" lvl="1">
              <a:buClr>
                <a:schemeClr val="tx1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altLang="en-US" sz="1600">
                <a:ea typeface="Tahoma"/>
                <a:cs typeface="Tahoma"/>
              </a:rPr>
              <a:t>Selected in 3.0 credits of Alternates</a:t>
            </a:r>
          </a:p>
          <a:p>
            <a:pPr marL="346075" indent="0">
              <a:buNone/>
            </a:pPr>
            <a:endParaRPr lang="en-US" sz="1600">
              <a:ea typeface="Tahoma"/>
              <a:cs typeface="Tahoma"/>
            </a:endParaRPr>
          </a:p>
          <a:p>
            <a:pPr marL="346075" indent="0">
              <a:buNone/>
            </a:pPr>
            <a:r>
              <a:rPr lang="en-US" sz="1600">
                <a:ea typeface="Tahoma"/>
                <a:cs typeface="Tahoma"/>
              </a:rPr>
              <a:t>Be sure you included:</a:t>
            </a:r>
          </a:p>
          <a:p>
            <a:pPr marL="1089025" lvl="1" indent="-342900">
              <a:buClrTx/>
              <a:buFont typeface="Courier New" panose="02070309020205020404" pitchFamily="49" charset="0"/>
              <a:buChar char="o"/>
            </a:pPr>
            <a:r>
              <a:rPr lang="en-US" sz="1600">
                <a:ea typeface="Tahoma"/>
                <a:cs typeface="Tahoma"/>
              </a:rPr>
              <a:t>English</a:t>
            </a:r>
          </a:p>
          <a:p>
            <a:pPr marL="1089025" lvl="1" indent="-342900">
              <a:buClrTx/>
              <a:buFont typeface="Courier New" panose="02070309020205020404" pitchFamily="49" charset="0"/>
              <a:buChar char="o"/>
            </a:pPr>
            <a:r>
              <a:rPr lang="en-US" sz="1600">
                <a:ea typeface="Tahoma"/>
                <a:cs typeface="Tahoma"/>
              </a:rPr>
              <a:t>Civics &amp; .5 Social Studies elective </a:t>
            </a:r>
            <a:r>
              <a:rPr lang="en-US" sz="1600" b="1">
                <a:ea typeface="Tahoma"/>
                <a:cs typeface="Tahoma"/>
              </a:rPr>
              <a:t>or</a:t>
            </a:r>
            <a:r>
              <a:rPr lang="en-US" sz="1600">
                <a:ea typeface="Tahoma"/>
                <a:cs typeface="Tahoma"/>
              </a:rPr>
              <a:t> AP Government</a:t>
            </a:r>
          </a:p>
          <a:p>
            <a:pPr marL="1089025" lvl="1" indent="-342900">
              <a:buClrTx/>
              <a:buFont typeface="Courier New" panose="02070309020205020404" pitchFamily="49" charset="0"/>
              <a:buChar char="o"/>
            </a:pPr>
            <a:r>
              <a:rPr lang="en-US" sz="1600">
                <a:ea typeface="Tahoma"/>
                <a:cs typeface="Tahoma"/>
              </a:rPr>
              <a:t>Math and/or Science if not completed</a:t>
            </a:r>
          </a:p>
          <a:p>
            <a:pPr marL="346075" indent="0">
              <a:buNone/>
            </a:pPr>
            <a:endParaRPr lang="en-US" sz="1600">
              <a:ea typeface="Tahoma"/>
              <a:cs typeface="Tahoma"/>
            </a:endParaRPr>
          </a:p>
          <a:p>
            <a:pPr marL="346075" indent="0">
              <a:buNone/>
            </a:pPr>
            <a:r>
              <a:rPr lang="en-US" sz="1600">
                <a:ea typeface="Tahoma"/>
                <a:cs typeface="Tahoma"/>
              </a:rPr>
              <a:t>Review your grad check to see your remaining requirements</a:t>
            </a:r>
          </a:p>
          <a:p>
            <a:pPr marL="346075" indent="0">
              <a:buNone/>
            </a:pPr>
            <a:endParaRPr lang="en-US" sz="1600">
              <a:ea typeface="Tahoma"/>
              <a:cs typeface="Tahoma"/>
            </a:endParaRPr>
          </a:p>
          <a:p>
            <a:pPr marL="346075" indent="0">
              <a:buNone/>
            </a:pPr>
            <a:r>
              <a:rPr lang="en-US" sz="1600">
                <a:ea typeface="Tahoma"/>
                <a:cs typeface="Tahoma"/>
              </a:rPr>
              <a:t>To make a class an Alternate – select the course then use the drop-down box to make it an </a:t>
            </a:r>
            <a:r>
              <a:rPr lang="en-US" sz="1600" b="1">
                <a:ea typeface="Tahoma"/>
                <a:cs typeface="Tahoma"/>
              </a:rPr>
              <a:t>Alternate to any course</a:t>
            </a:r>
            <a:r>
              <a:rPr lang="en-US" sz="1600">
                <a:ea typeface="Tahoma"/>
                <a:cs typeface="Tahoma"/>
              </a:rPr>
              <a:t> </a:t>
            </a:r>
          </a:p>
          <a:p>
            <a:pPr marL="346075" indent="0">
              <a:buNone/>
            </a:pPr>
            <a:endParaRPr lang="en-US" sz="1800">
              <a:ea typeface="Tahoma"/>
              <a:cs typeface="Tahoma"/>
            </a:endParaRPr>
          </a:p>
          <a:p>
            <a:pPr marL="346075" indent="0">
              <a:buClr>
                <a:srgbClr val="000000"/>
              </a:buClr>
              <a:buSzPct val="200000"/>
              <a:buNone/>
            </a:pPr>
            <a:endParaRPr lang="en-US" altLang="en-US" sz="2400">
              <a:ea typeface="Tahoma"/>
              <a:cs typeface="Tahoma"/>
            </a:endParaRPr>
          </a:p>
          <a:p>
            <a:pPr marL="346075" indent="0">
              <a:buClr>
                <a:srgbClr val="000000"/>
              </a:buClr>
              <a:buSzPct val="200000"/>
              <a:buNone/>
            </a:pPr>
            <a:endParaRPr lang="en-US" altLang="en-US" sz="2400">
              <a:ea typeface="Tahoma"/>
              <a:cs typeface="Tahoma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B1EB49E-E0B1-BEE9-9AB1-5689591E8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031" y="5678219"/>
            <a:ext cx="8780818" cy="9492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6503488"/>
      </p:ext>
    </p:extLst>
  </p:cSld>
  <p:clrMapOvr>
    <a:masterClrMapping/>
  </p:clrMapOvr>
  <p:transition spd="slow">
    <p:pull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Contemporary Portrait">
  <a:themeElements>
    <a:clrScheme name="">
      <a:dk1>
        <a:srgbClr val="000000"/>
      </a:dk1>
      <a:lt1>
        <a:srgbClr val="0000FF"/>
      </a:lt1>
      <a:dk2>
        <a:srgbClr val="000000"/>
      </a:dk2>
      <a:lt2>
        <a:srgbClr val="5E574E"/>
      </a:lt2>
      <a:accent1>
        <a:srgbClr val="FF6600"/>
      </a:accent1>
      <a:accent2>
        <a:srgbClr val="08F0F6"/>
      </a:accent2>
      <a:accent3>
        <a:srgbClr val="AAAAFF"/>
      </a:accent3>
      <a:accent4>
        <a:srgbClr val="000000"/>
      </a:accent4>
      <a:accent5>
        <a:srgbClr val="FFB8AA"/>
      </a:accent5>
      <a:accent6>
        <a:srgbClr val="06D9DF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trospectVTI">
  <a:themeElements>
    <a:clrScheme name="AnalogousFromLightSeed_2SEEDS">
      <a:dk1>
        <a:srgbClr val="000000"/>
      </a:dk1>
      <a:lt1>
        <a:srgbClr val="FFFFFF"/>
      </a:lt1>
      <a:dk2>
        <a:srgbClr val="3C2231"/>
      </a:dk2>
      <a:lt2>
        <a:srgbClr val="E4E2E8"/>
      </a:lt2>
      <a:accent1>
        <a:srgbClr val="98A772"/>
      </a:accent1>
      <a:accent2>
        <a:srgbClr val="A7A17E"/>
      </a:accent2>
      <a:accent3>
        <a:srgbClr val="8DA980"/>
      </a:accent3>
      <a:accent4>
        <a:srgbClr val="AC7FBA"/>
      </a:accent4>
      <a:accent5>
        <a:srgbClr val="C390BA"/>
      </a:accent5>
      <a:accent6>
        <a:srgbClr val="BA7F97"/>
      </a:accent6>
      <a:hlink>
        <a:srgbClr val="7D69AE"/>
      </a:hlink>
      <a:folHlink>
        <a:srgbClr val="7F7F7F"/>
      </a:folHlink>
    </a:clrScheme>
    <a:fontScheme name="Retrospect">
      <a:majorFont>
        <a:latin typeface="Univers Condensed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Univers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2861E42051754FB840E21BCEEC305B" ma:contentTypeVersion="13" ma:contentTypeDescription="Create a new document." ma:contentTypeScope="" ma:versionID="a1b73930b26598f35348d0a0e88c0748">
  <xsd:schema xmlns:xsd="http://www.w3.org/2001/XMLSchema" xmlns:xs="http://www.w3.org/2001/XMLSchema" xmlns:p="http://schemas.microsoft.com/office/2006/metadata/properties" xmlns:ns3="ebcfe29c-9218-4be7-92f9-e96bc0419f7f" xmlns:ns4="ac188866-a9c8-4876-a568-7a5842501c0b" targetNamespace="http://schemas.microsoft.com/office/2006/metadata/properties" ma:root="true" ma:fieldsID="53e810de8118b477c12631fc76457ee9" ns3:_="" ns4:_="">
    <xsd:import namespace="ebcfe29c-9218-4be7-92f9-e96bc0419f7f"/>
    <xsd:import namespace="ac188866-a9c8-4876-a568-7a5842501c0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cfe29c-9218-4be7-92f9-e96bc0419f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188866-a9c8-4876-a568-7a5842501c0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B225BD-A901-4C98-BB02-939116659347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12D868F4-7FA5-47FF-ABC8-D2D0147BE169}">
  <ds:schemaRefs>
    <ds:schemaRef ds:uri="ac188866-a9c8-4876-a568-7a5842501c0b"/>
    <ds:schemaRef ds:uri="ebcfe29c-9218-4be7-92f9-e96bc0419f7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A813ED2-5D29-480E-A64B-8C07431059BA}">
  <ds:schemaRefs>
    <ds:schemaRef ds:uri="ac188866-a9c8-4876-a568-7a5842501c0b"/>
    <ds:schemaRef ds:uri="ebcfe29c-9218-4be7-92f9-e96bc0419f7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8E7B0972-B988-453E-967F-FB1F39EF5A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Designs\Contemporary Portrait.pot</Template>
  <Application>Microsoft Office PowerPoint</Application>
  <PresentationFormat>On-screen Show (4:3)</PresentationFormat>
  <Slides>10</Slides>
  <Notes>4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Contemporary Portrait</vt:lpstr>
      <vt:lpstr>RetrospectVTI</vt:lpstr>
      <vt:lpstr>Welcome to Registration for 2023-2024 Please open Clever</vt:lpstr>
      <vt:lpstr>PowerPoint Presentation</vt:lpstr>
      <vt:lpstr>Physical Fitness (.5 credit)</vt:lpstr>
      <vt:lpstr>PowerPoint Presentation</vt:lpstr>
      <vt:lpstr>Open HAC (Home Access Center)</vt:lpstr>
      <vt:lpstr>      Select English</vt:lpstr>
      <vt:lpstr>Social Studies</vt:lpstr>
      <vt:lpstr>Mathematics –Year Long</vt:lpstr>
      <vt:lpstr>Graduation Pathway</vt:lpstr>
      <vt:lpstr> Raise your hand to check out with a counselor</vt:lpstr>
    </vt:vector>
  </TitlesOfParts>
  <Company>Puyallup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Puyallup High School</dc:title>
  <dc:creator>Puyallup School District</dc:creator>
  <cp:revision>2</cp:revision>
  <cp:lastPrinted>2022-01-27T17:48:30Z</cp:lastPrinted>
  <dcterms:created xsi:type="dcterms:W3CDTF">1998-03-18T17:29:16Z</dcterms:created>
  <dcterms:modified xsi:type="dcterms:W3CDTF">2023-02-06T21:58:58Z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Kozar, Margaret M.</vt:lpwstr>
  </property>
  <property fmtid="{D5CDD505-2E9C-101B-9397-08002B2CF9AE}" pid="3" name="Order">
    <vt:lpwstr>693500.000000000</vt:lpwstr>
  </property>
  <property fmtid="{D5CDD505-2E9C-101B-9397-08002B2CF9AE}" pid="4" name="display_urn:schemas-microsoft-com:office:office#Author">
    <vt:lpwstr>Kozar, Margaret M.</vt:lpwstr>
  </property>
  <property fmtid="{D5CDD505-2E9C-101B-9397-08002B2CF9AE}" pid="5" name="ContentTypeId">
    <vt:lpwstr>0x010100672861E42051754FB840E21BCEEC305B</vt:lpwstr>
  </property>
</Properties>
</file>