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0" autoAdjust="0"/>
  </p:normalViewPr>
  <p:slideViewPr>
    <p:cSldViewPr>
      <p:cViewPr varScale="1">
        <p:scale>
          <a:sx n="107" d="100"/>
          <a:sy n="107" d="100"/>
        </p:scale>
        <p:origin x="-8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E1628BA-66D5-4323-B537-E0A6B5D16E58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8E297E2-1CE1-4124-9A7E-8681A0632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7C87B5-33D7-464D-9F68-65808E57040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DCF467-B1BD-46C2-BA1C-7DB8D827C45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627F6A-ED17-4754-8DDD-E28C88E514F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1FF9B7-2700-458F-BA4B-CD2A23C398E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0759A1-B718-4856-B23D-857215435CD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05F8DE-2F4D-4900-822F-AE56BEE4AF5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B732B4-2A55-48C2-A119-57B1D8B0791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912E50-4D7E-4B98-8B22-829CDA7E2C4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8FDAE1-408B-4140-943D-662B6F2612A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A5AE16E-AA32-4BD5-8F03-786BE29D708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374AB-7F01-4ABE-A141-A216A645BB1E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54E42-2BBF-4DF3-81B7-68AA47B89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60F59-0F81-4DBA-98ED-39355A7F4130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1062E-3A6C-48AE-B0A3-49D4A8C2E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A948D-AA7C-478E-9AD9-63633653FE47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F1579-833F-458F-B3AD-DDC4AAF8D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B9A80-DF98-4B38-8E3E-C8034926D7D6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3C649-0882-4252-B5D2-E49BAD79F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C03DF-AD52-49D1-BBC9-ABE6879CCF34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E276E-C74D-40D1-952D-D5D37ABF8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D5620-2D73-4584-AB98-9CA0822943F6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07E79-A62A-4241-AFC2-E5D48E384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1BAEE-AFE2-43D0-8263-D4AC1A7EBDDE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4DC0B-4C8C-4507-A13F-2ED2D3A00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39525-D3DD-46EF-AB93-4A8D320F0733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F886F-6402-40C7-8E58-EDAAB1804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5C2C0-F8FC-4CDC-8D60-98178E7ED9FE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EF663-2718-4F09-AEFD-237DF761E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63AA7-9579-4E7A-9732-4FC0661C4D29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79A68-1CAD-4266-8BE3-655A5B2B8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C63F8-860A-48F1-81DD-C74F9D2DA0F9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BD1B3-8ACE-4BF7-9CCD-3B5984E25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3B5885-F8AE-46F0-8CBF-D47EA2D5D6E4}" type="datetimeFigureOut">
              <a:rPr lang="en-US"/>
              <a:pPr>
                <a:defRPr/>
              </a:pPr>
              <a:t>1/6/2011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82CF29-1B43-485A-B372-8C25D08553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1"/>
            <a:ext cx="8001000" cy="321945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7200" dirty="0" smtClean="0"/>
              <a:t>English Regents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000" b="1" dirty="0" smtClean="0"/>
              <a:t>Overview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/>
          <a:lstStyle/>
          <a:p>
            <a:r>
              <a:rPr lang="en-US" sz="5400" smtClean="0"/>
              <a:t>What do you need to bring to the exam?</a:t>
            </a:r>
          </a:p>
        </p:txBody>
      </p:sp>
      <p:pic>
        <p:nvPicPr>
          <p:cNvPr id="16386" name="Content Placeholder 5" descr="pencil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2057400"/>
            <a:ext cx="2959100" cy="1828800"/>
          </a:xfrm>
        </p:spPr>
      </p:pic>
      <p:pic>
        <p:nvPicPr>
          <p:cNvPr id="16387" name="Picture 6" descr="pen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1828800"/>
            <a:ext cx="29940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7" descr="brain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3810000"/>
            <a:ext cx="1866900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Part One: The Listening Passage</a:t>
            </a:r>
          </a:p>
        </p:txBody>
      </p:sp>
      <p:pic>
        <p:nvPicPr>
          <p:cNvPr id="18434" name="Picture 2" descr="C:\Users\lily\AppData\Local\Microsoft\Windows\Temporary Internet Files\Content.IE5\7K54GUZB\MC900187159[1].wmf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" y="457200"/>
            <a:ext cx="1843088" cy="1511300"/>
          </a:xfrm>
        </p:spPr>
      </p:pic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609600" y="2971800"/>
            <a:ext cx="800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→You will hear a passage read once.  You should take notes in your test booklet.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609600" y="3886200"/>
            <a:ext cx="7772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→You will then have         minutes to read over the    multiple choice questions in the test booklet.</a:t>
            </a:r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609600" y="4876800"/>
            <a:ext cx="7467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→You will then hear the passage read a second time. During this reading you can answer the               multiple choice questions or take notes. </a:t>
            </a:r>
          </a:p>
        </p:txBody>
      </p:sp>
      <p:pic>
        <p:nvPicPr>
          <p:cNvPr id="18438" name="Picture 3" descr="C:\Users\lily\AppData\Local\Microsoft\Windows\Temporary Internet Files\Content.IE5\7K54GUZB\MC900014134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3733800"/>
            <a:ext cx="508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4" descr="C:\Users\lily\AppData\Local\Microsoft\Windows\Temporary Internet Files\Content.IE5\SCMOCBDQ\MC900251311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2800" y="3733800"/>
            <a:ext cx="839788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4" descr="C:\Users\lily\AppData\Local\Microsoft\Windows\Temporary Internet Files\Content.IE5\SCMOCBDQ\MC900251311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5181600"/>
            <a:ext cx="839788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/>
          <a:lstStyle/>
          <a:p>
            <a:r>
              <a:rPr lang="en-US" smtClean="0"/>
              <a:t>   Part Two: Reading Comprehension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533400" y="3581400"/>
            <a:ext cx="8229600" cy="2590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              You will read              passages with  multiple choice questions for </a:t>
            </a:r>
            <a:r>
              <a:rPr lang="en-US" b="1" i="1" smtClean="0"/>
              <a:t>each</a:t>
            </a:r>
            <a:r>
              <a:rPr lang="en-US" smtClean="0"/>
              <a:t> passage. They will probably be non-fiction. </a:t>
            </a:r>
          </a:p>
        </p:txBody>
      </p:sp>
      <p:pic>
        <p:nvPicPr>
          <p:cNvPr id="20483" name="Picture 2" descr="C:\Users\lily\AppData\Local\Microsoft\Windows\Temporary Internet Files\Content.IE5\FYCB60AH\MC900048423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28600"/>
            <a:ext cx="1839913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381000" y="3657600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485" name="Picture 5" descr="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34290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3" descr="C:\Users\lily\AppData\Local\Microsoft\Windows\Temporary Internet Files\Content.IE5\7K54GUZB\MC900014135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48600" y="3505200"/>
            <a:ext cx="508000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/>
          <a:lstStyle/>
          <a:p>
            <a:r>
              <a:rPr lang="en-US" smtClean="0"/>
              <a:t>             </a:t>
            </a:r>
            <a:r>
              <a:rPr lang="en-US" sz="4000" b="1" smtClean="0"/>
              <a:t>Part Three: Literary Analysis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                  You will read         passages. One will probably be a poem. The other will probably be an essay. </a:t>
            </a:r>
            <a:br>
              <a:rPr lang="en-US" smtClean="0"/>
            </a:br>
            <a:r>
              <a:rPr lang="en-US" smtClean="0"/>
              <a:t>                           There will be            multiple choice questions.</a:t>
            </a:r>
          </a:p>
          <a:p>
            <a:pPr>
              <a:buFont typeface="Arial" charset="0"/>
              <a:buNone/>
            </a:pPr>
            <a:r>
              <a:rPr lang="en-US" smtClean="0"/>
              <a:t>             There will be          short response questions called Question 26 and Question 27.</a:t>
            </a:r>
          </a:p>
        </p:txBody>
      </p:sp>
      <p:pic>
        <p:nvPicPr>
          <p:cNvPr id="22531" name="Picture 2" descr="C:\Users\lily\AppData\Local\Microsoft\Windows\Temporary Internet Files\Content.IE5\7K54GUZB\MC90004805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85800"/>
            <a:ext cx="170815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>
            <a:off x="762000" y="2590800"/>
            <a:ext cx="9906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2533" name="Picture 8" descr="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25146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ight Arrow 9"/>
          <p:cNvSpPr/>
          <p:nvPr/>
        </p:nvSpPr>
        <p:spPr>
          <a:xfrm>
            <a:off x="685800" y="4191000"/>
            <a:ext cx="2514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2535" name="Picture 3" descr="C:\Users\lily\AppData\Local\Microsoft\Windows\Temporary Internet Files\Content.IE5\PII6EZY5\MC900014092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3962400"/>
            <a:ext cx="876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ight Arrow 11"/>
          <p:cNvSpPr/>
          <p:nvPr/>
        </p:nvSpPr>
        <p:spPr>
          <a:xfrm>
            <a:off x="609600" y="5181600"/>
            <a:ext cx="9906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2537" name="Picture 12" descr="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5105400"/>
            <a:ext cx="6667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/>
          <a:lstStyle/>
          <a:p>
            <a:r>
              <a:rPr lang="en-US" smtClean="0"/>
              <a:t>            </a:t>
            </a:r>
            <a:r>
              <a:rPr lang="en-US" b="1" smtClean="0"/>
              <a:t>Part Three: Literary Analysis</a:t>
            </a:r>
            <a:br>
              <a:rPr lang="en-US" b="1" smtClean="0"/>
            </a:br>
            <a:r>
              <a:rPr lang="en-US" b="1" smtClean="0"/>
              <a:t>continued…</a:t>
            </a:r>
            <a:endParaRPr lang="en-US" smtClean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                               The first short response questions will ask you to:</a:t>
            </a:r>
          </a:p>
          <a:p>
            <a:pPr>
              <a:buFont typeface="Arial" charset="0"/>
              <a:buNone/>
            </a:pPr>
            <a:r>
              <a:rPr lang="en-US" smtClean="0"/>
              <a:t>26)  Write a well-developed paragraph in which you use ideas from </a:t>
            </a:r>
            <a:r>
              <a:rPr lang="en-US" b="1" i="1" smtClean="0"/>
              <a:t>both</a:t>
            </a:r>
            <a:r>
              <a:rPr lang="en-US" smtClean="0"/>
              <a:t> passages to establish a controlling idea (THEME) about possessions. Develop your controlling idea using specific </a:t>
            </a:r>
            <a:r>
              <a:rPr lang="en-US" b="1" i="1" smtClean="0"/>
              <a:t>examples and details </a:t>
            </a:r>
            <a:r>
              <a:rPr lang="en-US" smtClean="0"/>
              <a:t>from each passage.</a:t>
            </a:r>
          </a:p>
        </p:txBody>
      </p:sp>
      <p:pic>
        <p:nvPicPr>
          <p:cNvPr id="24579" name="Picture 2" descr="C:\Users\lily\AppData\Local\Microsoft\Windows\Temporary Internet Files\Content.IE5\7K54GUZB\MC90004805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170815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533400" y="2743200"/>
            <a:ext cx="2438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           Part Three: Literary Analysis</a:t>
            </a:r>
            <a:br>
              <a:rPr lang="en-US" b="1" dirty="0" smtClean="0"/>
            </a:br>
            <a:r>
              <a:rPr lang="en-US" b="1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                The second short response questions 		             will ask you to: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27) </a:t>
            </a:r>
            <a:r>
              <a:rPr lang="en-US" dirty="0"/>
              <a:t>Choose a </a:t>
            </a:r>
            <a:r>
              <a:rPr lang="en-US" b="1" i="1" dirty="0"/>
              <a:t>specific</a:t>
            </a:r>
            <a:r>
              <a:rPr lang="en-US" dirty="0"/>
              <a:t> literary element (e.g., theme, characterization, structure, </a:t>
            </a:r>
            <a:r>
              <a:rPr lang="en-US" dirty="0" smtClean="0"/>
              <a:t>point of </a:t>
            </a:r>
            <a:r>
              <a:rPr lang="en-US" dirty="0"/>
              <a:t>view, etc.) or literary technique (e.g., symbolism, irony, figurative </a:t>
            </a:r>
            <a:r>
              <a:rPr lang="en-US" dirty="0" smtClean="0"/>
              <a:t>language, etc</a:t>
            </a:r>
            <a:r>
              <a:rPr lang="en-US" dirty="0"/>
              <a:t>.) used by </a:t>
            </a:r>
            <a:r>
              <a:rPr lang="en-US" b="1" i="1" dirty="0"/>
              <a:t>one</a:t>
            </a:r>
            <a:r>
              <a:rPr lang="en-US" dirty="0"/>
              <a:t> of the authors. Using specific </a:t>
            </a:r>
            <a:r>
              <a:rPr lang="en-US" b="1" i="1" dirty="0"/>
              <a:t>details</a:t>
            </a:r>
            <a:r>
              <a:rPr lang="en-US" dirty="0"/>
              <a:t> from that passage, in </a:t>
            </a:r>
            <a:r>
              <a:rPr lang="en-US" dirty="0" smtClean="0"/>
              <a:t>a well-developed </a:t>
            </a:r>
            <a:r>
              <a:rPr lang="en-US" dirty="0"/>
              <a:t>paragraph, show </a:t>
            </a:r>
            <a:r>
              <a:rPr lang="en-US" b="1" i="1" dirty="0"/>
              <a:t>how</a:t>
            </a:r>
            <a:r>
              <a:rPr lang="en-US" dirty="0"/>
              <a:t> the author uses that element or </a:t>
            </a:r>
            <a:r>
              <a:rPr lang="en-US" dirty="0" smtClean="0"/>
              <a:t>technique to </a:t>
            </a:r>
            <a:r>
              <a:rPr lang="en-US" dirty="0"/>
              <a:t>develop the passage.</a:t>
            </a:r>
          </a:p>
        </p:txBody>
      </p:sp>
      <p:pic>
        <p:nvPicPr>
          <p:cNvPr id="26627" name="Picture 2" descr="C:\Users\lily\AppData\Local\Microsoft\Windows\Temporary Internet Files\Content.IE5\7K54GUZB\MC90004805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170815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609600" y="2286000"/>
            <a:ext cx="1524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Four: The Critical Lens Essay</a:t>
            </a:r>
            <a:endParaRPr lang="en-US" dirty="0"/>
          </a:p>
        </p:txBody>
      </p:sp>
      <p:pic>
        <p:nvPicPr>
          <p:cNvPr id="28674" name="Content Placeholder 3" descr="writing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038600" y="304800"/>
            <a:ext cx="1143000" cy="990600"/>
          </a:xfrm>
        </p:spPr>
      </p:pic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304800" y="1676400"/>
            <a:ext cx="85344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The Critical Lens Essay is also called Question 28.  You should have prepared TWO works of literature for this task. It looks like this:</a:t>
            </a:r>
          </a:p>
          <a:p>
            <a:endParaRPr lang="en-US" sz="2400">
              <a:latin typeface="Calibri" pitchFamily="34" charset="0"/>
            </a:endParaRPr>
          </a:p>
          <a:p>
            <a:r>
              <a:rPr lang="en-US" sz="2400">
                <a:latin typeface="Calibri" pitchFamily="34" charset="0"/>
              </a:rPr>
              <a:t>Write a critical essay in which you discuss </a:t>
            </a:r>
            <a:r>
              <a:rPr lang="en-US" sz="2400" b="1" i="1">
                <a:latin typeface="Calibri" pitchFamily="34" charset="0"/>
              </a:rPr>
              <a:t>two works of literature you have read from the particular perspective </a:t>
            </a:r>
            <a:r>
              <a:rPr lang="en-US" sz="2400">
                <a:latin typeface="Calibri" pitchFamily="34" charset="0"/>
              </a:rPr>
              <a:t>of the statement that is provided for you in the </a:t>
            </a:r>
            <a:r>
              <a:rPr lang="en-US" sz="2400" b="1">
                <a:latin typeface="Calibri" pitchFamily="34" charset="0"/>
              </a:rPr>
              <a:t>Critical Lens. In your essay, provide a valid interpretation of the </a:t>
            </a:r>
            <a:r>
              <a:rPr lang="en-US" sz="2400">
                <a:latin typeface="Calibri" pitchFamily="34" charset="0"/>
              </a:rPr>
              <a:t>statement, agree </a:t>
            </a:r>
            <a:r>
              <a:rPr lang="en-US" sz="2400" b="1" i="1">
                <a:latin typeface="Calibri" pitchFamily="34" charset="0"/>
              </a:rPr>
              <a:t>or disagree with the statement as you have interpreted it, and support your opinion using </a:t>
            </a:r>
            <a:r>
              <a:rPr lang="en-US" sz="2400">
                <a:latin typeface="Calibri" pitchFamily="34" charset="0"/>
              </a:rPr>
              <a:t>specific references to appropriate literary elements from the two works. You may use scrap paper to plan your response. Write your essay, beginning on page 3 of the essay booklet.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How to Write the Critical Lens Essay</a:t>
            </a:r>
            <a:endParaRPr lang="en-US" dirty="0"/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Have TWO works of literature ready.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Read the Critical Lens quote and decide whether you are going to AGREE or DISAGREE with it. This is not a lie detector test. Pick whatever is easier. 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Rewrite (interpret) the Critical Lens quote.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Begin your essay making sure you have at least TWO literary terms to discuss.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Practice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2800" smtClean="0"/>
              <a:t>“It is only with the heart that one can see rightly . . .”</a:t>
            </a:r>
            <a:br>
              <a:rPr lang="en-US" sz="2800" smtClean="0"/>
            </a:br>
            <a:r>
              <a:rPr lang="en-US" sz="2800" smtClean="0"/>
              <a:t>—Antoine de Saint-Exupéry </a:t>
            </a:r>
            <a:r>
              <a:rPr lang="en-US" sz="2800" i="1" smtClean="0"/>
              <a:t>The Little Prince, 1943</a:t>
            </a:r>
          </a:p>
          <a:p>
            <a:pPr>
              <a:buFont typeface="Arial" charset="0"/>
              <a:buNone/>
            </a:pPr>
            <a:endParaRPr lang="en-US" sz="2800" i="1" smtClean="0"/>
          </a:p>
          <a:p>
            <a:pPr>
              <a:buFont typeface="Arial" charset="0"/>
              <a:buNone/>
            </a:pPr>
            <a:r>
              <a:rPr lang="en-US" sz="2800" smtClean="0"/>
              <a:t>“Literature opens a dark window on the soul, revealing more about what is bad in human nature than what is good.” –Anonymous </a:t>
            </a:r>
          </a:p>
          <a:p>
            <a:pPr>
              <a:buFont typeface="Arial" charset="0"/>
              <a:buNone/>
            </a:pPr>
            <a:endParaRPr lang="en-US" sz="2800" i="1" smtClean="0"/>
          </a:p>
          <a:p>
            <a:pPr>
              <a:buFont typeface="Arial" charset="0"/>
              <a:buNone/>
            </a:pPr>
            <a:r>
              <a:rPr lang="en-US" sz="2800" smtClean="0"/>
              <a:t>“The real hero is always a hero by mistake” </a:t>
            </a:r>
          </a:p>
          <a:p>
            <a:pPr>
              <a:buFont typeface="Arial" charset="0"/>
              <a:buNone/>
            </a:pPr>
            <a:r>
              <a:rPr lang="en-US" sz="2800" smtClean="0"/>
              <a:t>    –Umberto Eco</a:t>
            </a:r>
          </a:p>
          <a:p>
            <a:pPr>
              <a:buFont typeface="Arial" charset="0"/>
              <a:buNone/>
            </a:pPr>
            <a:endParaRPr lang="en-US" sz="2800" i="1" smtClean="0"/>
          </a:p>
          <a:p>
            <a:pPr>
              <a:buFont typeface="Arial" charset="0"/>
              <a:buNone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483</Words>
  <Application>Microsoft Office PowerPoint</Application>
  <PresentationFormat>On-screen Show (4:3)</PresentationFormat>
  <Paragraphs>43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Office Theme</vt:lpstr>
      <vt:lpstr>Slide 1</vt:lpstr>
      <vt:lpstr>What do you need to bring to the exam?</vt:lpstr>
      <vt:lpstr>  Part One: The Listening Passage</vt:lpstr>
      <vt:lpstr>   Part Two: Reading Comprehension</vt:lpstr>
      <vt:lpstr>             Part Three: Literary Analysis</vt:lpstr>
      <vt:lpstr>            Part Three: Literary Analysis continued…</vt:lpstr>
      <vt:lpstr>           Part Three: Literary Analysis continued…</vt:lpstr>
      <vt:lpstr>  Part Four: The Critical Lens Essay</vt:lpstr>
      <vt:lpstr>How to Write the Critical Lens Essay</vt:lpstr>
      <vt:lpstr>Practice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Regents</dc:title>
  <dc:creator>lily</dc:creator>
  <cp:lastModifiedBy>NPCSD</cp:lastModifiedBy>
  <cp:revision>22</cp:revision>
  <dcterms:created xsi:type="dcterms:W3CDTF">2010-12-17T23:15:49Z</dcterms:created>
  <dcterms:modified xsi:type="dcterms:W3CDTF">2011-01-06T15:57:54Z</dcterms:modified>
</cp:coreProperties>
</file>