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600" r:id="rId2"/>
    <p:sldId id="601" r:id="rId3"/>
  </p:sldIdLst>
  <p:sldSz cx="7772400" cy="10058400"/>
  <p:notesSz cx="7010400"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4BFF"/>
    <a:srgbClr val="9966FF"/>
    <a:srgbClr val="781DFF"/>
    <a:srgbClr val="7D25FF"/>
    <a:srgbClr val="4D009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524" autoAdjust="0"/>
  </p:normalViewPr>
  <p:slideViewPr>
    <p:cSldViewPr>
      <p:cViewPr>
        <p:scale>
          <a:sx n="70" d="100"/>
          <a:sy n="70" d="100"/>
        </p:scale>
        <p:origin x="180" y="-1368"/>
      </p:cViewPr>
      <p:guideLst>
        <p:guide orient="horz" pos="3168"/>
        <p:guide pos="2448"/>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E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7F11D47-8695-4D7E-8A63-97D5DE79B879}" type="datetimeFigureOut">
              <a:rPr lang="es-ES" smtClean="0"/>
              <a:t>15/10/2020</a:t>
            </a:fld>
            <a:endParaRPr lang="es-ES"/>
          </a:p>
        </p:txBody>
      </p:sp>
      <p:sp>
        <p:nvSpPr>
          <p:cNvPr id="4" name="Slide Image Placeholder 3"/>
          <p:cNvSpPr>
            <a:spLocks noGrp="1" noRot="1" noChangeAspect="1"/>
          </p:cNvSpPr>
          <p:nvPr>
            <p:ph type="sldImg" idx="2"/>
          </p:nvPr>
        </p:nvSpPr>
        <p:spPr>
          <a:xfrm>
            <a:off x="2159000" y="696913"/>
            <a:ext cx="2692400" cy="3486150"/>
          </a:xfrm>
          <a:prstGeom prst="rect">
            <a:avLst/>
          </a:prstGeom>
          <a:noFill/>
          <a:ln w="12700">
            <a:solidFill>
              <a:prstClr val="black"/>
            </a:solidFill>
          </a:ln>
        </p:spPr>
        <p:txBody>
          <a:bodyPr vert="horz" lIns="93177" tIns="46589" rIns="93177" bIns="46589" rtlCol="0" anchor="ctr"/>
          <a:lstStyle/>
          <a:p>
            <a:endParaRPr lang="es-E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E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B5EC4B2-3561-4E5E-9321-5E1AB62685F8}" type="slidenum">
              <a:rPr lang="es-ES" smtClean="0"/>
              <a:t>‹#›</a:t>
            </a:fld>
            <a:endParaRPr lang="es-ES"/>
          </a:p>
        </p:txBody>
      </p:sp>
    </p:spTree>
    <p:extLst>
      <p:ext uri="{BB962C8B-B14F-4D97-AF65-F5344CB8AC3E}">
        <p14:creationId xmlns:p14="http://schemas.microsoft.com/office/powerpoint/2010/main" val="2736734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s-E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s-ES"/>
          </a:p>
        </p:txBody>
      </p:sp>
      <p:sp>
        <p:nvSpPr>
          <p:cNvPr id="4" name="Date Placeholder 3"/>
          <p:cNvSpPr>
            <a:spLocks noGrp="1"/>
          </p:cNvSpPr>
          <p:nvPr>
            <p:ph type="dt" sz="half" idx="10"/>
          </p:nvPr>
        </p:nvSpPr>
        <p:spPr/>
        <p:txBody>
          <a:bodyPr/>
          <a:lstStyle/>
          <a:p>
            <a:fld id="{FB889CB7-499F-461F-A7DC-C5187F3F0B9C}" type="datetime1">
              <a:rPr lang="es-ES" smtClean="0"/>
              <a:t>15/10/2020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3361208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10"/>
          </p:nvPr>
        </p:nvSpPr>
        <p:spPr/>
        <p:txBody>
          <a:bodyPr/>
          <a:lstStyle/>
          <a:p>
            <a:fld id="{B9C3BECB-7716-4C53-BC93-D51104D67B63}" type="datetime1">
              <a:rPr lang="es-ES" smtClean="0"/>
              <a:t>15/10/2020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807207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s-E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396CC-4FFC-4E00-9068-B5F3B81A201B}" type="datetime1">
              <a:rPr lang="es-ES" smtClean="0"/>
              <a:t>15/10/2020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320194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Content Placeholder 2"/>
          <p:cNvSpPr>
            <a:spLocks noGrp="1"/>
          </p:cNvSpPr>
          <p:nvPr>
            <p:ph sz="half" idx="1"/>
          </p:nvPr>
        </p:nvSpPr>
        <p:spPr>
          <a:xfrm>
            <a:off x="330597" y="3441277"/>
            <a:ext cx="2907903"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Content Placeholder 3"/>
          <p:cNvSpPr>
            <a:spLocks noGrp="1"/>
          </p:cNvSpPr>
          <p:nvPr>
            <p:ph sz="half" idx="2"/>
          </p:nvPr>
        </p:nvSpPr>
        <p:spPr>
          <a:xfrm>
            <a:off x="3368040" y="3441277"/>
            <a:ext cx="2907904"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Date Placeholder 4"/>
          <p:cNvSpPr>
            <a:spLocks noGrp="1"/>
          </p:cNvSpPr>
          <p:nvPr>
            <p:ph type="dt" sz="half" idx="10"/>
          </p:nvPr>
        </p:nvSpPr>
        <p:spPr/>
        <p:txBody>
          <a:bodyPr/>
          <a:lstStyle/>
          <a:p>
            <a:fld id="{F35420B7-1BEC-4C43-98E4-B32A88C8C573}" type="datetime1">
              <a:rPr lang="es-ES" smtClean="0"/>
              <a:t>15/10/2020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603349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s-E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7" name="Date Placeholder 6"/>
          <p:cNvSpPr>
            <a:spLocks noGrp="1"/>
          </p:cNvSpPr>
          <p:nvPr>
            <p:ph type="dt" sz="half" idx="10"/>
          </p:nvPr>
        </p:nvSpPr>
        <p:spPr/>
        <p:txBody>
          <a:bodyPr/>
          <a:lstStyle/>
          <a:p>
            <a:fld id="{2108B531-0E85-4E4A-9029-0AE3378B19FE}" type="datetime1">
              <a:rPr lang="es-ES" smtClean="0"/>
              <a:t>15/10/2020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917683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Date Placeholder 2"/>
          <p:cNvSpPr>
            <a:spLocks noGrp="1"/>
          </p:cNvSpPr>
          <p:nvPr>
            <p:ph type="dt" sz="half" idx="10"/>
          </p:nvPr>
        </p:nvSpPr>
        <p:spPr/>
        <p:txBody>
          <a:bodyPr/>
          <a:lstStyle/>
          <a:p>
            <a:fld id="{91694E4A-B034-45A3-9C10-979BAD89EE98}" type="datetime1">
              <a:rPr lang="es-ES" smtClean="0"/>
              <a:t>15/10/2020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3617739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6B2067-BEE1-4970-8CB8-FC6A532B1461}" type="datetime1">
              <a:rPr lang="es-ES" smtClean="0"/>
              <a:t>15/10/2020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3522700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s-ES"/>
          </a:p>
        </p:txBody>
      </p:sp>
      <p:sp>
        <p:nvSpPr>
          <p:cNvPr id="3" name="Content Placeholder 2"/>
          <p:cNvSpPr>
            <a:spLocks noGrp="1"/>
          </p:cNvSpPr>
          <p:nvPr>
            <p:ph idx="1"/>
          </p:nvPr>
        </p:nvSpPr>
        <p:spPr>
          <a:xfrm>
            <a:off x="3038792" y="400474"/>
            <a:ext cx="4344988" cy="85845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Text Placeholder 3"/>
          <p:cNvSpPr>
            <a:spLocks noGrp="1"/>
          </p:cNvSpPr>
          <p:nvPr>
            <p:ph type="body" sz="half" idx="2"/>
          </p:nvPr>
        </p:nvSpPr>
        <p:spPr>
          <a:xfrm>
            <a:off x="388620" y="2104814"/>
            <a:ext cx="2557066" cy="68802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AA5B3-2DDE-4217-8411-F4CB6A3F0FFE}" type="datetime1">
              <a:rPr lang="es-ES" smtClean="0"/>
              <a:t>15/10/2020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3518396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s-ES"/>
          </a:p>
        </p:txBody>
      </p:sp>
      <p:sp>
        <p:nvSpPr>
          <p:cNvPr id="3" name="Picture Placeholder 2"/>
          <p:cNvSpPr>
            <a:spLocks noGrp="1"/>
          </p:cNvSpPr>
          <p:nvPr>
            <p:ph type="pic" idx="1"/>
          </p:nvPr>
        </p:nvSpPr>
        <p:spPr>
          <a:xfrm>
            <a:off x="1523445" y="898737"/>
            <a:ext cx="4663440" cy="6035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5A1BB2-8834-4794-A168-27740DA82BC5}" type="datetime1">
              <a:rPr lang="es-ES" smtClean="0"/>
              <a:t>15/10/2020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1391056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10"/>
          </p:nvPr>
        </p:nvSpPr>
        <p:spPr/>
        <p:txBody>
          <a:bodyPr/>
          <a:lstStyle/>
          <a:p>
            <a:fld id="{7F74D3F4-7634-4D23-8031-B7769C73E95B}" type="datetime1">
              <a:rPr lang="es-ES" smtClean="0"/>
              <a:t>15/10/2020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2171106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s-ES"/>
          </a:p>
        </p:txBody>
      </p:sp>
      <p:sp>
        <p:nvSpPr>
          <p:cNvPr id="3" name="Vertical Text Placeholder 2"/>
          <p:cNvSpPr>
            <a:spLocks noGrp="1"/>
          </p:cNvSpPr>
          <p:nvPr>
            <p:ph type="body" orient="vert" idx="1"/>
          </p:nvPr>
        </p:nvSpPr>
        <p:spPr>
          <a:xfrm>
            <a:off x="330598" y="591397"/>
            <a:ext cx="4330144" cy="125869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10"/>
          </p:nvPr>
        </p:nvSpPr>
        <p:spPr/>
        <p:txBody>
          <a:bodyPr/>
          <a:lstStyle/>
          <a:p>
            <a:fld id="{8DECDAF5-C3DF-4DF2-8FED-71623647708C}" type="datetime1">
              <a:rPr lang="es-ES" smtClean="0"/>
              <a:t>15/10/2020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C01F350-41AE-440E-A49C-7B28E07FBC8D}" type="slidenum">
              <a:rPr lang="es-ES" smtClean="0"/>
              <a:t>‹#›</a:t>
            </a:fld>
            <a:endParaRPr lang="es-ES"/>
          </a:p>
        </p:txBody>
      </p:sp>
    </p:spTree>
    <p:extLst>
      <p:ext uri="{BB962C8B-B14F-4D97-AF65-F5344CB8AC3E}">
        <p14:creationId xmlns:p14="http://schemas.microsoft.com/office/powerpoint/2010/main" val="339704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s-ES"/>
          </a:p>
        </p:txBody>
      </p:sp>
      <p:sp>
        <p:nvSpPr>
          <p:cNvPr id="3" name="Text Placeholder 2"/>
          <p:cNvSpPr>
            <a:spLocks noGrp="1"/>
          </p:cNvSpPr>
          <p:nvPr>
            <p:ph type="body" idx="1"/>
          </p:nvPr>
        </p:nvSpPr>
        <p:spPr>
          <a:xfrm>
            <a:off x="388620" y="2346961"/>
            <a:ext cx="6995160" cy="6638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CAB95055-36BD-425B-B408-C9ED309E9893}" type="datetime1">
              <a:rPr lang="es-ES" smtClean="0"/>
              <a:t>15/10/2020</a:t>
            </a:fld>
            <a:endParaRPr lang="es-E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9C01F350-41AE-440E-A49C-7B28E07FBC8D}" type="slidenum">
              <a:rPr lang="es-ES" smtClean="0"/>
              <a:t>‹#›</a:t>
            </a:fld>
            <a:endParaRPr lang="es-ES"/>
          </a:p>
        </p:txBody>
      </p:sp>
    </p:spTree>
    <p:extLst>
      <p:ext uri="{BB962C8B-B14F-4D97-AF65-F5344CB8AC3E}">
        <p14:creationId xmlns:p14="http://schemas.microsoft.com/office/powerpoint/2010/main" val="426865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nneliese.smith@jcschools.us"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 y="628"/>
            <a:ext cx="7771428" cy="10057143"/>
          </a:xfrm>
          <a:prstGeom prst="rect">
            <a:avLst/>
          </a:prstGeom>
        </p:spPr>
      </p:pic>
      <p:sp>
        <p:nvSpPr>
          <p:cNvPr id="3" name="Rounded Rectangle 2"/>
          <p:cNvSpPr/>
          <p:nvPr/>
        </p:nvSpPr>
        <p:spPr>
          <a:xfrm>
            <a:off x="538809" y="2221267"/>
            <a:ext cx="3228562" cy="33537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4" name="Rounded Rectangle 3"/>
          <p:cNvSpPr/>
          <p:nvPr/>
        </p:nvSpPr>
        <p:spPr>
          <a:xfrm>
            <a:off x="538809" y="5873134"/>
            <a:ext cx="3228562" cy="334706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5" name="Rounded Rectangle 4"/>
          <p:cNvSpPr/>
          <p:nvPr/>
        </p:nvSpPr>
        <p:spPr>
          <a:xfrm>
            <a:off x="3904757" y="2209800"/>
            <a:ext cx="3228562" cy="190499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6" name="Rounded Rectangle 5"/>
          <p:cNvSpPr/>
          <p:nvPr/>
        </p:nvSpPr>
        <p:spPr>
          <a:xfrm>
            <a:off x="3957597" y="6750585"/>
            <a:ext cx="3228562" cy="182593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7" name="Rounded Rectangle 6"/>
          <p:cNvSpPr/>
          <p:nvPr/>
        </p:nvSpPr>
        <p:spPr>
          <a:xfrm>
            <a:off x="3957597" y="4625275"/>
            <a:ext cx="3228562" cy="180193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8" name="TextBox 7"/>
          <p:cNvSpPr txBox="1"/>
          <p:nvPr/>
        </p:nvSpPr>
        <p:spPr>
          <a:xfrm>
            <a:off x="544093" y="2289892"/>
            <a:ext cx="3223277" cy="3539430"/>
          </a:xfrm>
          <a:prstGeom prst="rect">
            <a:avLst/>
          </a:prstGeom>
          <a:noFill/>
        </p:spPr>
        <p:txBody>
          <a:bodyPr wrap="square" rtlCol="0">
            <a:spAutoFit/>
          </a:bodyPr>
          <a:lstStyle/>
          <a:p>
            <a:pPr algn="ctr"/>
            <a:r>
              <a:rPr lang="en-US" sz="2000" b="1" dirty="0">
                <a:latin typeface="LD Shelly Print" panose="00000400000000000000" pitchFamily="2" charset="0"/>
              </a:rPr>
              <a:t>This Week’s Skills</a:t>
            </a:r>
            <a:r>
              <a:rPr lang="en-US" sz="2400" b="1" dirty="0">
                <a:latin typeface="LD Shelly Print" panose="00000400000000000000" pitchFamily="2" charset="0"/>
              </a:rPr>
              <a:t>…</a:t>
            </a:r>
          </a:p>
          <a:p>
            <a:r>
              <a:rPr lang="en-US" sz="1600" b="1" u="sng" dirty="0">
                <a:latin typeface="LD Shelly Print" panose="00000400000000000000" pitchFamily="2" charset="0"/>
              </a:rPr>
              <a:t>Math</a:t>
            </a:r>
            <a:r>
              <a:rPr lang="en-US" sz="1600" dirty="0">
                <a:latin typeface="LD Shelly Print" panose="00000400000000000000" pitchFamily="2" charset="0"/>
              </a:rPr>
              <a:t>: </a:t>
            </a:r>
            <a:r>
              <a:rPr lang="en-US" sz="1600" dirty="0" smtClean="0">
                <a:latin typeface="LD Shelly Print" panose="00000400000000000000" pitchFamily="2" charset="0"/>
              </a:rPr>
              <a:t>Multiplying by Multi-Digit </a:t>
            </a:r>
            <a:r>
              <a:rPr lang="en-US" sz="1600" dirty="0" smtClean="0">
                <a:latin typeface="LD Shelly Print" panose="00000400000000000000" pitchFamily="2" charset="0"/>
              </a:rPr>
              <a:t>Numbers, Numerical Expressions, Order of Operations</a:t>
            </a:r>
            <a:endParaRPr lang="en-US" sz="1600" dirty="0">
              <a:latin typeface="LD Shelly Print" panose="00000400000000000000" pitchFamily="2" charset="0"/>
            </a:endParaRPr>
          </a:p>
          <a:p>
            <a:endParaRPr lang="en-US" sz="800" dirty="0">
              <a:latin typeface="LD Shelly Print" panose="00000400000000000000" pitchFamily="2" charset="0"/>
            </a:endParaRPr>
          </a:p>
          <a:p>
            <a:r>
              <a:rPr lang="en-US" sz="1600" b="1" u="sng" dirty="0">
                <a:latin typeface="LD Shelly Print" panose="00000400000000000000" pitchFamily="2" charset="0"/>
              </a:rPr>
              <a:t>Reading</a:t>
            </a:r>
            <a:r>
              <a:rPr lang="en-US" sz="1600" dirty="0">
                <a:latin typeface="LD Shelly Print" panose="00000400000000000000" pitchFamily="2" charset="0"/>
              </a:rPr>
              <a:t>: </a:t>
            </a:r>
            <a:r>
              <a:rPr lang="en-US" sz="1600" dirty="0" smtClean="0">
                <a:latin typeface="LD Shelly Print" panose="00000400000000000000" pitchFamily="2" charset="0"/>
              </a:rPr>
              <a:t>Point of View, Types of Conflict in </a:t>
            </a:r>
            <a:r>
              <a:rPr lang="en-US" sz="1600" dirty="0" smtClean="0">
                <a:latin typeface="LD Shelly Print" panose="00000400000000000000" pitchFamily="2" charset="0"/>
              </a:rPr>
              <a:t>Stories</a:t>
            </a:r>
            <a:endParaRPr lang="en-US" sz="800" dirty="0">
              <a:latin typeface="LD Shelly Print" panose="00000400000000000000" pitchFamily="2" charset="0"/>
            </a:endParaRPr>
          </a:p>
          <a:p>
            <a:r>
              <a:rPr lang="en-US" sz="1600" b="1" u="sng" dirty="0">
                <a:latin typeface="LD Shelly Print" panose="00000400000000000000" pitchFamily="2" charset="0"/>
              </a:rPr>
              <a:t>Language</a:t>
            </a:r>
            <a:r>
              <a:rPr lang="en-US" sz="1600" dirty="0">
                <a:latin typeface="LD Shelly Print" panose="00000400000000000000" pitchFamily="2" charset="0"/>
              </a:rPr>
              <a:t>: </a:t>
            </a:r>
            <a:r>
              <a:rPr lang="en-US" sz="1600" dirty="0" smtClean="0">
                <a:latin typeface="LD Shelly Print" panose="00000400000000000000" pitchFamily="2" charset="0"/>
              </a:rPr>
              <a:t>Common Nouns vs. Proper Nouns</a:t>
            </a:r>
            <a:endParaRPr lang="en-US" sz="1600" dirty="0">
              <a:latin typeface="LD Shelly Print" panose="00000400000000000000" pitchFamily="2" charset="0"/>
            </a:endParaRPr>
          </a:p>
          <a:p>
            <a:endParaRPr lang="en-US" sz="800" dirty="0">
              <a:latin typeface="LD Shelly Print" panose="00000400000000000000" pitchFamily="2" charset="0"/>
            </a:endParaRPr>
          </a:p>
          <a:p>
            <a:r>
              <a:rPr lang="en-US" sz="1600" b="1" u="sng" dirty="0">
                <a:latin typeface="LD Shelly Print" panose="00000400000000000000" pitchFamily="2" charset="0"/>
              </a:rPr>
              <a:t>Writing</a:t>
            </a:r>
            <a:r>
              <a:rPr lang="en-US" sz="1600" dirty="0">
                <a:latin typeface="LD Shelly Print" panose="00000400000000000000" pitchFamily="2" charset="0"/>
              </a:rPr>
              <a:t>: </a:t>
            </a:r>
            <a:r>
              <a:rPr lang="en-US" sz="1600" dirty="0" smtClean="0">
                <a:latin typeface="LD Shelly Print" panose="00000400000000000000" pitchFamily="2" charset="0"/>
              </a:rPr>
              <a:t>Selecting a Meaningful Story for our Memoirs </a:t>
            </a:r>
            <a:endParaRPr lang="en-US" sz="1600" dirty="0">
              <a:latin typeface="LD Shelly Print" panose="00000400000000000000" pitchFamily="2" charset="0"/>
            </a:endParaRPr>
          </a:p>
          <a:p>
            <a:endParaRPr lang="en-US" sz="800" dirty="0">
              <a:latin typeface="LD Shelly Print" panose="00000400000000000000" pitchFamily="2" charset="0"/>
            </a:endParaRPr>
          </a:p>
          <a:p>
            <a:r>
              <a:rPr lang="en-US" sz="1600" b="1" u="sng" dirty="0" smtClean="0">
                <a:latin typeface="LD Shelly Print" panose="00000400000000000000" pitchFamily="2" charset="0"/>
              </a:rPr>
              <a:t>Science</a:t>
            </a:r>
            <a:r>
              <a:rPr lang="en-US" sz="1600" dirty="0" smtClean="0">
                <a:latin typeface="LD Shelly Print" panose="00000400000000000000" pitchFamily="2" charset="0"/>
              </a:rPr>
              <a:t>: </a:t>
            </a:r>
            <a:r>
              <a:rPr lang="en-US" sz="1600" dirty="0" smtClean="0">
                <a:latin typeface="LD Shelly Print" panose="00000400000000000000" pitchFamily="2" charset="0"/>
              </a:rPr>
              <a:t>States of Matter, Physical  </a:t>
            </a:r>
          </a:p>
          <a:p>
            <a:r>
              <a:rPr lang="en-US" sz="1600" dirty="0">
                <a:latin typeface="LD Shelly Print" panose="00000400000000000000" pitchFamily="2" charset="0"/>
              </a:rPr>
              <a:t> </a:t>
            </a:r>
            <a:r>
              <a:rPr lang="en-US" sz="1600" dirty="0" smtClean="0">
                <a:latin typeface="LD Shelly Print" panose="00000400000000000000" pitchFamily="2" charset="0"/>
              </a:rPr>
              <a:t> </a:t>
            </a:r>
            <a:r>
              <a:rPr lang="en-US" sz="1600" dirty="0" smtClean="0">
                <a:latin typeface="LD Shelly Print" panose="00000400000000000000" pitchFamily="2" charset="0"/>
              </a:rPr>
              <a:t>Changes in Matter</a:t>
            </a:r>
            <a:endParaRPr lang="en-US" sz="1600" dirty="0">
              <a:latin typeface="LD Shelly Print" panose="00000400000000000000" pitchFamily="2" charset="0"/>
            </a:endParaRPr>
          </a:p>
          <a:p>
            <a:pPr algn="ctr"/>
            <a:endParaRPr lang="en-US" sz="1600" dirty="0">
              <a:latin typeface="Janda Scrapgirl Dots" panose="02000503000000020003" pitchFamily="2" charset="0"/>
            </a:endParaRPr>
          </a:p>
        </p:txBody>
      </p:sp>
      <p:sp>
        <p:nvSpPr>
          <p:cNvPr id="9" name="TextBox 8"/>
          <p:cNvSpPr txBox="1"/>
          <p:nvPr/>
        </p:nvSpPr>
        <p:spPr>
          <a:xfrm>
            <a:off x="3904757" y="2274784"/>
            <a:ext cx="3334243" cy="1938992"/>
          </a:xfrm>
          <a:prstGeom prst="rect">
            <a:avLst/>
          </a:prstGeom>
          <a:noFill/>
        </p:spPr>
        <p:txBody>
          <a:bodyPr wrap="square" rtlCol="0">
            <a:spAutoFit/>
          </a:bodyPr>
          <a:lstStyle/>
          <a:p>
            <a:pPr algn="ctr"/>
            <a:r>
              <a:rPr lang="en-US" sz="2400" b="1" dirty="0">
                <a:latin typeface="LD Shelly Print" panose="00000400000000000000" pitchFamily="2" charset="0"/>
              </a:rPr>
              <a:t>Contact Information</a:t>
            </a:r>
          </a:p>
          <a:p>
            <a:r>
              <a:rPr lang="en-US" sz="1600" dirty="0">
                <a:latin typeface="LD Shelly Print" panose="00000400000000000000" pitchFamily="2" charset="0"/>
              </a:rPr>
              <a:t>Anneliese Smith</a:t>
            </a:r>
          </a:p>
          <a:p>
            <a:r>
              <a:rPr lang="en-US" sz="1600" dirty="0">
                <a:latin typeface="LD Shelly Print" panose="00000400000000000000" pitchFamily="2" charset="0"/>
                <a:hlinkClick r:id="rId3"/>
              </a:rPr>
              <a:t>anneliese.smith@jcschools.us</a:t>
            </a:r>
            <a:endParaRPr lang="en-US" sz="1600" dirty="0">
              <a:latin typeface="LD Shelly Print" panose="00000400000000000000" pitchFamily="2" charset="0"/>
            </a:endParaRPr>
          </a:p>
          <a:p>
            <a:r>
              <a:rPr lang="en-US" sz="1600" dirty="0">
                <a:latin typeface="LD Shelly Print" panose="00000400000000000000" pitchFamily="2" charset="0"/>
              </a:rPr>
              <a:t>573-659-3175 </a:t>
            </a:r>
            <a:r>
              <a:rPr lang="en-US" sz="1400" dirty="0">
                <a:latin typeface="LD Shelly Print" panose="00000400000000000000" pitchFamily="2" charset="0"/>
              </a:rPr>
              <a:t>(plan time 8:15-9:05)</a:t>
            </a:r>
          </a:p>
          <a:p>
            <a:r>
              <a:rPr lang="en-US" sz="1600" dirty="0">
                <a:latin typeface="LD Shelly Print" panose="00000400000000000000" pitchFamily="2" charset="0"/>
              </a:rPr>
              <a:t>573-569-9566 </a:t>
            </a:r>
            <a:r>
              <a:rPr lang="en-US" sz="1400" dirty="0">
                <a:latin typeface="LD Shelly Print" panose="00000400000000000000" pitchFamily="2" charset="0"/>
              </a:rPr>
              <a:t>(no calls/texts past 8 pm)</a:t>
            </a:r>
          </a:p>
          <a:p>
            <a:r>
              <a:rPr lang="en-US" sz="1600" dirty="0">
                <a:latin typeface="LD Shelly Print" panose="00000400000000000000" pitchFamily="2" charset="0"/>
              </a:rPr>
              <a:t>Remind</a:t>
            </a:r>
            <a:endParaRPr lang="en-US" dirty="0">
              <a:latin typeface="Janda Scrapgirl Dots" panose="02000503000000020003" pitchFamily="2" charset="0"/>
            </a:endParaRPr>
          </a:p>
          <a:p>
            <a:pPr algn="ctr"/>
            <a:endParaRPr lang="en-US" sz="1600" dirty="0">
              <a:latin typeface="Janda Scrapgirl Dots" panose="02000503000000020003" pitchFamily="2" charset="0"/>
            </a:endParaRPr>
          </a:p>
        </p:txBody>
      </p:sp>
      <p:sp>
        <p:nvSpPr>
          <p:cNvPr id="10" name="TextBox 9"/>
          <p:cNvSpPr txBox="1"/>
          <p:nvPr/>
        </p:nvSpPr>
        <p:spPr>
          <a:xfrm>
            <a:off x="544093" y="5932873"/>
            <a:ext cx="3223277" cy="3416320"/>
          </a:xfrm>
          <a:prstGeom prst="rect">
            <a:avLst/>
          </a:prstGeom>
          <a:noFill/>
        </p:spPr>
        <p:txBody>
          <a:bodyPr wrap="square" rtlCol="0">
            <a:spAutoFit/>
          </a:bodyPr>
          <a:lstStyle/>
          <a:p>
            <a:pPr algn="ctr"/>
            <a:r>
              <a:rPr lang="en-US" sz="2400" b="1" dirty="0">
                <a:latin typeface="LD Shelly Print" panose="00000400000000000000" pitchFamily="2" charset="0"/>
              </a:rPr>
              <a:t>Important Reminders</a:t>
            </a:r>
          </a:p>
          <a:p>
            <a:pPr marL="285750" indent="-285750">
              <a:buFont typeface="Arial" panose="020B0604020202020204" pitchFamily="34" charset="0"/>
              <a:buChar char="•"/>
            </a:pPr>
            <a:r>
              <a:rPr lang="en-US" sz="1600" dirty="0" smtClean="0">
                <a:latin typeface="LD Shelly Print" panose="00000400000000000000" pitchFamily="2" charset="0"/>
              </a:rPr>
              <a:t>Monday, October 19: Lawson PTO night at Wendy’s</a:t>
            </a:r>
            <a:endParaRPr lang="en-US" sz="1600" dirty="0">
              <a:latin typeface="LD Shelly Print" panose="00000400000000000000" pitchFamily="2" charset="0"/>
            </a:endParaRPr>
          </a:p>
          <a:p>
            <a:pPr marL="285750" indent="-285750">
              <a:buFont typeface="Arial" panose="020B0604020202020204" pitchFamily="34" charset="0"/>
              <a:buChar char="•"/>
            </a:pPr>
            <a:r>
              <a:rPr lang="en-US" sz="1600" dirty="0">
                <a:latin typeface="LD Shelly Print" panose="00000400000000000000" pitchFamily="2" charset="0"/>
              </a:rPr>
              <a:t>Tuesday, October 20: Fall Picture Day</a:t>
            </a:r>
          </a:p>
          <a:p>
            <a:pPr marL="285750" indent="-285750">
              <a:buFont typeface="Arial" panose="020B0604020202020204" pitchFamily="34" charset="0"/>
              <a:buChar char="•"/>
            </a:pPr>
            <a:r>
              <a:rPr lang="en-US" sz="1600" dirty="0">
                <a:latin typeface="LD Shelly Print" panose="00000400000000000000" pitchFamily="2" charset="0"/>
              </a:rPr>
              <a:t>Wednesday, October 21: Early Release </a:t>
            </a:r>
            <a:r>
              <a:rPr lang="en-US" sz="1600" dirty="0" smtClean="0">
                <a:latin typeface="LD Shelly Print" panose="00000400000000000000" pitchFamily="2" charset="0"/>
              </a:rPr>
              <a:t>12:30</a:t>
            </a:r>
          </a:p>
          <a:p>
            <a:pPr marL="285750" indent="-285750">
              <a:buFont typeface="Arial" panose="020B0604020202020204" pitchFamily="34" charset="0"/>
              <a:buChar char="•"/>
            </a:pPr>
            <a:r>
              <a:rPr lang="en-US" sz="1600" dirty="0" smtClean="0">
                <a:latin typeface="LD Shelly Print" panose="00000400000000000000" pitchFamily="2" charset="0"/>
              </a:rPr>
              <a:t>Thursday, October 22: Fall fundraiser and Spirit Wear pick up 4-7 p.m. </a:t>
            </a:r>
            <a:endParaRPr lang="en-US" sz="1600" dirty="0">
              <a:latin typeface="LD Shelly Print" panose="00000400000000000000" pitchFamily="2" charset="0"/>
            </a:endParaRPr>
          </a:p>
          <a:p>
            <a:pPr marL="285750" indent="-285750">
              <a:buFont typeface="Arial" panose="020B0604020202020204" pitchFamily="34" charset="0"/>
              <a:buChar char="•"/>
            </a:pPr>
            <a:r>
              <a:rPr lang="en-US" sz="1600" dirty="0">
                <a:latin typeface="LD Shelly Print" panose="00000400000000000000" pitchFamily="2" charset="0"/>
              </a:rPr>
              <a:t>Friday, October 23: End of Quarter </a:t>
            </a:r>
            <a:r>
              <a:rPr lang="en-US" sz="1600" dirty="0" smtClean="0">
                <a:latin typeface="LD Shelly Print" panose="00000400000000000000" pitchFamily="2" charset="0"/>
              </a:rPr>
              <a:t>1</a:t>
            </a:r>
          </a:p>
          <a:p>
            <a:pPr marL="285750" indent="-285750">
              <a:buFont typeface="Arial" panose="020B0604020202020204" pitchFamily="34" charset="0"/>
              <a:buChar char="•"/>
            </a:pPr>
            <a:r>
              <a:rPr lang="en-US" sz="1600" dirty="0" smtClean="0">
                <a:latin typeface="LD Shelly Print" panose="00000400000000000000" pitchFamily="2" charset="0"/>
              </a:rPr>
              <a:t>October 26-30: Red Ribbon Week</a:t>
            </a:r>
          </a:p>
          <a:p>
            <a:pPr marL="285750" indent="-285750">
              <a:buFont typeface="Arial" panose="020B0604020202020204" pitchFamily="34" charset="0"/>
              <a:buChar char="•"/>
            </a:pPr>
            <a:r>
              <a:rPr lang="en-US" sz="1600" dirty="0" smtClean="0">
                <a:latin typeface="LD Shelly Print" panose="00000400000000000000" pitchFamily="2" charset="0"/>
              </a:rPr>
              <a:t>Wednesday, October 28: Last Day to turn in Major Saver orders</a:t>
            </a:r>
            <a:endParaRPr lang="en-US" sz="1600" dirty="0" smtClean="0">
              <a:latin typeface="LD Shelly Print" panose="00000400000000000000" pitchFamily="2" charset="0"/>
            </a:endParaRPr>
          </a:p>
          <a:p>
            <a:pPr marL="285750" indent="-285750">
              <a:buFont typeface="Arial" panose="020B0604020202020204" pitchFamily="34" charset="0"/>
              <a:buChar char="•"/>
            </a:pPr>
            <a:r>
              <a:rPr lang="en-US" sz="1600" dirty="0" smtClean="0">
                <a:latin typeface="LD Shelly Print" panose="00000400000000000000" pitchFamily="2" charset="0"/>
              </a:rPr>
              <a:t>Friday, October 30: Fall </a:t>
            </a:r>
            <a:r>
              <a:rPr lang="en-US" sz="1600" dirty="0" smtClean="0">
                <a:latin typeface="LD Shelly Print" panose="00000400000000000000" pitchFamily="2" charset="0"/>
              </a:rPr>
              <a:t>Parties</a:t>
            </a:r>
            <a:endParaRPr lang="en-US" sz="1600" dirty="0">
              <a:latin typeface="LD Shelly Print" panose="00000400000000000000" pitchFamily="2" charset="0"/>
            </a:endParaRPr>
          </a:p>
        </p:txBody>
      </p:sp>
      <p:sp>
        <p:nvSpPr>
          <p:cNvPr id="11" name="TextBox 10"/>
          <p:cNvSpPr txBox="1"/>
          <p:nvPr/>
        </p:nvSpPr>
        <p:spPr>
          <a:xfrm>
            <a:off x="3985016" y="4710116"/>
            <a:ext cx="3223277" cy="1877437"/>
          </a:xfrm>
          <a:prstGeom prst="rect">
            <a:avLst/>
          </a:prstGeom>
          <a:noFill/>
        </p:spPr>
        <p:txBody>
          <a:bodyPr wrap="square" rtlCol="0">
            <a:spAutoFit/>
          </a:bodyPr>
          <a:lstStyle/>
          <a:p>
            <a:pPr algn="ctr"/>
            <a:r>
              <a:rPr lang="en-US" sz="2000" b="1" dirty="0">
                <a:latin typeface="LD Shelly Print" panose="00000400000000000000" pitchFamily="2" charset="0"/>
              </a:rPr>
              <a:t>This Week’s Specials</a:t>
            </a:r>
          </a:p>
          <a:p>
            <a:r>
              <a:rPr lang="en-US" sz="1600" dirty="0">
                <a:latin typeface="LD Shelly Print" panose="00000400000000000000" pitchFamily="2" charset="0"/>
              </a:rPr>
              <a:t>Monday</a:t>
            </a:r>
            <a:r>
              <a:rPr lang="en-US" sz="1600" dirty="0" smtClean="0">
                <a:latin typeface="LD Shelly Print" panose="00000400000000000000" pitchFamily="2" charset="0"/>
              </a:rPr>
              <a:t>: Music</a:t>
            </a:r>
            <a:endParaRPr lang="en-US" sz="1600" dirty="0">
              <a:latin typeface="LD Shelly Print" panose="00000400000000000000" pitchFamily="2" charset="0"/>
            </a:endParaRPr>
          </a:p>
          <a:p>
            <a:r>
              <a:rPr lang="en-US" sz="1600" dirty="0">
                <a:latin typeface="LD Shelly Print" panose="00000400000000000000" pitchFamily="2" charset="0"/>
              </a:rPr>
              <a:t>Tuesday: </a:t>
            </a:r>
            <a:r>
              <a:rPr lang="en-US" sz="1600" dirty="0" smtClean="0">
                <a:latin typeface="LD Shelly Print" panose="00000400000000000000" pitchFamily="2" charset="0"/>
              </a:rPr>
              <a:t>Art</a:t>
            </a:r>
            <a:endParaRPr lang="en-US" sz="1600" dirty="0">
              <a:latin typeface="LD Shelly Print" panose="00000400000000000000" pitchFamily="2" charset="0"/>
            </a:endParaRPr>
          </a:p>
          <a:p>
            <a:r>
              <a:rPr lang="en-US" sz="1600" dirty="0">
                <a:latin typeface="LD Shelly Print" panose="00000400000000000000" pitchFamily="2" charset="0"/>
              </a:rPr>
              <a:t>Wednesday: </a:t>
            </a:r>
            <a:r>
              <a:rPr lang="en-US" sz="1600" dirty="0" smtClean="0">
                <a:latin typeface="LD Shelly Print" panose="00000400000000000000" pitchFamily="2" charset="0"/>
              </a:rPr>
              <a:t>SEL</a:t>
            </a:r>
            <a:endParaRPr lang="en-US" sz="1600" dirty="0">
              <a:latin typeface="LD Shelly Print" panose="00000400000000000000" pitchFamily="2" charset="0"/>
            </a:endParaRPr>
          </a:p>
          <a:p>
            <a:r>
              <a:rPr lang="en-US" sz="1600" dirty="0">
                <a:latin typeface="LD Shelly Print" panose="00000400000000000000" pitchFamily="2" charset="0"/>
              </a:rPr>
              <a:t>Thursday: </a:t>
            </a:r>
            <a:r>
              <a:rPr lang="en-US" sz="1600" dirty="0" smtClean="0">
                <a:latin typeface="LD Shelly Print" panose="00000400000000000000" pitchFamily="2" charset="0"/>
              </a:rPr>
              <a:t>PE</a:t>
            </a:r>
            <a:endParaRPr lang="en-US" sz="1600" dirty="0">
              <a:latin typeface="LD Shelly Print" panose="00000400000000000000" pitchFamily="2" charset="0"/>
            </a:endParaRPr>
          </a:p>
          <a:p>
            <a:r>
              <a:rPr lang="en-US" sz="1600" dirty="0">
                <a:latin typeface="LD Shelly Print" panose="00000400000000000000" pitchFamily="2" charset="0"/>
              </a:rPr>
              <a:t>Friday: </a:t>
            </a:r>
            <a:r>
              <a:rPr lang="en-US" sz="1600" dirty="0" smtClean="0">
                <a:latin typeface="LD Shelly Print" panose="00000400000000000000" pitchFamily="2" charset="0"/>
              </a:rPr>
              <a:t>Music</a:t>
            </a:r>
            <a:endParaRPr lang="en-US" sz="1600" dirty="0">
              <a:latin typeface="LD Shelly Print" panose="00000400000000000000" pitchFamily="2" charset="0"/>
            </a:endParaRPr>
          </a:p>
          <a:p>
            <a:pPr algn="ctr"/>
            <a:endParaRPr lang="en-US" sz="1600" dirty="0">
              <a:latin typeface="Janda Scrapgirl Dots" panose="02000503000000020003" pitchFamily="2" charset="0"/>
            </a:endParaRPr>
          </a:p>
        </p:txBody>
      </p:sp>
      <p:sp>
        <p:nvSpPr>
          <p:cNvPr id="12" name="TextBox 11"/>
          <p:cNvSpPr txBox="1"/>
          <p:nvPr/>
        </p:nvSpPr>
        <p:spPr>
          <a:xfrm>
            <a:off x="3957596" y="6861038"/>
            <a:ext cx="3313109" cy="1938992"/>
          </a:xfrm>
          <a:prstGeom prst="rect">
            <a:avLst/>
          </a:prstGeom>
          <a:noFill/>
        </p:spPr>
        <p:txBody>
          <a:bodyPr wrap="square" rtlCol="0">
            <a:spAutoFit/>
          </a:bodyPr>
          <a:lstStyle/>
          <a:p>
            <a:pPr algn="ctr"/>
            <a:r>
              <a:rPr lang="en-US" sz="2400" b="1" dirty="0" smtClean="0">
                <a:latin typeface="LD Shelly Print" panose="00000400000000000000" pitchFamily="2" charset="0"/>
              </a:rPr>
              <a:t>Fall Parties</a:t>
            </a:r>
            <a:endParaRPr lang="en-US" sz="900" b="1" dirty="0">
              <a:latin typeface="LD Shelly Print" panose="00000400000000000000" pitchFamily="2" charset="0"/>
            </a:endParaRPr>
          </a:p>
          <a:p>
            <a:r>
              <a:rPr lang="en-US" sz="1600" dirty="0" smtClean="0">
                <a:latin typeface="LD Shelly Print" panose="00000400000000000000" pitchFamily="2" charset="0"/>
              </a:rPr>
              <a:t>Fall parties will take place on Friday, October 30.  Unfortunately we cannot have parent volunteers in the classroom, but if you want to help out, please sign up using the Sign Up Genius link sent to you.</a:t>
            </a:r>
            <a:endParaRPr lang="en-US" sz="1600" dirty="0">
              <a:latin typeface="LD Shelly Print" panose="00000400000000000000" pitchFamily="2" charset="0"/>
            </a:endParaRPr>
          </a:p>
          <a:p>
            <a:pPr algn="ctr"/>
            <a:endParaRPr lang="en-US" sz="1600" dirty="0">
              <a:latin typeface="Janda Scrapgirl Dots" panose="02000503000000020003" pitchFamily="2" charset="0"/>
            </a:endParaRPr>
          </a:p>
        </p:txBody>
      </p:sp>
      <p:sp>
        <p:nvSpPr>
          <p:cNvPr id="14" name="TextBox 13"/>
          <p:cNvSpPr txBox="1"/>
          <p:nvPr/>
        </p:nvSpPr>
        <p:spPr>
          <a:xfrm>
            <a:off x="685800" y="1219200"/>
            <a:ext cx="6324600" cy="954107"/>
          </a:xfrm>
          <a:prstGeom prst="rect">
            <a:avLst/>
          </a:prstGeom>
          <a:noFill/>
        </p:spPr>
        <p:txBody>
          <a:bodyPr wrap="square" rtlCol="0">
            <a:spAutoFit/>
          </a:bodyPr>
          <a:lstStyle/>
          <a:p>
            <a:pPr algn="ctr"/>
            <a:r>
              <a:rPr lang="en-US" sz="3600" b="1" dirty="0">
                <a:effectLst>
                  <a:outerShdw blurRad="50800" dist="38100" dir="2700000" algn="tl" rotWithShape="0">
                    <a:prstClr val="black">
                      <a:alpha val="40000"/>
                    </a:prstClr>
                  </a:outerShdw>
                </a:effectLst>
                <a:latin typeface="LD Sister" panose="00000400000000000000" pitchFamily="2" charset="0"/>
              </a:rPr>
              <a:t>Classroom News</a:t>
            </a:r>
          </a:p>
          <a:p>
            <a:pPr algn="ctr"/>
            <a:r>
              <a:rPr lang="en-US" sz="2000" dirty="0">
                <a:latin typeface="LD Shelly Print" panose="00000400000000000000" pitchFamily="2" charset="0"/>
              </a:rPr>
              <a:t>Ms. Smith’s Class     </a:t>
            </a:r>
            <a:r>
              <a:rPr lang="en-US" sz="2000" dirty="0" smtClean="0">
                <a:latin typeface="LD Shelly Print" panose="00000400000000000000" pitchFamily="2" charset="0"/>
              </a:rPr>
              <a:t>October 19-23</a:t>
            </a:r>
            <a:endParaRPr lang="en-US" sz="2000" dirty="0">
              <a:latin typeface="LD Shelly Print" panose="00000400000000000000" pitchFamily="2" charset="0"/>
            </a:endParaRPr>
          </a:p>
        </p:txBody>
      </p:sp>
    </p:spTree>
    <p:extLst>
      <p:ext uri="{BB962C8B-B14F-4D97-AF65-F5344CB8AC3E}">
        <p14:creationId xmlns:p14="http://schemas.microsoft.com/office/powerpoint/2010/main" val="931035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 y="628"/>
            <a:ext cx="7771428" cy="10057143"/>
          </a:xfrm>
          <a:prstGeom prst="rect">
            <a:avLst/>
          </a:prstGeom>
        </p:spPr>
      </p:pic>
      <p:sp>
        <p:nvSpPr>
          <p:cNvPr id="3" name="Rounded Rectangle 2"/>
          <p:cNvSpPr/>
          <p:nvPr/>
        </p:nvSpPr>
        <p:spPr>
          <a:xfrm>
            <a:off x="538809" y="2221267"/>
            <a:ext cx="3228562" cy="33537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4" name="Rounded Rectangle 3"/>
          <p:cNvSpPr/>
          <p:nvPr/>
        </p:nvSpPr>
        <p:spPr>
          <a:xfrm>
            <a:off x="538809" y="5873134"/>
            <a:ext cx="3228562" cy="334706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5" name="Rounded Rectangle 4"/>
          <p:cNvSpPr/>
          <p:nvPr/>
        </p:nvSpPr>
        <p:spPr>
          <a:xfrm>
            <a:off x="3933309" y="2253797"/>
            <a:ext cx="3228562" cy="140380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6" name="Rounded Rectangle 5"/>
          <p:cNvSpPr/>
          <p:nvPr/>
        </p:nvSpPr>
        <p:spPr>
          <a:xfrm>
            <a:off x="3957372" y="3898144"/>
            <a:ext cx="3228562" cy="509345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Janda Scrapgirl Dots" panose="02000503000000020003" pitchFamily="2" charset="0"/>
            </a:endParaRPr>
          </a:p>
        </p:txBody>
      </p:sp>
      <p:sp>
        <p:nvSpPr>
          <p:cNvPr id="8" name="TextBox 7"/>
          <p:cNvSpPr txBox="1"/>
          <p:nvPr/>
        </p:nvSpPr>
        <p:spPr>
          <a:xfrm>
            <a:off x="584618" y="2173307"/>
            <a:ext cx="3223277" cy="3539430"/>
          </a:xfrm>
          <a:prstGeom prst="rect">
            <a:avLst/>
          </a:prstGeom>
          <a:noFill/>
        </p:spPr>
        <p:txBody>
          <a:bodyPr wrap="square" rtlCol="0">
            <a:spAutoFit/>
          </a:bodyPr>
          <a:lstStyle/>
          <a:p>
            <a:pPr algn="ctr"/>
            <a:r>
              <a:rPr lang="en-US" sz="2800" b="1" dirty="0" smtClean="0">
                <a:latin typeface="LD Shelly Print" panose="00000400000000000000" pitchFamily="2" charset="0"/>
              </a:rPr>
              <a:t>    </a:t>
            </a:r>
            <a:r>
              <a:rPr lang="en-US" sz="2400" b="1" dirty="0" smtClean="0">
                <a:latin typeface="LD Shelly Print" panose="00000400000000000000" pitchFamily="2" charset="0"/>
              </a:rPr>
              <a:t>Reading </a:t>
            </a:r>
            <a:r>
              <a:rPr lang="en-US" sz="2400" b="1" dirty="0">
                <a:latin typeface="LD Shelly Print" panose="00000400000000000000" pitchFamily="2" charset="0"/>
              </a:rPr>
              <a:t>Counts</a:t>
            </a:r>
            <a:r>
              <a:rPr lang="en-US" sz="3200" b="1" dirty="0">
                <a:latin typeface="LD Shelly Print" panose="00000400000000000000" pitchFamily="2" charset="0"/>
              </a:rPr>
              <a:t>…</a:t>
            </a:r>
          </a:p>
          <a:p>
            <a:r>
              <a:rPr lang="en-US" sz="1600" dirty="0">
                <a:latin typeface="LD Shelly Print" panose="00000400000000000000" pitchFamily="2" charset="0"/>
              </a:rPr>
              <a:t>Our class is hard at work reading, and taking Reading Counts quizzes to monitor understanding and earn points toward one of our levels of reading. </a:t>
            </a:r>
          </a:p>
          <a:p>
            <a:endParaRPr lang="en-US" sz="1600" dirty="0">
              <a:latin typeface="LD Shelly Print" panose="00000400000000000000" pitchFamily="2" charset="0"/>
            </a:endParaRPr>
          </a:p>
          <a:p>
            <a:r>
              <a:rPr lang="en-US" sz="1600" b="1" dirty="0">
                <a:latin typeface="LD Shelly Print" panose="00000400000000000000" pitchFamily="2" charset="0"/>
              </a:rPr>
              <a:t>King of Reading </a:t>
            </a:r>
            <a:r>
              <a:rPr lang="en-US" sz="1600" dirty="0">
                <a:latin typeface="LD Shelly Print" panose="00000400000000000000" pitchFamily="2" charset="0"/>
              </a:rPr>
              <a:t>(75+): Ezra, Naomi</a:t>
            </a:r>
          </a:p>
          <a:p>
            <a:endParaRPr lang="en-US" sz="1600" dirty="0">
              <a:latin typeface="LD Shelly Print" panose="00000400000000000000" pitchFamily="2" charset="0"/>
            </a:endParaRPr>
          </a:p>
          <a:p>
            <a:r>
              <a:rPr lang="en-US" sz="1600" b="1" dirty="0">
                <a:latin typeface="LD Shelly Print" panose="00000400000000000000" pitchFamily="2" charset="0"/>
              </a:rPr>
              <a:t>Lion Readers</a:t>
            </a:r>
            <a:r>
              <a:rPr lang="en-US" sz="1600" dirty="0">
                <a:latin typeface="LD Shelly Print" panose="00000400000000000000" pitchFamily="2" charset="0"/>
              </a:rPr>
              <a:t> (55-74):</a:t>
            </a:r>
          </a:p>
          <a:p>
            <a:endParaRPr lang="en-US" sz="1600" dirty="0">
              <a:latin typeface="LD Shelly Print" panose="00000400000000000000" pitchFamily="2" charset="0"/>
            </a:endParaRPr>
          </a:p>
          <a:p>
            <a:r>
              <a:rPr lang="en-US" sz="1600" b="1" dirty="0">
                <a:latin typeface="LD Shelly Print" panose="00000400000000000000" pitchFamily="2" charset="0"/>
              </a:rPr>
              <a:t>Cub Readers </a:t>
            </a:r>
            <a:r>
              <a:rPr lang="en-US" sz="1600" dirty="0">
                <a:latin typeface="LD Shelly Print" panose="00000400000000000000" pitchFamily="2" charset="0"/>
              </a:rPr>
              <a:t>(35-54</a:t>
            </a:r>
            <a:r>
              <a:rPr lang="en-US" sz="1600" dirty="0" smtClean="0">
                <a:latin typeface="LD Shelly Print" panose="00000400000000000000" pitchFamily="2" charset="0"/>
              </a:rPr>
              <a:t>): </a:t>
            </a:r>
            <a:r>
              <a:rPr lang="en-US" sz="1600" dirty="0" smtClean="0">
                <a:latin typeface="LD Shelly Print" panose="00000400000000000000" pitchFamily="2" charset="0"/>
              </a:rPr>
              <a:t>Rachel, Rylen, Madison</a:t>
            </a:r>
            <a:endParaRPr lang="en-US" sz="1600" dirty="0">
              <a:latin typeface="LD Shelly Print" panose="00000400000000000000" pitchFamily="2" charset="0"/>
            </a:endParaRPr>
          </a:p>
          <a:p>
            <a:pPr algn="ctr"/>
            <a:endParaRPr lang="en-US" sz="1600" dirty="0">
              <a:latin typeface="Janda Scrapgirl Dots" panose="02000503000000020003" pitchFamily="2" charset="0"/>
            </a:endParaRPr>
          </a:p>
        </p:txBody>
      </p:sp>
      <p:sp>
        <p:nvSpPr>
          <p:cNvPr id="9" name="TextBox 8"/>
          <p:cNvSpPr txBox="1"/>
          <p:nvPr/>
        </p:nvSpPr>
        <p:spPr>
          <a:xfrm>
            <a:off x="3880184" y="2359935"/>
            <a:ext cx="3334243" cy="1107996"/>
          </a:xfrm>
          <a:prstGeom prst="rect">
            <a:avLst/>
          </a:prstGeom>
          <a:noFill/>
        </p:spPr>
        <p:txBody>
          <a:bodyPr wrap="square" rtlCol="0">
            <a:spAutoFit/>
          </a:bodyPr>
          <a:lstStyle/>
          <a:p>
            <a:pPr algn="ctr"/>
            <a:r>
              <a:rPr lang="en-US" sz="2400" b="1" dirty="0">
                <a:latin typeface="LD Shelly Print" panose="00000400000000000000" pitchFamily="2" charset="0"/>
              </a:rPr>
              <a:t>October Birthdays</a:t>
            </a:r>
          </a:p>
          <a:p>
            <a:pPr algn="ctr"/>
            <a:endParaRPr lang="en-US" sz="800" dirty="0">
              <a:latin typeface="LD Shelly Print" panose="00000400000000000000" pitchFamily="2" charset="0"/>
            </a:endParaRPr>
          </a:p>
          <a:p>
            <a:pPr algn="ctr"/>
            <a:r>
              <a:rPr lang="en-US" dirty="0">
                <a:latin typeface="LD Shelly Print" panose="00000400000000000000" pitchFamily="2" charset="0"/>
              </a:rPr>
              <a:t>2: </a:t>
            </a:r>
            <a:r>
              <a:rPr lang="en-US" dirty="0" smtClean="0">
                <a:latin typeface="LD Shelly Print" panose="00000400000000000000" pitchFamily="2" charset="0"/>
              </a:rPr>
              <a:t>Gabrielle</a:t>
            </a:r>
          </a:p>
          <a:p>
            <a:pPr algn="ctr"/>
            <a:r>
              <a:rPr lang="en-US" sz="1600" dirty="0" smtClean="0">
                <a:latin typeface="LD Shelly Print" panose="00000400000000000000" pitchFamily="2" charset="0"/>
              </a:rPr>
              <a:t>14: Alex</a:t>
            </a:r>
            <a:endParaRPr lang="en-US" sz="1600" dirty="0">
              <a:latin typeface="Janda Scrapgirl Dots" panose="02000503000000020003" pitchFamily="2" charset="0"/>
            </a:endParaRPr>
          </a:p>
        </p:txBody>
      </p:sp>
      <p:sp>
        <p:nvSpPr>
          <p:cNvPr id="10" name="TextBox 9"/>
          <p:cNvSpPr txBox="1"/>
          <p:nvPr/>
        </p:nvSpPr>
        <p:spPr>
          <a:xfrm>
            <a:off x="544093" y="5932873"/>
            <a:ext cx="3223277" cy="2408352"/>
          </a:xfrm>
          <a:prstGeom prst="rect">
            <a:avLst/>
          </a:prstGeom>
          <a:noFill/>
        </p:spPr>
        <p:txBody>
          <a:bodyPr wrap="square" rtlCol="0">
            <a:spAutoFit/>
          </a:bodyPr>
          <a:lstStyle/>
          <a:p>
            <a:pPr algn="ctr"/>
            <a:r>
              <a:rPr lang="en-US" sz="2400" b="1" dirty="0">
                <a:latin typeface="LD Shelly Print" panose="00000400000000000000" pitchFamily="2" charset="0"/>
              </a:rPr>
              <a:t>Math Fact Masters</a:t>
            </a:r>
          </a:p>
          <a:p>
            <a:pPr algn="ctr"/>
            <a:endParaRPr lang="en-US" sz="1050" dirty="0">
              <a:latin typeface="LD Shelly Print" panose="00000400000000000000" pitchFamily="2" charset="0"/>
            </a:endParaRPr>
          </a:p>
          <a:p>
            <a:r>
              <a:rPr lang="en-US" sz="1600" dirty="0">
                <a:latin typeface="LD Shelly Print" panose="00000400000000000000" pitchFamily="2" charset="0"/>
              </a:rPr>
              <a:t>The following students have mastered math facts using </a:t>
            </a:r>
            <a:r>
              <a:rPr lang="en-US" sz="1600" dirty="0" err="1">
                <a:latin typeface="LD Shelly Print" panose="00000400000000000000" pitchFamily="2" charset="0"/>
              </a:rPr>
              <a:t>Xtra</a:t>
            </a:r>
            <a:r>
              <a:rPr lang="en-US" sz="1600" dirty="0">
                <a:latin typeface="LD Shelly Print" panose="00000400000000000000" pitchFamily="2" charset="0"/>
              </a:rPr>
              <a:t> Math. </a:t>
            </a:r>
          </a:p>
          <a:p>
            <a:endParaRPr lang="en-US" sz="1600" dirty="0">
              <a:latin typeface="LD Shelly Print" panose="00000400000000000000" pitchFamily="2" charset="0"/>
            </a:endParaRPr>
          </a:p>
          <a:p>
            <a:r>
              <a:rPr lang="en-US" sz="1600" b="1" dirty="0">
                <a:latin typeface="LD Shelly Print" panose="00000400000000000000" pitchFamily="2" charset="0"/>
              </a:rPr>
              <a:t>Addition</a:t>
            </a:r>
            <a:r>
              <a:rPr lang="en-US" sz="1600" dirty="0">
                <a:latin typeface="LD Shelly Print" panose="00000400000000000000" pitchFamily="2" charset="0"/>
              </a:rPr>
              <a:t>: Rylen, </a:t>
            </a:r>
            <a:r>
              <a:rPr lang="en-US" sz="1600" dirty="0" smtClean="0">
                <a:latin typeface="LD Shelly Print" panose="00000400000000000000" pitchFamily="2" charset="0"/>
              </a:rPr>
              <a:t>Naomi, Ezra, Rachel</a:t>
            </a:r>
            <a:endParaRPr lang="en-US" sz="1600" dirty="0">
              <a:latin typeface="LD Shelly Print" panose="00000400000000000000" pitchFamily="2" charset="0"/>
            </a:endParaRPr>
          </a:p>
          <a:p>
            <a:r>
              <a:rPr lang="en-US" sz="1600" b="1" dirty="0">
                <a:latin typeface="LD Shelly Print" panose="00000400000000000000" pitchFamily="2" charset="0"/>
              </a:rPr>
              <a:t>Subtraction</a:t>
            </a:r>
            <a:r>
              <a:rPr lang="en-US" sz="1600" dirty="0" smtClean="0">
                <a:latin typeface="LD Shelly Print" panose="00000400000000000000" pitchFamily="2" charset="0"/>
              </a:rPr>
              <a:t>: Rylen, Naomi</a:t>
            </a:r>
            <a:endParaRPr lang="en-US" sz="1600" dirty="0">
              <a:latin typeface="LD Shelly Print" panose="00000400000000000000" pitchFamily="2" charset="0"/>
            </a:endParaRPr>
          </a:p>
          <a:p>
            <a:r>
              <a:rPr lang="en-US" sz="1600" b="1" dirty="0">
                <a:latin typeface="LD Shelly Print" panose="00000400000000000000" pitchFamily="2" charset="0"/>
              </a:rPr>
              <a:t>Multiplication</a:t>
            </a:r>
            <a:r>
              <a:rPr lang="en-US" sz="1600" dirty="0" smtClean="0">
                <a:latin typeface="LD Shelly Print" panose="00000400000000000000" pitchFamily="2" charset="0"/>
              </a:rPr>
              <a:t>: Rylen</a:t>
            </a:r>
            <a:endParaRPr lang="en-US" sz="1600" dirty="0">
              <a:latin typeface="LD Shelly Print" panose="00000400000000000000" pitchFamily="2" charset="0"/>
            </a:endParaRPr>
          </a:p>
          <a:p>
            <a:r>
              <a:rPr lang="en-US" sz="1600" b="1" dirty="0">
                <a:latin typeface="LD Shelly Print" panose="00000400000000000000" pitchFamily="2" charset="0"/>
              </a:rPr>
              <a:t>Division</a:t>
            </a:r>
            <a:r>
              <a:rPr lang="en-US" sz="1600" dirty="0">
                <a:latin typeface="LD Shelly Print" panose="00000400000000000000" pitchFamily="2" charset="0"/>
              </a:rPr>
              <a:t>: </a:t>
            </a:r>
            <a:r>
              <a:rPr lang="en-US" sz="1600" dirty="0" smtClean="0">
                <a:latin typeface="LD Shelly Print" panose="00000400000000000000" pitchFamily="2" charset="0"/>
              </a:rPr>
              <a:t>Rylen</a:t>
            </a:r>
            <a:endParaRPr lang="en-US" sz="1600" dirty="0">
              <a:latin typeface="LD Shelly Print" panose="00000400000000000000" pitchFamily="2" charset="0"/>
            </a:endParaRPr>
          </a:p>
        </p:txBody>
      </p:sp>
      <p:sp>
        <p:nvSpPr>
          <p:cNvPr id="14" name="TextBox 13"/>
          <p:cNvSpPr txBox="1"/>
          <p:nvPr/>
        </p:nvSpPr>
        <p:spPr>
          <a:xfrm>
            <a:off x="685800" y="1219200"/>
            <a:ext cx="6324600" cy="954107"/>
          </a:xfrm>
          <a:prstGeom prst="rect">
            <a:avLst/>
          </a:prstGeom>
          <a:noFill/>
        </p:spPr>
        <p:txBody>
          <a:bodyPr wrap="square" rtlCol="0">
            <a:spAutoFit/>
          </a:bodyPr>
          <a:lstStyle/>
          <a:p>
            <a:pPr algn="ctr"/>
            <a:r>
              <a:rPr lang="en-US" sz="3600" b="1" dirty="0">
                <a:effectLst>
                  <a:outerShdw blurRad="50800" dist="38100" dir="2700000" algn="tl" rotWithShape="0">
                    <a:prstClr val="black">
                      <a:alpha val="40000"/>
                    </a:prstClr>
                  </a:outerShdw>
                </a:effectLst>
                <a:latin typeface="LD Sister" panose="00000400000000000000" pitchFamily="2" charset="0"/>
              </a:rPr>
              <a:t>Classroom News</a:t>
            </a:r>
          </a:p>
          <a:p>
            <a:pPr algn="ctr"/>
            <a:r>
              <a:rPr lang="en-US" sz="2000" dirty="0">
                <a:latin typeface="LD Shelly Print" panose="00000400000000000000" pitchFamily="2" charset="0"/>
              </a:rPr>
              <a:t>Ms. Smith’s Class     </a:t>
            </a:r>
            <a:r>
              <a:rPr lang="en-US" sz="2000" dirty="0" smtClean="0">
                <a:latin typeface="LD Shelly Print" panose="00000400000000000000" pitchFamily="2" charset="0"/>
              </a:rPr>
              <a:t>October 19-23</a:t>
            </a:r>
            <a:endParaRPr lang="en-US" sz="2000" dirty="0">
              <a:latin typeface="LD Shelly Print" panose="00000400000000000000" pitchFamily="2" charset="0"/>
            </a:endParaRPr>
          </a:p>
        </p:txBody>
      </p:sp>
      <p:sp>
        <p:nvSpPr>
          <p:cNvPr id="13" name="Rectangle 12"/>
          <p:cNvSpPr/>
          <p:nvPr/>
        </p:nvSpPr>
        <p:spPr>
          <a:xfrm>
            <a:off x="3997896" y="3976993"/>
            <a:ext cx="3228563" cy="4647426"/>
          </a:xfrm>
          <a:prstGeom prst="rect">
            <a:avLst/>
          </a:prstGeom>
        </p:spPr>
        <p:txBody>
          <a:bodyPr wrap="square">
            <a:spAutoFit/>
          </a:bodyPr>
          <a:lstStyle/>
          <a:p>
            <a:pPr algn="ctr"/>
            <a:r>
              <a:rPr lang="en-US" sz="2400" b="1" dirty="0" smtClean="0">
                <a:latin typeface="LD Shelly Print" panose="00000400000000000000" pitchFamily="2" charset="0"/>
              </a:rPr>
              <a:t>Reading Challenge</a:t>
            </a:r>
            <a:endParaRPr lang="en-US" sz="2400" b="1" dirty="0">
              <a:latin typeface="LD Shelly Print" panose="00000400000000000000" pitchFamily="2" charset="0"/>
            </a:endParaRPr>
          </a:p>
          <a:p>
            <a:r>
              <a:rPr lang="en-US" sz="1600" dirty="0" smtClean="0">
                <a:latin typeface="LD Shelly Print" panose="00000400000000000000" pitchFamily="2" charset="0"/>
              </a:rPr>
              <a:t>I have challenged students to read at least 5 books in 9 different reading genres this year.  Those meeting the challenge will get a special lunch provided by me on the last day of school.  The following students have already completed 5 books in a genre. </a:t>
            </a:r>
          </a:p>
          <a:p>
            <a:endParaRPr lang="en-US" sz="1600" dirty="0">
              <a:latin typeface="LD Shelly Print" panose="00000400000000000000" pitchFamily="2" charset="0"/>
            </a:endParaRPr>
          </a:p>
          <a:p>
            <a:r>
              <a:rPr lang="en-US" sz="1600" b="1" dirty="0" smtClean="0">
                <a:latin typeface="LD Shelly Print" panose="00000400000000000000" pitchFamily="2" charset="0"/>
              </a:rPr>
              <a:t>Poetry</a:t>
            </a:r>
            <a:r>
              <a:rPr lang="en-US" sz="1600" dirty="0" smtClean="0">
                <a:latin typeface="LD Shelly Print" panose="00000400000000000000" pitchFamily="2" charset="0"/>
              </a:rPr>
              <a:t>:</a:t>
            </a:r>
          </a:p>
          <a:p>
            <a:r>
              <a:rPr lang="en-US" sz="1600" b="1" dirty="0" smtClean="0">
                <a:latin typeface="LD Shelly Print" panose="00000400000000000000" pitchFamily="2" charset="0"/>
              </a:rPr>
              <a:t>Fantasy</a:t>
            </a:r>
            <a:r>
              <a:rPr lang="en-US" sz="1600" dirty="0" smtClean="0">
                <a:latin typeface="LD Shelly Print" panose="00000400000000000000" pitchFamily="2" charset="0"/>
              </a:rPr>
              <a:t>: Dontae, </a:t>
            </a:r>
            <a:r>
              <a:rPr lang="en-US" sz="1600" dirty="0" smtClean="0">
                <a:latin typeface="LD Shelly Print" panose="00000400000000000000" pitchFamily="2" charset="0"/>
              </a:rPr>
              <a:t>Ezra, Jaxson</a:t>
            </a:r>
            <a:endParaRPr lang="en-US" sz="1600" dirty="0" smtClean="0">
              <a:latin typeface="LD Shelly Print" panose="00000400000000000000" pitchFamily="2" charset="0"/>
            </a:endParaRPr>
          </a:p>
          <a:p>
            <a:r>
              <a:rPr lang="en-US" sz="1600" b="1" dirty="0" smtClean="0">
                <a:latin typeface="LD Shelly Print" panose="00000400000000000000" pitchFamily="2" charset="0"/>
              </a:rPr>
              <a:t>Traditional Literature</a:t>
            </a:r>
            <a:r>
              <a:rPr lang="en-US" sz="1600" dirty="0" smtClean="0">
                <a:latin typeface="LD Shelly Print" panose="00000400000000000000" pitchFamily="2" charset="0"/>
              </a:rPr>
              <a:t>: Dontae</a:t>
            </a:r>
          </a:p>
          <a:p>
            <a:r>
              <a:rPr lang="en-US" sz="1600" b="1" dirty="0" smtClean="0">
                <a:latin typeface="LD Shelly Print" panose="00000400000000000000" pitchFamily="2" charset="0"/>
              </a:rPr>
              <a:t>Realistic Fiction</a:t>
            </a:r>
            <a:r>
              <a:rPr lang="en-US" sz="1600" dirty="0" smtClean="0">
                <a:latin typeface="LD Shelly Print" panose="00000400000000000000" pitchFamily="2" charset="0"/>
              </a:rPr>
              <a:t>:</a:t>
            </a:r>
          </a:p>
          <a:p>
            <a:r>
              <a:rPr lang="en-US" sz="1600" b="1" dirty="0" smtClean="0">
                <a:latin typeface="LD Shelly Print" panose="00000400000000000000" pitchFamily="2" charset="0"/>
              </a:rPr>
              <a:t>Mystery</a:t>
            </a:r>
            <a:r>
              <a:rPr lang="en-US" sz="1600" dirty="0" smtClean="0">
                <a:latin typeface="LD Shelly Print" panose="00000400000000000000" pitchFamily="2" charset="0"/>
              </a:rPr>
              <a:t>:</a:t>
            </a:r>
          </a:p>
          <a:p>
            <a:r>
              <a:rPr lang="en-US" sz="1600" b="1" dirty="0" smtClean="0">
                <a:latin typeface="LD Shelly Print" panose="00000400000000000000" pitchFamily="2" charset="0"/>
              </a:rPr>
              <a:t>Historical Fiction</a:t>
            </a:r>
            <a:r>
              <a:rPr lang="en-US" sz="1600" dirty="0" smtClean="0">
                <a:latin typeface="LD Shelly Print" panose="00000400000000000000" pitchFamily="2" charset="0"/>
              </a:rPr>
              <a:t>: </a:t>
            </a:r>
          </a:p>
          <a:p>
            <a:r>
              <a:rPr lang="en-US" sz="1600" b="1" dirty="0" smtClean="0">
                <a:latin typeface="LD Shelly Print" panose="00000400000000000000" pitchFamily="2" charset="0"/>
              </a:rPr>
              <a:t>Science Fiction</a:t>
            </a:r>
            <a:r>
              <a:rPr lang="en-US" sz="1600" dirty="0" smtClean="0">
                <a:latin typeface="LD Shelly Print" panose="00000400000000000000" pitchFamily="2" charset="0"/>
              </a:rPr>
              <a:t>:</a:t>
            </a:r>
          </a:p>
          <a:p>
            <a:r>
              <a:rPr lang="en-US" sz="1600" b="1" dirty="0" smtClean="0">
                <a:latin typeface="LD Shelly Print" panose="00000400000000000000" pitchFamily="2" charset="0"/>
              </a:rPr>
              <a:t>Informational</a:t>
            </a:r>
            <a:r>
              <a:rPr lang="en-US" sz="1600" dirty="0" smtClean="0">
                <a:latin typeface="LD Shelly Print" panose="00000400000000000000" pitchFamily="2" charset="0"/>
              </a:rPr>
              <a:t>: Rylen</a:t>
            </a:r>
          </a:p>
          <a:p>
            <a:r>
              <a:rPr lang="en-US" sz="1600" b="1" dirty="0" smtClean="0">
                <a:latin typeface="LD Shelly Print" panose="00000400000000000000" pitchFamily="2" charset="0"/>
              </a:rPr>
              <a:t>Biography/Autobiography</a:t>
            </a:r>
            <a:r>
              <a:rPr lang="en-US" sz="1600" dirty="0" smtClean="0">
                <a:latin typeface="LD Shelly Print" panose="00000400000000000000" pitchFamily="2" charset="0"/>
              </a:rPr>
              <a:t>: Rylen</a:t>
            </a:r>
            <a:endParaRPr lang="en-US" sz="1600" dirty="0">
              <a:latin typeface="LD Shelly Print" panose="00000400000000000000" pitchFamily="2" charset="0"/>
            </a:endParaRPr>
          </a:p>
        </p:txBody>
      </p:sp>
    </p:spTree>
    <p:extLst>
      <p:ext uri="{BB962C8B-B14F-4D97-AF65-F5344CB8AC3E}">
        <p14:creationId xmlns:p14="http://schemas.microsoft.com/office/powerpoint/2010/main" val="17757288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2039</TotalTime>
  <Words>410</Words>
  <Application>Microsoft Office PowerPoint</Application>
  <PresentationFormat>Custom</PresentationFormat>
  <Paragraphs>69</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Janda Scrapgirl Dots</vt:lpstr>
      <vt:lpstr>LD Shelly Print</vt:lpstr>
      <vt:lpstr>LD Sister</vt:lpstr>
      <vt:lpstr>Office Theme</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dc:creator>
  <cp:lastModifiedBy>Anneliese Smith</cp:lastModifiedBy>
  <cp:revision>239</cp:revision>
  <cp:lastPrinted>2020-10-09T11:28:11Z</cp:lastPrinted>
  <dcterms:created xsi:type="dcterms:W3CDTF">2014-09-17T19:05:10Z</dcterms:created>
  <dcterms:modified xsi:type="dcterms:W3CDTF">2020-10-15T20:43:22Z</dcterms:modified>
</cp:coreProperties>
</file>