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handoutMasterIdLst>
    <p:handoutMasterId r:id="rId19"/>
  </p:handoutMasterIdLst>
  <p:sldIdLst>
    <p:sldId id="256" r:id="rId2"/>
    <p:sldId id="285" r:id="rId3"/>
    <p:sldId id="281" r:id="rId4"/>
    <p:sldId id="267" r:id="rId5"/>
    <p:sldId id="268" r:id="rId6"/>
    <p:sldId id="269" r:id="rId7"/>
    <p:sldId id="263" r:id="rId8"/>
    <p:sldId id="262" r:id="rId9"/>
    <p:sldId id="261" r:id="rId10"/>
    <p:sldId id="284" r:id="rId11"/>
    <p:sldId id="277" r:id="rId12"/>
    <p:sldId id="278" r:id="rId13"/>
    <p:sldId id="279" r:id="rId14"/>
    <p:sldId id="274" r:id="rId15"/>
    <p:sldId id="280" r:id="rId16"/>
    <p:sldId id="273" r:id="rId17"/>
    <p:sldId id="283" r:id="rId18"/>
  </p:sldIdLst>
  <p:sldSz cx="9144000" cy="6858000" type="screen4x3"/>
  <p:notesSz cx="7102475" cy="93884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deville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17" autoAdjust="0"/>
    <p:restoredTop sz="94660"/>
  </p:normalViewPr>
  <p:slideViewPr>
    <p:cSldViewPr>
      <p:cViewPr>
        <p:scale>
          <a:sx n="66" d="100"/>
          <a:sy n="66" d="100"/>
        </p:scale>
        <p:origin x="-658" y="-33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DCD55-1F31-4985-B469-78561DAB7051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4162A9-7194-4A0C-93BB-5215527FD54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8887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8888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754230-BC27-41A5-B3BF-15BD718C7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F67B0-8584-4306-9E76-9032F60F1C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A2F603-5504-4857-80A0-B38997B03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4A919-ECF5-46BC-8663-F95C5F8E10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6F8D49-7B3B-4F70-A4FB-F86B7D5849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2BE81-CEA8-4524-8B43-8F7F57279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9A9BA-86F5-452E-B507-9B8B9204A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0A83F-0707-45AC-A161-DAFE2774A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0F125-86D7-4907-BF2E-88BD6F5B40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08C4E-AFAA-4A75-8D80-D5BA67C271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9E4BA-113B-417C-9420-C8C78DD985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77827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828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829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35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77831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7832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7833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7834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7835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7836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7837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7838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7839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7840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7841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7842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7843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77844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845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846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847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848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849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850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851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852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853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854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47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77856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7857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7858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7859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7860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7786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86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7863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7864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65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66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D644DF1C-3A55-4C6B-81AE-CFF8F02036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786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6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google.com/imgres?imgurl=http://waysoflife.info/Literatur/Prodigal-Son.jpg&amp;imgrefurl=http://waysoflife.info/Literatur/ProdigalSon.html&amp;usg=__8cEXhrrogexhTjK48mfioGiEtzE=&amp;h=336&amp;w=400&amp;sz=19&amp;hl=en&amp;start=1&amp;tbnid=1IsRluFqnkq7PM:&amp;tbnh=104&amp;tbnw=124&amp;prev=/images?q=prodigal+son&amp;gbv=2&amp;hl=en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609600"/>
            <a:ext cx="77724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sz="8500" b="1" dirty="0" err="1" smtClean="0">
                <a:latin typeface="Ameretto Wide" pitchFamily="2" charset="0"/>
              </a:rPr>
              <a:t>Bellringer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1295400"/>
            <a:ext cx="9144000" cy="48768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5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On the </a:t>
            </a:r>
            <a:r>
              <a:rPr lang="en-US" sz="3500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notetaking</a:t>
            </a:r>
            <a:r>
              <a:rPr lang="en-US" sz="35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guide in the designated space, list as many types of </a:t>
            </a:r>
            <a:r>
              <a:rPr lang="en-US" sz="3500" b="1" u="sng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figurative language </a:t>
            </a:r>
            <a:r>
              <a:rPr lang="en-US" sz="35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that you can recall.</a:t>
            </a:r>
            <a:endParaRPr lang="en-US" sz="35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l" eaLnBrk="1" hangingPunct="1">
              <a:defRPr/>
            </a:pPr>
            <a:endParaRPr lang="en-US" sz="35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l" eaLnBrk="1" hangingPunct="1">
              <a:buFont typeface="Arial" pitchFamily="34" charset="0"/>
              <a:buChar char="•"/>
              <a:defRPr/>
            </a:pPr>
            <a:r>
              <a:rPr lang="en-US" sz="35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Use your list to create a definition </a:t>
            </a:r>
          </a:p>
          <a:p>
            <a:pPr algn="l" eaLnBrk="1" hangingPunct="1">
              <a:defRPr/>
            </a:pPr>
            <a:r>
              <a:rPr lang="en-US" sz="35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 for f</a:t>
            </a:r>
            <a:r>
              <a:rPr lang="en-US" sz="3500" b="1" u="sng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igurative language.</a:t>
            </a:r>
            <a:endParaRPr lang="en-US" sz="35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l" eaLnBrk="1" hangingPunct="1">
              <a:defRPr/>
            </a:pPr>
            <a:endParaRPr lang="en-US" sz="45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39825"/>
          </a:xfrm>
        </p:spPr>
        <p:txBody>
          <a:bodyPr/>
          <a:lstStyle/>
          <a:p>
            <a:r>
              <a:rPr lang="en-US" dirty="0" smtClean="0"/>
              <a:t>Outcome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382000" cy="4759325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I can engage in table discussions by responding to my peers’ with:</a:t>
            </a:r>
          </a:p>
          <a:p>
            <a:pPr lvl="1"/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relevant ideas, </a:t>
            </a:r>
          </a:p>
          <a:p>
            <a:pPr lvl="1"/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observations, </a:t>
            </a:r>
          </a:p>
          <a:p>
            <a:pPr lvl="1"/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and evidence.</a:t>
            </a:r>
            <a:endParaRPr lang="en-US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28600"/>
            <a:ext cx="8229600" cy="1139825"/>
          </a:xfrm>
        </p:spPr>
        <p:txBody>
          <a:bodyPr/>
          <a:lstStyle/>
          <a:p>
            <a:r>
              <a:rPr lang="en-US" dirty="0" smtClean="0"/>
              <a:t>What’s the cause of confusion?</a:t>
            </a:r>
            <a:endParaRPr lang="en-US" dirty="0"/>
          </a:p>
        </p:txBody>
      </p:sp>
      <p:pic>
        <p:nvPicPr>
          <p:cNvPr id="1026" name="Picture 2" descr="https://s-media-cache-ak0.pinimg.com/236x/49/4e/14/494e140bebd408a380ea56d90668833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762000"/>
            <a:ext cx="5257800" cy="59747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r>
              <a:rPr lang="en-US" b="1" dirty="0" smtClean="0"/>
              <a:t>Figurative Language . . 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30725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does not mean exactly what it says.</a:t>
            </a:r>
          </a:p>
          <a:p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forces the reader to make an imaginative leap in order to comprehend an author's point.</a:t>
            </a:r>
          </a:p>
          <a:p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Typically involves connections between dissimilar things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5" descr="C:\Users\hhmstudent\AppData\Local\Microsoft\Windows\Temporary Internet Files\Content.IE5\I3YPX3PN\6-idioms3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4354576"/>
            <a:ext cx="3352800" cy="2503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39825"/>
          </a:xfrm>
        </p:spPr>
        <p:txBody>
          <a:bodyPr/>
          <a:lstStyle/>
          <a:p>
            <a:r>
              <a:rPr lang="en-US" b="1" dirty="0" smtClean="0"/>
              <a:t>Some Types of Figurative Language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30725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Simile</a:t>
            </a:r>
          </a:p>
          <a:p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Metaphor</a:t>
            </a:r>
          </a:p>
          <a:p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Personification</a:t>
            </a:r>
          </a:p>
          <a:p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Idiom </a:t>
            </a:r>
          </a:p>
          <a:p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Symbolism</a:t>
            </a:r>
          </a:p>
          <a:p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Allusion</a:t>
            </a:r>
          </a:p>
          <a:p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Imagery</a:t>
            </a:r>
          </a:p>
          <a:p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Alliteration</a:t>
            </a:r>
          </a:p>
          <a:p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Oxymoron</a:t>
            </a:r>
            <a:endParaRPr lang="en-US" b="1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941387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So, what is an allusion anyway?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599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200" dirty="0" smtClean="0"/>
          </a:p>
          <a:p>
            <a:pPr>
              <a:buNone/>
            </a:pPr>
            <a:r>
              <a:rPr lang="en-US" sz="3400" b="1" u="sng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Definition:  </a:t>
            </a:r>
          </a:p>
          <a:p>
            <a:pPr>
              <a:buNone/>
            </a:pPr>
            <a:r>
              <a:rPr lang="en-US" sz="34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 reference to a well known person, </a:t>
            </a:r>
          </a:p>
          <a:p>
            <a:pPr>
              <a:buNone/>
            </a:pPr>
            <a:r>
              <a:rPr lang="en-US" sz="34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event, or literary work for an </a:t>
            </a:r>
          </a:p>
          <a:p>
            <a:pPr>
              <a:buNone/>
            </a:pPr>
            <a:r>
              <a:rPr lang="en-US" sz="34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intended effect.</a:t>
            </a:r>
            <a:endParaRPr lang="en-US" sz="34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>
              <a:buNone/>
            </a:pPr>
            <a:endParaRPr lang="en-US" sz="22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7630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sz="4500" b="1" dirty="0" smtClean="0">
                <a:latin typeface="Ameretto Extended" pitchFamily="2" charset="0"/>
              </a:rPr>
              <a:t>Identify Allusions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991600" cy="54864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  <a:defRPr/>
            </a:pPr>
            <a:r>
              <a:rPr lang="en-US" sz="3400" b="1" dirty="0" smtClean="0">
                <a:solidFill>
                  <a:schemeClr val="accent4">
                    <a:lumMod val="75000"/>
                  </a:schemeClr>
                </a:solidFill>
                <a:latin typeface="Bangle" pitchFamily="2" charset="0"/>
              </a:rPr>
              <a:t>Text:  “I </a:t>
            </a:r>
            <a:r>
              <a:rPr lang="en-US" sz="3400" b="1" dirty="0" smtClean="0">
                <a:solidFill>
                  <a:schemeClr val="accent4">
                    <a:lumMod val="75000"/>
                  </a:schemeClr>
                </a:solidFill>
                <a:latin typeface="Bangle" pitchFamily="2" charset="0"/>
              </a:rPr>
              <a:t>don’t like to hang around with Byron.  He’s such an </a:t>
            </a:r>
            <a:r>
              <a:rPr lang="en-US" sz="3400" b="1" dirty="0" err="1" smtClean="0">
                <a:solidFill>
                  <a:schemeClr val="accent4">
                    <a:lumMod val="75000"/>
                  </a:schemeClr>
                </a:solidFill>
                <a:latin typeface="Bangle" pitchFamily="2" charset="0"/>
              </a:rPr>
              <a:t>Eeyore</a:t>
            </a:r>
            <a:r>
              <a:rPr lang="en-US" sz="3400" b="1" dirty="0" smtClean="0">
                <a:solidFill>
                  <a:schemeClr val="accent4">
                    <a:lumMod val="75000"/>
                  </a:schemeClr>
                </a:solidFill>
                <a:latin typeface="Bangle" pitchFamily="2" charset="0"/>
              </a:rPr>
              <a:t>.”</a:t>
            </a:r>
          </a:p>
          <a:p>
            <a:pPr marL="609600" indent="-609600" eaLnBrk="1" hangingPunct="1">
              <a:buFont typeface="Wingdings" pitchFamily="2" charset="2"/>
              <a:buNone/>
              <a:defRPr/>
            </a:pPr>
            <a:endParaRPr lang="en-US" b="1" dirty="0" smtClean="0">
              <a:latin typeface="Bangle" pitchFamily="2" charset="0"/>
            </a:endParaRPr>
          </a:p>
          <a:p>
            <a:pPr marL="609600" indent="-609600" eaLnBrk="1" hangingPunct="1">
              <a:defRPr/>
            </a:pPr>
            <a:endParaRPr lang="en-US" dirty="0" smtClean="0">
              <a:latin typeface="Bangle" pitchFamily="2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81000" y="1981200"/>
          <a:ext cx="8305800" cy="37338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962400"/>
                <a:gridCol w="4343400"/>
              </a:tblGrid>
              <a:tr h="1002086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Identify the allusion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729628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Characteristics of what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</a:rPr>
                        <a:t> is being alluded to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002086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Connect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</a:rPr>
                        <a:t> back to text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81000" y="5867400"/>
            <a:ext cx="8305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I can </a:t>
            </a:r>
            <a:r>
              <a:rPr lang="en-US" sz="2000" dirty="0" smtClean="0"/>
              <a:t>identify and analyze the impact of allusions within a text.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2296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The </a:t>
            </a:r>
            <a:r>
              <a:rPr lang="en-US" b="1" u="sng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allusion</a:t>
            </a: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is to the prodigal son, 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Biblical parable [story] found in the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Bible.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Many </a:t>
            </a:r>
            <a:r>
              <a:rPr lang="en-US" sz="28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stories in the Bible serve as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allusions in literature.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The prodigal son’s father welcomed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him home and gave him the best of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everything even though he asked for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his inheritance 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early, treated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h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is father 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with 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disrespect, and left home to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squander away his inheritance.</a:t>
            </a:r>
            <a:endParaRPr lang="en-US" sz="2800" b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2292" name="Picture 6" descr="Prodigal-Son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2667000"/>
            <a:ext cx="1981200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7239000" y="2438400"/>
            <a:ext cx="16954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r>
              <a:rPr lang="en-US" sz="1000" b="1" u="sng"/>
              <a:t>www.waysoflife.info</a:t>
            </a:r>
            <a:r>
              <a:rPr lang="en-US" sz="1000" b="1"/>
              <a:t> </a:t>
            </a:r>
          </a:p>
        </p:txBody>
      </p:sp>
      <p:sp>
        <p:nvSpPr>
          <p:cNvPr id="12294" name="Rectangle 8"/>
          <p:cNvSpPr>
            <a:spLocks noChangeArrowheads="1"/>
          </p:cNvSpPr>
          <p:nvPr/>
        </p:nvSpPr>
        <p:spPr bwMode="auto">
          <a:xfrm>
            <a:off x="381000" y="2057400"/>
            <a:ext cx="6553200" cy="1371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1"/>
            <a:ext cx="82296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latin typeface="Ameretto Extended" pitchFamily="2" charset="0"/>
              </a:rPr>
              <a:t>Identify Allusions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0"/>
            <a:ext cx="8534400" cy="53689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3400" b="1" dirty="0" smtClean="0">
                <a:solidFill>
                  <a:schemeClr val="accent4">
                    <a:lumMod val="75000"/>
                  </a:schemeClr>
                </a:solidFill>
                <a:latin typeface="Bangle" pitchFamily="2" charset="0"/>
              </a:rPr>
              <a:t>“Like the prodigal son, he returned to his hometown and was welcomed by all who knew him.”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3400" b="1" dirty="0" smtClean="0">
              <a:latin typeface="Bangle" pitchFamily="2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dirty="0" smtClean="0">
              <a:latin typeface="Bangle" pitchFamily="2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dirty="0" smtClean="0">
              <a:latin typeface="Bangle" pitchFamily="2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dirty="0" smtClean="0">
              <a:latin typeface="Bangle" pitchFamily="2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dirty="0" smtClean="0">
              <a:latin typeface="Bangle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1828800"/>
          <a:ext cx="8610600" cy="327660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114800"/>
                <a:gridCol w="4495800"/>
              </a:tblGrid>
              <a:tr h="879382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Identify the allusion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517837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Characteristics of what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</a:rPr>
                        <a:t> is being alluded to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79382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Connect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</a:rPr>
                        <a:t> back to text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81000" y="5638800"/>
            <a:ext cx="8458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/>
              <a:t>I can </a:t>
            </a:r>
            <a:r>
              <a:rPr lang="en-US" sz="2200" dirty="0" smtClean="0"/>
              <a:t>identify and analyze the impact of allusions within a text. 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1"/>
            <a:ext cx="82296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latin typeface="Ameretto Extended" pitchFamily="2" charset="0"/>
              </a:rPr>
              <a:t>Identify Allusions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534400" cy="51403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4000" b="1" dirty="0" smtClean="0">
              <a:solidFill>
                <a:schemeClr val="accent4">
                  <a:lumMod val="75000"/>
                </a:schemeClr>
              </a:solidFill>
              <a:latin typeface="Bangle" pitchFamily="2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  <a:latin typeface="Bangle" pitchFamily="2" charset="0"/>
              </a:rPr>
              <a:t>Text:  Brooks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  <a:latin typeface="Bangle" pitchFamily="2" charset="0"/>
              </a:rPr>
              <a:t>’ poem “</a:t>
            </a:r>
            <a:r>
              <a:rPr lang="en-US" sz="4000" b="1" dirty="0" err="1" smtClean="0">
                <a:solidFill>
                  <a:schemeClr val="accent4">
                    <a:lumMod val="75000"/>
                  </a:schemeClr>
                </a:solidFill>
                <a:latin typeface="Bangle" pitchFamily="2" charset="0"/>
              </a:rPr>
              <a:t>Narcissa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  <a:latin typeface="Bangle" pitchFamily="2" charset="0"/>
              </a:rPr>
              <a:t>”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3400" b="1" dirty="0" smtClean="0">
              <a:latin typeface="Bangle" pitchFamily="2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dirty="0" smtClean="0">
              <a:latin typeface="Bangle" pitchFamily="2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dirty="0" smtClean="0">
              <a:latin typeface="Bangle" pitchFamily="2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dirty="0" smtClean="0">
              <a:latin typeface="Bangle" pitchFamily="2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dirty="0" smtClean="0">
              <a:latin typeface="Bangle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1981199"/>
          <a:ext cx="8610600" cy="327660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114800"/>
                <a:gridCol w="4495800"/>
              </a:tblGrid>
              <a:tr h="879382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Identify the allusion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517837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Characteristics of what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</a:rPr>
                        <a:t> is being alluded to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79382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Connect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</a:rPr>
                        <a:t> back to text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81000" y="5638800"/>
            <a:ext cx="8458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I can identify and analyze the impact of allusions within a text. </a:t>
            </a:r>
            <a:endParaRPr lang="en-US" sz="22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Picture 2" descr="http://1.bp.blogspot.com/-825Q0BeOM0M/TjFCPdMVHMI/AAAAAAAAABU/-4i3DmnCg9c/s1600/Narciss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0"/>
            <a:ext cx="1905000" cy="19421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95400"/>
            <a:ext cx="8664961" cy="2598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81000" y="2286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en-US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62200" y="533400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accent3"/>
                </a:solidFill>
              </a:rPr>
              <a:t>Daedalus</a:t>
            </a:r>
            <a:r>
              <a:rPr lang="en-US" sz="2800" b="1" dirty="0" smtClean="0">
                <a:solidFill>
                  <a:schemeClr val="accent3"/>
                </a:solidFill>
              </a:rPr>
              <a:t> and </a:t>
            </a:r>
            <a:r>
              <a:rPr lang="en-US" sz="2800" b="1" dirty="0" err="1" smtClean="0">
                <a:solidFill>
                  <a:schemeClr val="accent3"/>
                </a:solidFill>
              </a:rPr>
              <a:t>Icarus</a:t>
            </a:r>
            <a:endParaRPr lang="en-US" sz="2800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1000"/>
            <a:ext cx="8396908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61004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28600" y="152400"/>
            <a:ext cx="8622957" cy="6019800"/>
            <a:chOff x="685800" y="914400"/>
            <a:chExt cx="8077200" cy="5638800"/>
          </a:xfrm>
        </p:grpSpPr>
        <p:sp>
          <p:nvSpPr>
            <p:cNvPr id="5" name="Rectangle 4"/>
            <p:cNvSpPr/>
            <p:nvPr/>
          </p:nvSpPr>
          <p:spPr bwMode="auto">
            <a:xfrm>
              <a:off x="685800" y="5867400"/>
              <a:ext cx="8077200" cy="6858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2" name="Picture 1" descr="http://upload.wikimedia.org/wikipedia/commons/5/5e/Bruegel%2C_Pieter_de_Oude_-_De_val_van_icarus_-_hi_res.jpg"/>
            <p:cNvPicPr/>
            <p:nvPr/>
          </p:nvPicPr>
          <p:blipFill>
            <a:blip r:embed="rId2" cstate="print">
              <a:lum bright="16000"/>
            </a:blip>
            <a:srcRect/>
            <a:stretch>
              <a:fillRect/>
            </a:stretch>
          </p:blipFill>
          <p:spPr bwMode="auto">
            <a:xfrm>
              <a:off x="685800" y="914400"/>
              <a:ext cx="8077200" cy="4961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457200" y="5420380"/>
            <a:ext cx="8229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“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cs typeface="Arial" pitchFamily="34" charset="0"/>
              </a:rPr>
              <a:t>The Fall of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cs typeface="Arial" pitchFamily="34" charset="0"/>
              </a:rPr>
              <a:t>Icarus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cs typeface="Arial" pitchFamily="34" charset="0"/>
              </a:rPr>
              <a:t>” by Pieter Brueghel, (1558)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6248400"/>
            <a:ext cx="807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I can </a:t>
            </a:r>
            <a:r>
              <a:rPr lang="en-US" dirty="0" smtClean="0"/>
              <a:t>identify and analyze the impact of allusions within an image or text.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1"/>
            <a:ext cx="8229600" cy="914400"/>
          </a:xfrm>
        </p:spPr>
        <p:txBody>
          <a:bodyPr/>
          <a:lstStyle/>
          <a:p>
            <a:r>
              <a:rPr lang="en-US" dirty="0" smtClean="0"/>
              <a:t>Closure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229600" cy="51054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1. </a:t>
            </a: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Observe the image closely.  </a:t>
            </a:r>
          </a:p>
          <a:p>
            <a:pPr>
              <a:buNone/>
            </a:pPr>
            <a:endParaRPr lang="en-US" b="1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514350" indent="-514350">
              <a:buNone/>
            </a:pP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2. Record your connections between the myth and the image. </a:t>
            </a:r>
          </a:p>
          <a:p>
            <a:pPr marL="514350" indent="-514350">
              <a:buNone/>
            </a:pPr>
            <a:endParaRPr lang="en-US" b="1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514350" indent="-514350">
              <a:buNone/>
            </a:pP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3. Analyze the impact of the allusion within the image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28674" name="Picture 2" descr="C:\Users\hhmstudent\AppData\Local\Microsoft\Windows\Temporary Internet Files\Content.IE5\EMBN6ZFA\reflect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35757">
            <a:off x="6704202" y="147160"/>
            <a:ext cx="2060701" cy="2106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39825"/>
          </a:xfrm>
        </p:spPr>
        <p:txBody>
          <a:bodyPr/>
          <a:lstStyle/>
          <a:p>
            <a:r>
              <a:rPr lang="en-US" dirty="0" smtClean="0"/>
              <a:t>Independent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762000"/>
            <a:ext cx="8229600" cy="4759325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Complete closure ticket:</a:t>
            </a:r>
          </a:p>
          <a:p>
            <a:pPr marL="514350" indent="-514350">
              <a:buNone/>
            </a:pPr>
            <a:r>
              <a:rPr lang="en-US" sz="18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   1. Observe the image closely.  </a:t>
            </a:r>
          </a:p>
          <a:p>
            <a:pPr marL="914400" lvl="1" indent="-514350">
              <a:buNone/>
            </a:pPr>
            <a:r>
              <a:rPr lang="en-US" sz="18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2. Record your connections between the myth and the image. </a:t>
            </a:r>
          </a:p>
          <a:p>
            <a:pPr marL="914400" lvl="1" indent="-514350">
              <a:buNone/>
            </a:pPr>
            <a:r>
              <a:rPr lang="en-US" sz="18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3. Analyze the impact of the allusion within the image</a:t>
            </a:r>
            <a:endParaRPr lang="en-US" sz="18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514350" lvl="0" indent="-514350">
              <a:buClr>
                <a:srgbClr val="B292CA"/>
              </a:buClr>
              <a:buFont typeface="Wingdings" pitchFamily="2" charset="2"/>
              <a:buAutoNum type="arabicPeriod"/>
            </a:pP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Keep closure ticket with you to discuss at the end of class.</a:t>
            </a:r>
          </a:p>
          <a:p>
            <a:pPr marL="514350" lvl="0" indent="-514350">
              <a:buClr>
                <a:srgbClr val="B292CA"/>
              </a:buClr>
              <a:buFont typeface="Wingdings" pitchFamily="2" charset="2"/>
              <a:buAutoNum type="arabicPeriod"/>
            </a:pP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Check </a:t>
            </a:r>
            <a:r>
              <a:rPr lang="en-US" b="1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Powerschool</a:t>
            </a: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or your Progress Reports to makeup missing work or quizzes</a:t>
            </a:r>
          </a:p>
          <a:p>
            <a:pPr marL="514350" lvl="0" indent="-514350">
              <a:buClr>
                <a:srgbClr val="B292CA"/>
              </a:buClr>
              <a:buFont typeface="Wingdings" pitchFamily="2" charset="2"/>
              <a:buAutoNum type="arabicPeriod"/>
            </a:pP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Read independently to practice the skills from class.</a:t>
            </a:r>
          </a:p>
          <a:p>
            <a:pPr marL="514350" lvl="0" indent="-514350">
              <a:buClr>
                <a:srgbClr val="B292CA"/>
              </a:buClr>
              <a:buFont typeface="Wingdings" pitchFamily="2" charset="2"/>
              <a:buAutoNum type="arabicPeriod"/>
            </a:pPr>
            <a:endParaRPr lang="en-US" dirty="0" smtClean="0">
              <a:solidFill>
                <a:srgbClr val="FADA7A">
                  <a:lumMod val="60000"/>
                  <a:lumOff val="40000"/>
                </a:srgbClr>
              </a:solidFill>
            </a:endParaRPr>
          </a:p>
          <a:p>
            <a:pPr marL="914400" lvl="1" indent="-514350">
              <a:buNone/>
            </a:pPr>
            <a:endParaRPr lang="en-US" sz="1400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/>
          <p:cNvGrpSpPr/>
          <p:nvPr/>
        </p:nvGrpSpPr>
        <p:grpSpPr>
          <a:xfrm>
            <a:off x="228600" y="152400"/>
            <a:ext cx="8622957" cy="6019800"/>
            <a:chOff x="685800" y="914400"/>
            <a:chExt cx="8077200" cy="5638800"/>
          </a:xfrm>
        </p:grpSpPr>
        <p:sp>
          <p:nvSpPr>
            <p:cNvPr id="5" name="Rectangle 4"/>
            <p:cNvSpPr/>
            <p:nvPr/>
          </p:nvSpPr>
          <p:spPr bwMode="auto">
            <a:xfrm>
              <a:off x="685800" y="5867400"/>
              <a:ext cx="8077200" cy="6858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2" name="Picture 1" descr="http://upload.wikimedia.org/wikipedia/commons/5/5e/Bruegel%2C_Pieter_de_Oude_-_De_val_van_icarus_-_hi_res.jpg"/>
            <p:cNvPicPr/>
            <p:nvPr/>
          </p:nvPicPr>
          <p:blipFill>
            <a:blip r:embed="rId2" cstate="print">
              <a:lum bright="16000"/>
            </a:blip>
            <a:srcRect/>
            <a:stretch>
              <a:fillRect/>
            </a:stretch>
          </p:blipFill>
          <p:spPr bwMode="auto">
            <a:xfrm>
              <a:off x="685800" y="914400"/>
              <a:ext cx="8077200" cy="4961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457200" y="5420380"/>
            <a:ext cx="8229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“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cs typeface="Arial" pitchFamily="34" charset="0"/>
              </a:rPr>
              <a:t>The Fall of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cs typeface="Arial" pitchFamily="34" charset="0"/>
              </a:rPr>
              <a:t>Icarus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cs typeface="Arial" pitchFamily="34" charset="0"/>
              </a:rPr>
              <a:t>” by Pieter Brueghel, (1558)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6248400"/>
            <a:ext cx="807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I can </a:t>
            </a:r>
            <a:r>
              <a:rPr lang="en-US" dirty="0" smtClean="0"/>
              <a:t>identify and analyze the impact of allusions within an image or text.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obe">
  <a:themeElements>
    <a:clrScheme name="Custom 18">
      <a:dk1>
        <a:srgbClr val="BBC737"/>
      </a:dk1>
      <a:lt1>
        <a:srgbClr val="E2CDC6"/>
      </a:lt1>
      <a:dk2>
        <a:srgbClr val="352B40"/>
      </a:dk2>
      <a:lt2>
        <a:srgbClr val="E4E8AF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Custom 4">
      <a:majorFont>
        <a:latin typeface="Credit Valley"/>
        <a:ea typeface=""/>
        <a:cs typeface=""/>
      </a:majorFont>
      <a:minorFont>
        <a:latin typeface="Tee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1060</TotalTime>
  <Words>507</Words>
  <Application>Microsoft Office PowerPoint</Application>
  <PresentationFormat>On-screen Show (4:3)</PresentationFormat>
  <Paragraphs>90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Globe</vt:lpstr>
      <vt:lpstr>Bellringer</vt:lpstr>
      <vt:lpstr>Outcome</vt:lpstr>
      <vt:lpstr>What’s the cause of confusion?</vt:lpstr>
      <vt:lpstr>Figurative Language . . .</vt:lpstr>
      <vt:lpstr>Some Types of Figurative Language</vt:lpstr>
      <vt:lpstr>So, what is an allusion anyway?</vt:lpstr>
      <vt:lpstr>Identify Allusions</vt:lpstr>
      <vt:lpstr>Slide 8</vt:lpstr>
      <vt:lpstr>Identify Allusions</vt:lpstr>
      <vt:lpstr>Identify Allusions</vt:lpstr>
      <vt:lpstr>Slide 11</vt:lpstr>
      <vt:lpstr>Slide 12</vt:lpstr>
      <vt:lpstr>Slide 13</vt:lpstr>
      <vt:lpstr>Slide 14</vt:lpstr>
      <vt:lpstr>Closure </vt:lpstr>
      <vt:lpstr>Independent Time</vt:lpstr>
      <vt:lpstr>Slide 17</vt:lpstr>
    </vt:vector>
  </TitlesOfParts>
  <Company>St. Charles Parish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ALLUSIONS</dc:title>
  <dc:creator>thall</dc:creator>
  <cp:lastModifiedBy>hhmstudent</cp:lastModifiedBy>
  <cp:revision>77</cp:revision>
  <dcterms:created xsi:type="dcterms:W3CDTF">2009-04-27T17:19:23Z</dcterms:created>
  <dcterms:modified xsi:type="dcterms:W3CDTF">2015-11-30T16:54:20Z</dcterms:modified>
</cp:coreProperties>
</file>