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685EC-1632-4760-8ABD-A1404116445C}" type="datetimeFigureOut">
              <a:rPr lang="en-US" smtClean="0"/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465F1-B8FF-494E-A8EE-3A1AF7DF0E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685EC-1632-4760-8ABD-A1404116445C}" type="datetimeFigureOut">
              <a:rPr lang="en-US" smtClean="0"/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465F1-B8FF-494E-A8EE-3A1AF7DF0E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685EC-1632-4760-8ABD-A1404116445C}" type="datetimeFigureOut">
              <a:rPr lang="en-US" smtClean="0"/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465F1-B8FF-494E-A8EE-3A1AF7DF0E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685EC-1632-4760-8ABD-A1404116445C}" type="datetimeFigureOut">
              <a:rPr lang="en-US" smtClean="0"/>
              <a:t>6/17/2013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465F1-B8FF-494E-A8EE-3A1AF7DF0E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685EC-1632-4760-8ABD-A1404116445C}" type="datetimeFigureOut">
              <a:rPr lang="en-US" smtClean="0"/>
              <a:t>6/17/2013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465F1-B8FF-494E-A8EE-3A1AF7DF0E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685EC-1632-4760-8ABD-A1404116445C}" type="datetimeFigureOut">
              <a:rPr lang="en-US" smtClean="0"/>
              <a:t>6/17/2013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465F1-B8FF-494E-A8EE-3A1AF7DF0E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685EC-1632-4760-8ABD-A1404116445C}" type="datetimeFigureOut">
              <a:rPr lang="en-US" smtClean="0"/>
              <a:t>6/17/2013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465F1-B8FF-494E-A8EE-3A1AF7DF0E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685EC-1632-4760-8ABD-A1404116445C}" type="datetimeFigureOut">
              <a:rPr lang="en-US" smtClean="0"/>
              <a:t>6/17/2013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465F1-B8FF-494E-A8EE-3A1AF7DF0EC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685EC-1632-4760-8ABD-A1404116445C}" type="datetimeFigureOut">
              <a:rPr lang="en-US" smtClean="0"/>
              <a:t>6/17/2013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D4465F1-B8FF-494E-A8EE-3A1AF7DF0EC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685EC-1632-4760-8ABD-A1404116445C}" type="datetimeFigureOut">
              <a:rPr lang="en-US" smtClean="0"/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465F1-B8FF-494E-A8EE-3A1AF7DF0E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685EC-1632-4760-8ABD-A1404116445C}" type="datetimeFigureOut">
              <a:rPr lang="en-US" smtClean="0"/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465F1-B8FF-494E-A8EE-3A1AF7DF0E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5D4465F1-B8FF-494E-A8EE-3A1AF7DF0EC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8FD685EC-1632-4760-8ABD-A1404116445C}" type="datetimeFigureOut">
              <a:rPr lang="en-US" smtClean="0"/>
              <a:t>6/17/2013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carsdaleschools.k12.ny.us/Domain/159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685800"/>
            <a:ext cx="7543800" cy="2593975"/>
          </a:xfrm>
        </p:spPr>
        <p:txBody>
          <a:bodyPr/>
          <a:lstStyle/>
          <a:p>
            <a:pPr algn="ctr"/>
            <a:r>
              <a:rPr lang="en-US" sz="4000" dirty="0" smtClean="0"/>
              <a:t>Coach’s Clinic</a:t>
            </a:r>
            <a:br>
              <a:rPr lang="en-US" sz="4000" dirty="0" smtClean="0"/>
            </a:br>
            <a:r>
              <a:rPr lang="en-US" sz="4000" dirty="0" smtClean="0"/>
              <a:t>C1. Valuing Values: An Introduction to the Structures of LD</a:t>
            </a:r>
            <a:br>
              <a:rPr lang="en-US" sz="4000" dirty="0" smtClean="0"/>
            </a:br>
            <a:r>
              <a:rPr lang="en-US" sz="4000" dirty="0" smtClean="0"/>
              <a:t>Dan Meyers &amp; Joe Vaughan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8888" y="3505200"/>
            <a:ext cx="6461760" cy="1371600"/>
          </a:xfrm>
        </p:spPr>
        <p:txBody>
          <a:bodyPr>
            <a:normAutofit fontScale="92500"/>
          </a:bodyPr>
          <a:lstStyle/>
          <a:p>
            <a:pPr algn="ctr"/>
            <a:r>
              <a:rPr lang="en-US" dirty="0" smtClean="0"/>
              <a:t>A copy of the handout can be found on Joe Vaughan’s webpage at </a:t>
            </a:r>
            <a:r>
              <a:rPr lang="en-US" dirty="0">
                <a:hlinkClick r:id="rId2"/>
              </a:rPr>
              <a:t>http://www.scarsdaleschools.k12.ny.us//</a:t>
            </a:r>
            <a:r>
              <a:rPr lang="en-US" dirty="0" smtClean="0">
                <a:hlinkClick r:id="rId2"/>
              </a:rPr>
              <a:t>Domain/159</a:t>
            </a:r>
            <a:endParaRPr lang="en-US" dirty="0" smtClean="0"/>
          </a:p>
          <a:p>
            <a:endParaRPr lang="en-US" dirty="0" smtClean="0"/>
          </a:p>
          <a:p>
            <a:pPr algn="ctr"/>
            <a:r>
              <a:rPr lang="en-US" dirty="0" smtClean="0"/>
              <a:t>Or scan the QR code below to go to the page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4800600"/>
            <a:ext cx="1428750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559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685800"/>
            <a:ext cx="6768802" cy="5059680"/>
          </a:xfrm>
        </p:spPr>
      </p:pic>
    </p:spTree>
    <p:extLst>
      <p:ext uri="{BB962C8B-B14F-4D97-AF65-F5344CB8AC3E}">
        <p14:creationId xmlns:p14="http://schemas.microsoft.com/office/powerpoint/2010/main" val="1204963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LD?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endParaRPr lang="en-US" sz="3600" dirty="0" smtClean="0"/>
          </a:p>
          <a:p>
            <a:pPr lvl="1"/>
            <a:r>
              <a:rPr lang="en-US" sz="3600" dirty="0" smtClean="0"/>
              <a:t>Proposition of Value, not Policy</a:t>
            </a:r>
          </a:p>
          <a:p>
            <a:pPr lvl="1"/>
            <a:r>
              <a:rPr lang="en-US" sz="3600" dirty="0" smtClean="0"/>
              <a:t>Explicit discussion of the decision calculus</a:t>
            </a:r>
          </a:p>
          <a:p>
            <a:pPr lvl="1"/>
            <a:r>
              <a:rPr lang="en-US" sz="3600" dirty="0" smtClean="0"/>
              <a:t>The prevalence of philosophical literature over empirical literature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100037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to Argumentation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3200" dirty="0" smtClean="0"/>
              <a:t>All complete arguments should have the same structure:</a:t>
            </a:r>
          </a:p>
          <a:p>
            <a:pPr marL="114300" indent="0">
              <a:buNone/>
            </a:pPr>
            <a:endParaRPr lang="en-US" sz="3200" dirty="0" smtClean="0"/>
          </a:p>
          <a:p>
            <a:pPr marL="1498600"/>
            <a:r>
              <a:rPr lang="en-US" sz="3200" dirty="0" smtClean="0"/>
              <a:t>Claim</a:t>
            </a:r>
          </a:p>
          <a:p>
            <a:pPr marL="1498600"/>
            <a:r>
              <a:rPr lang="en-US" sz="3200" dirty="0" smtClean="0"/>
              <a:t>Warrant</a:t>
            </a:r>
          </a:p>
          <a:p>
            <a:pPr marL="1498600"/>
            <a:r>
              <a:rPr lang="en-US" sz="3200" dirty="0" smtClean="0"/>
              <a:t>Impact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46171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Claim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3200" dirty="0"/>
              <a:t>Domestic violence often escalates over time since the </a:t>
            </a:r>
            <a:r>
              <a:rPr lang="en-US" sz="3200" dirty="0" smtClean="0"/>
              <a:t>abuser will </a:t>
            </a:r>
            <a:r>
              <a:rPr lang="en-US" sz="3200" dirty="0"/>
              <a:t>respond to any threat to her power and thus a premeditated</a:t>
            </a:r>
          </a:p>
          <a:p>
            <a:pPr marL="114300" indent="0">
              <a:buNone/>
            </a:pPr>
            <a:r>
              <a:rPr lang="en-US" sz="3200" dirty="0"/>
              <a:t>response is necessitated since the time between attacks is the </a:t>
            </a:r>
            <a:r>
              <a:rPr lang="en-US" sz="3200" dirty="0" smtClean="0"/>
              <a:t>only time </a:t>
            </a:r>
            <a:r>
              <a:rPr lang="en-US" sz="3200" dirty="0"/>
              <a:t>available for the victim to formulate an avenue for recourse.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633313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Warrant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000" dirty="0"/>
              <a:t>Judith </a:t>
            </a:r>
            <a:r>
              <a:rPr lang="en-US" sz="2000" dirty="0" err="1"/>
              <a:t>Koons</a:t>
            </a:r>
            <a:r>
              <a:rPr lang="en-US" sz="2000" dirty="0"/>
              <a:t> explains the escalating nature of </a:t>
            </a:r>
            <a:r>
              <a:rPr lang="en-US" sz="2000" dirty="0" smtClean="0"/>
              <a:t>domestic violence</a:t>
            </a:r>
            <a:r>
              <a:rPr lang="en-US" sz="2000" dirty="0"/>
              <a:t>:</a:t>
            </a:r>
          </a:p>
          <a:p>
            <a:pPr marL="114300" indent="0">
              <a:buNone/>
            </a:pPr>
            <a:r>
              <a:rPr lang="en-US" sz="2000" dirty="0"/>
              <a:t>“It is at […] the first physical move toward separation ‐ that a</a:t>
            </a:r>
          </a:p>
          <a:p>
            <a:pPr marL="114300" indent="0">
              <a:buNone/>
            </a:pPr>
            <a:r>
              <a:rPr lang="en-US" sz="2000" dirty="0"/>
              <a:t>batter[</a:t>
            </a:r>
            <a:r>
              <a:rPr lang="en-US" sz="2000" dirty="0" err="1"/>
              <a:t>er</a:t>
            </a:r>
            <a:r>
              <a:rPr lang="en-US" sz="2000" dirty="0"/>
              <a:t>] is prone to become more violent. A decision ‐ or even a</a:t>
            </a:r>
          </a:p>
          <a:p>
            <a:pPr marL="114300" indent="0">
              <a:buNone/>
            </a:pPr>
            <a:r>
              <a:rPr lang="en-US" sz="2000" dirty="0"/>
              <a:t>threat ‐ to leave can trigger lethal violence. Because domestic</a:t>
            </a:r>
          </a:p>
          <a:p>
            <a:pPr marL="114300" indent="0">
              <a:buNone/>
            </a:pPr>
            <a:r>
              <a:rPr lang="en-US" sz="2000" dirty="0"/>
              <a:t>violence is marked by power and control, attempting to exit a room</a:t>
            </a:r>
          </a:p>
          <a:p>
            <a:pPr marL="114300" indent="0">
              <a:buNone/>
            </a:pPr>
            <a:r>
              <a:rPr lang="en-US" sz="2000" dirty="0"/>
              <a:t>may be considered "disobedience," spurring escalated violence.</a:t>
            </a:r>
          </a:p>
          <a:p>
            <a:pPr marL="114300" indent="0">
              <a:buNone/>
            </a:pPr>
            <a:r>
              <a:rPr lang="en-US" sz="2000" dirty="0"/>
              <a:t>Resistance strategies (such as leaving a room) may force an abuser</a:t>
            </a:r>
          </a:p>
          <a:p>
            <a:pPr marL="114300" indent="0">
              <a:buNone/>
            </a:pPr>
            <a:r>
              <a:rPr lang="en-US" sz="2000" dirty="0"/>
              <a:t>"to make his coercive power explicit. Any threat, however small, to</a:t>
            </a:r>
          </a:p>
          <a:p>
            <a:pPr marL="114300" indent="0">
              <a:buNone/>
            </a:pPr>
            <a:r>
              <a:rPr lang="en-US" sz="2000" dirty="0"/>
              <a:t>the abuser's authority within the family is likely to be met with</a:t>
            </a:r>
          </a:p>
          <a:p>
            <a:pPr marL="114300" indent="0">
              <a:buNone/>
            </a:pPr>
            <a:r>
              <a:rPr lang="en-US" sz="2000" dirty="0"/>
              <a:t>violence." […] Killing a battering man may be the safest available</a:t>
            </a:r>
          </a:p>
          <a:p>
            <a:pPr marL="114300" indent="0">
              <a:buNone/>
            </a:pPr>
            <a:r>
              <a:rPr lang="en-US" sz="2000" dirty="0"/>
              <a:t>alternative</a:t>
            </a:r>
            <a:r>
              <a:rPr lang="en-US" sz="2000" dirty="0" smtClean="0"/>
              <a:t>.”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714448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Claims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Analytical</a:t>
            </a:r>
            <a:endParaRPr lang="en-US" sz="2800" dirty="0"/>
          </a:p>
          <a:p>
            <a:r>
              <a:rPr lang="en-US" sz="2800" dirty="0" smtClean="0"/>
              <a:t>Empirical</a:t>
            </a:r>
            <a:endParaRPr lang="en-US" sz="2800" dirty="0"/>
          </a:p>
          <a:p>
            <a:r>
              <a:rPr lang="en-US" sz="2800" dirty="0" smtClean="0"/>
              <a:t>Psychological</a:t>
            </a:r>
            <a:endParaRPr lang="en-US" sz="2800" dirty="0"/>
          </a:p>
          <a:p>
            <a:r>
              <a:rPr lang="en-US" sz="2800" dirty="0" smtClean="0"/>
              <a:t>Framework</a:t>
            </a:r>
            <a:endParaRPr lang="en-US" sz="2800" dirty="0"/>
          </a:p>
          <a:p>
            <a:pPr marL="114300" indent="0">
              <a:buNone/>
            </a:pPr>
            <a:endParaRPr lang="en-US" sz="2800" dirty="0"/>
          </a:p>
          <a:p>
            <a:pPr marL="114300" indent="0">
              <a:buNone/>
            </a:pPr>
            <a:r>
              <a:rPr lang="en-US" sz="2800" dirty="0" smtClean="0"/>
              <a:t>Why </a:t>
            </a:r>
            <a:r>
              <a:rPr lang="en-US" sz="2800" dirty="0"/>
              <a:t>the type of claim matters…</a:t>
            </a:r>
          </a:p>
          <a:p>
            <a:endParaRPr lang="en-US" sz="2800" dirty="0" smtClean="0"/>
          </a:p>
          <a:p>
            <a:pPr marL="114300" indent="0">
              <a:buNone/>
            </a:pPr>
            <a:r>
              <a:rPr lang="en-US" sz="2800" dirty="0" smtClean="0"/>
              <a:t>Exercises teaching Claim/Warrant/Impact </a:t>
            </a:r>
            <a:r>
              <a:rPr lang="en-US" sz="2800" dirty="0"/>
              <a:t>structure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223190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Impact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endParaRPr lang="en-US" sz="2400" dirty="0" smtClean="0"/>
          </a:p>
          <a:p>
            <a:pPr marL="114300" indent="0">
              <a:buNone/>
            </a:pPr>
            <a:r>
              <a:rPr lang="en-US" sz="2400" dirty="0" smtClean="0"/>
              <a:t>Thus</a:t>
            </a:r>
            <a:r>
              <a:rPr lang="en-US" sz="2400" dirty="0"/>
              <a:t>, because any action by the victim could be seen as a</a:t>
            </a:r>
          </a:p>
          <a:p>
            <a:pPr marL="114300" indent="0">
              <a:buNone/>
            </a:pPr>
            <a:r>
              <a:rPr lang="en-US" sz="2400" dirty="0"/>
              <a:t>legitimate threat by the abuser, domestic violence can </a:t>
            </a:r>
            <a:r>
              <a:rPr lang="en-US" sz="2400" dirty="0" smtClean="0"/>
              <a:t>escalate randomly</a:t>
            </a:r>
            <a:r>
              <a:rPr lang="en-US" sz="2400" dirty="0"/>
              <a:t>, further denigrating agency and justifying </a:t>
            </a:r>
            <a:r>
              <a:rPr lang="en-US" sz="2400" dirty="0" smtClean="0"/>
              <a:t>deliberate deadly </a:t>
            </a:r>
            <a:r>
              <a:rPr lang="en-US" sz="2400" dirty="0"/>
              <a:t>force. Furthermore, only affirming can solve for </a:t>
            </a:r>
            <a:r>
              <a:rPr lang="en-US" sz="2400" dirty="0" smtClean="0"/>
              <a:t>this egregious </a:t>
            </a:r>
            <a:r>
              <a:rPr lang="en-US" sz="2400" dirty="0"/>
              <a:t>rights violation since exercising lethal force is the </a:t>
            </a:r>
            <a:r>
              <a:rPr lang="en-US" sz="2400" dirty="0" smtClean="0"/>
              <a:t>only way </a:t>
            </a:r>
            <a:r>
              <a:rPr lang="en-US" sz="2400" dirty="0"/>
              <a:t>to definitely preempt escalation since no one can </a:t>
            </a:r>
            <a:r>
              <a:rPr lang="en-US" sz="2400" dirty="0" smtClean="0"/>
              <a:t>abuse rights </a:t>
            </a:r>
            <a:r>
              <a:rPr lang="en-US" sz="2400" dirty="0"/>
              <a:t>if not alive.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4277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Resolutional</a:t>
            </a:r>
            <a:r>
              <a:rPr lang="en-US" dirty="0"/>
              <a:t>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dirty="0"/>
              <a:t>Types of Resolutions – Comparative, Absolute, Superlative</a:t>
            </a:r>
          </a:p>
          <a:p>
            <a:r>
              <a:rPr lang="en-US" dirty="0" smtClean="0"/>
              <a:t>November/December </a:t>
            </a:r>
            <a:r>
              <a:rPr lang="en-US" dirty="0"/>
              <a:t>2010 ‐ Resolved: The abuse of illegal </a:t>
            </a:r>
            <a:r>
              <a:rPr lang="en-US" dirty="0" smtClean="0"/>
              <a:t>drugs ought </a:t>
            </a:r>
            <a:r>
              <a:rPr lang="en-US" dirty="0"/>
              <a:t>to be treated as a matter of public health, not of </a:t>
            </a:r>
            <a:r>
              <a:rPr lang="en-US" dirty="0" smtClean="0"/>
              <a:t>criminal justice</a:t>
            </a:r>
            <a:r>
              <a:rPr lang="en-US" dirty="0"/>
              <a:t>.</a:t>
            </a:r>
          </a:p>
          <a:p>
            <a:r>
              <a:rPr lang="en-US" dirty="0" smtClean="0"/>
              <a:t>2011 </a:t>
            </a:r>
            <a:r>
              <a:rPr lang="en-US" dirty="0"/>
              <a:t>NFL Nationals ‐ Resolved: When forced to choose, a </a:t>
            </a:r>
            <a:r>
              <a:rPr lang="en-US" dirty="0" smtClean="0"/>
              <a:t>just government </a:t>
            </a:r>
            <a:r>
              <a:rPr lang="en-US" dirty="0"/>
              <a:t>ought to prioritize universal human rights over </a:t>
            </a:r>
            <a:r>
              <a:rPr lang="en-US" dirty="0" smtClean="0"/>
              <a:t>its national </a:t>
            </a:r>
            <a:r>
              <a:rPr lang="en-US" dirty="0"/>
              <a:t>interest.</a:t>
            </a:r>
          </a:p>
          <a:p>
            <a:r>
              <a:rPr lang="en-US" dirty="0" smtClean="0"/>
              <a:t>September/October </a:t>
            </a:r>
            <a:r>
              <a:rPr lang="en-US" dirty="0"/>
              <a:t>2010 ‐ Resolved: States ought not </a:t>
            </a:r>
            <a:r>
              <a:rPr lang="en-US" dirty="0" smtClean="0"/>
              <a:t>possess nuclear </a:t>
            </a:r>
            <a:r>
              <a:rPr lang="en-US" dirty="0"/>
              <a:t>weapons.</a:t>
            </a:r>
          </a:p>
          <a:p>
            <a:r>
              <a:rPr lang="en-US" dirty="0" smtClean="0"/>
              <a:t>September/October </a:t>
            </a:r>
            <a:r>
              <a:rPr lang="en-US" dirty="0"/>
              <a:t>2011 ‐ Resolved: Justice requires </a:t>
            </a:r>
            <a:r>
              <a:rPr lang="en-US" dirty="0" smtClean="0"/>
              <a:t>the recognition </a:t>
            </a:r>
            <a:r>
              <a:rPr lang="en-US" dirty="0"/>
              <a:t>of animal rights.</a:t>
            </a:r>
          </a:p>
          <a:p>
            <a:r>
              <a:rPr lang="en-US" dirty="0" smtClean="0"/>
              <a:t>2003 </a:t>
            </a:r>
            <a:r>
              <a:rPr lang="en-US" dirty="0"/>
              <a:t>NCFL Nationals° ‐ Resolved: capitalism is the most </a:t>
            </a:r>
            <a:r>
              <a:rPr lang="en-US" dirty="0" err="1" smtClean="0"/>
              <a:t>justn</a:t>
            </a:r>
            <a:r>
              <a:rPr lang="en-US" dirty="0" smtClean="0"/>
              <a:t> economic </a:t>
            </a:r>
            <a:r>
              <a:rPr lang="en-US" dirty="0"/>
              <a:t>system.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944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7620000" cy="6019800"/>
          </a:xfrm>
        </p:spPr>
        <p:txBody>
          <a:bodyPr>
            <a:normAutofit fontScale="92500" lnSpcReduction="20000"/>
          </a:bodyPr>
          <a:lstStyle/>
          <a:p>
            <a:pPr marL="114300" indent="0">
              <a:buNone/>
            </a:pPr>
            <a:r>
              <a:rPr lang="en-US" dirty="0"/>
              <a:t>• Finding Definitions</a:t>
            </a:r>
          </a:p>
          <a:p>
            <a:pPr marL="114300" indent="0">
              <a:buNone/>
            </a:pPr>
            <a:r>
              <a:rPr lang="en-US" dirty="0"/>
              <a:t>• Contextual Clues and Clauses</a:t>
            </a:r>
          </a:p>
          <a:p>
            <a:pPr marL="114300" indent="0">
              <a:buNone/>
            </a:pPr>
            <a:r>
              <a:rPr lang="en-US" dirty="0" smtClean="0"/>
              <a:t>	• </a:t>
            </a:r>
            <a:r>
              <a:rPr lang="en-US" dirty="0"/>
              <a:t>March/April 2010 ‐ Resolved: In the United States, the </a:t>
            </a:r>
            <a:r>
              <a:rPr lang="en-US" dirty="0" smtClean="0"/>
              <a:t>	principle of jury </a:t>
            </a:r>
            <a:r>
              <a:rPr lang="en-US" dirty="0"/>
              <a:t>nullification is a just check on government.</a:t>
            </a:r>
          </a:p>
          <a:p>
            <a:pPr marL="114300" indent="0">
              <a:buNone/>
            </a:pPr>
            <a:r>
              <a:rPr lang="en-US" dirty="0" smtClean="0"/>
              <a:t>	• </a:t>
            </a:r>
            <a:r>
              <a:rPr lang="en-US" dirty="0"/>
              <a:t>March/April 2009 ‐ Resolved: Vigilantism is justified </a:t>
            </a:r>
            <a:r>
              <a:rPr lang="en-US" dirty="0" smtClean="0"/>
              <a:t>when 	the government </a:t>
            </a:r>
            <a:r>
              <a:rPr lang="en-US" dirty="0"/>
              <a:t>has failed to enforce the law.</a:t>
            </a:r>
          </a:p>
          <a:p>
            <a:pPr marL="114300" indent="0">
              <a:buNone/>
            </a:pPr>
            <a:r>
              <a:rPr lang="en-US" dirty="0" smtClean="0"/>
              <a:t>	• </a:t>
            </a:r>
            <a:r>
              <a:rPr lang="en-US" dirty="0"/>
              <a:t>September/October 2007 ‐ Resolved: A just society ought not </a:t>
            </a:r>
            <a:r>
              <a:rPr lang="en-US" dirty="0" smtClean="0"/>
              <a:t>	use the death penalty as a form of punishment.</a:t>
            </a:r>
          </a:p>
          <a:p>
            <a:pPr marL="114300" indent="0">
              <a:buNone/>
            </a:pPr>
            <a:r>
              <a:rPr lang="en-US" dirty="0" smtClean="0"/>
              <a:t>• </a:t>
            </a:r>
            <a:r>
              <a:rPr lang="en-US" dirty="0"/>
              <a:t>Evaluative Term</a:t>
            </a:r>
          </a:p>
          <a:p>
            <a:pPr marL="114300" indent="0">
              <a:buNone/>
            </a:pPr>
            <a:r>
              <a:rPr lang="en-US" dirty="0" smtClean="0"/>
              <a:t>	• </a:t>
            </a:r>
            <a:r>
              <a:rPr lang="en-US" dirty="0"/>
              <a:t>November/December 2008 ‐ Resolved: In a </a:t>
            </a:r>
            <a:r>
              <a:rPr lang="en-US" dirty="0" smtClean="0"/>
              <a:t>democratic 	society, felons </a:t>
            </a:r>
            <a:r>
              <a:rPr lang="en-US" dirty="0"/>
              <a:t>ought to retain the right to vote.</a:t>
            </a:r>
          </a:p>
          <a:p>
            <a:pPr marL="114300" indent="0">
              <a:buNone/>
            </a:pPr>
            <a:r>
              <a:rPr lang="en-US" dirty="0" smtClean="0"/>
              <a:t>	• </a:t>
            </a:r>
            <a:r>
              <a:rPr lang="en-US" dirty="0"/>
              <a:t>March/April 2012 ‐ Resolved: Targeted killing is a morally </a:t>
            </a:r>
            <a:r>
              <a:rPr lang="en-US" dirty="0" smtClean="0"/>
              <a:t>	permissible foreign </a:t>
            </a:r>
            <a:r>
              <a:rPr lang="en-US" dirty="0"/>
              <a:t>policy tool.</a:t>
            </a:r>
          </a:p>
          <a:p>
            <a:pPr marL="114300" indent="0">
              <a:buNone/>
            </a:pPr>
            <a:r>
              <a:rPr lang="en-US" dirty="0" smtClean="0"/>
              <a:t>	• </a:t>
            </a:r>
            <a:r>
              <a:rPr lang="en-US" dirty="0"/>
              <a:t>November/December 2006 ‐ Resolved: A victim’s </a:t>
            </a:r>
            <a:r>
              <a:rPr lang="en-US" dirty="0" smtClean="0"/>
              <a:t>deliberate 	use of deadly </a:t>
            </a:r>
            <a:r>
              <a:rPr lang="en-US" dirty="0"/>
              <a:t>force is a just response to repeated domestic </a:t>
            </a:r>
            <a:r>
              <a:rPr lang="en-US" dirty="0" smtClean="0"/>
              <a:t>	violence</a:t>
            </a:r>
            <a:r>
              <a:rPr lang="en-US" dirty="0"/>
              <a:t>.</a:t>
            </a:r>
          </a:p>
          <a:p>
            <a:pPr marL="114300" indent="0">
              <a:buNone/>
            </a:pPr>
            <a:r>
              <a:rPr lang="en-US" dirty="0" smtClean="0"/>
              <a:t>	• </a:t>
            </a:r>
            <a:r>
              <a:rPr lang="en-US" dirty="0"/>
              <a:t>November/December 2011 ‐ Resolved: Individuals have </a:t>
            </a:r>
            <a:r>
              <a:rPr lang="en-US" dirty="0" smtClean="0"/>
              <a:t>a 	moral obligation </a:t>
            </a:r>
            <a:r>
              <a:rPr lang="en-US" dirty="0"/>
              <a:t>to assist people in need.</a:t>
            </a:r>
          </a:p>
          <a:p>
            <a:pPr marL="114300" indent="0">
              <a:buNone/>
            </a:pPr>
            <a:r>
              <a:rPr lang="en-US" dirty="0"/>
              <a:t>• Actor and Action of the Resolution</a:t>
            </a:r>
          </a:p>
          <a:p>
            <a:pPr marL="114300" indent="0">
              <a:buNone/>
            </a:pPr>
            <a:r>
              <a:rPr lang="en-US" dirty="0"/>
              <a:t>• Describing the Affirmative and Negative Worlds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194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of an LD 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76200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Affirmative Constructive (AC) – 6 min</a:t>
            </a:r>
          </a:p>
          <a:p>
            <a:pPr lvl="1"/>
            <a:r>
              <a:rPr lang="en-US" sz="2200" dirty="0" smtClean="0"/>
              <a:t>The Framework</a:t>
            </a:r>
          </a:p>
          <a:p>
            <a:pPr lvl="2"/>
            <a:r>
              <a:rPr lang="en-US" sz="2200" dirty="0" smtClean="0"/>
              <a:t>Statement of the resolution</a:t>
            </a:r>
          </a:p>
          <a:p>
            <a:pPr lvl="2"/>
            <a:r>
              <a:rPr lang="en-US" sz="2200" dirty="0" smtClean="0"/>
              <a:t>Definitions/Observations</a:t>
            </a:r>
          </a:p>
          <a:p>
            <a:pPr lvl="2"/>
            <a:r>
              <a:rPr lang="en-US" sz="2200" dirty="0" smtClean="0"/>
              <a:t>The Value</a:t>
            </a:r>
          </a:p>
          <a:p>
            <a:pPr lvl="2"/>
            <a:r>
              <a:rPr lang="en-US" sz="2200" dirty="0" smtClean="0"/>
              <a:t>The Value Criterion/Standard</a:t>
            </a:r>
          </a:p>
          <a:p>
            <a:pPr lvl="1"/>
            <a:r>
              <a:rPr lang="en-US" sz="2200" dirty="0" smtClean="0"/>
              <a:t>The Contentions</a:t>
            </a:r>
          </a:p>
          <a:p>
            <a:r>
              <a:rPr lang="en-US" dirty="0" smtClean="0"/>
              <a:t>Negative’s Cross Examination (CX) – 3 min</a:t>
            </a:r>
          </a:p>
          <a:p>
            <a:r>
              <a:rPr lang="en-US" dirty="0" smtClean="0"/>
              <a:t>Negative Constructive/First Negative Rebuttal (1N) – 7 min</a:t>
            </a:r>
          </a:p>
          <a:p>
            <a:pPr lvl="1"/>
            <a:r>
              <a:rPr lang="en-US" sz="2200" dirty="0" smtClean="0"/>
              <a:t>The Negative case</a:t>
            </a:r>
          </a:p>
          <a:p>
            <a:pPr lvl="1"/>
            <a:r>
              <a:rPr lang="en-US" sz="2200" dirty="0" smtClean="0"/>
              <a:t>The Negative rebuttal</a:t>
            </a:r>
          </a:p>
          <a:p>
            <a:r>
              <a:rPr lang="en-US" dirty="0" smtClean="0"/>
              <a:t>Affirmative’s Cross Examination (CX) – 3 min</a:t>
            </a:r>
          </a:p>
          <a:p>
            <a:r>
              <a:rPr lang="en-US" dirty="0"/>
              <a:t>First Affirmative Rebuttal (1AR) – 4 min</a:t>
            </a:r>
          </a:p>
          <a:p>
            <a:r>
              <a:rPr lang="en-US" dirty="0"/>
              <a:t>Second Negative Rebuttal (2N) – 6 min</a:t>
            </a:r>
          </a:p>
          <a:p>
            <a:r>
              <a:rPr lang="en-US" dirty="0"/>
              <a:t>Second Affirmative Rebuttal (2AR) – 3 min</a:t>
            </a:r>
          </a:p>
          <a:p>
            <a:r>
              <a:rPr lang="en-US" dirty="0"/>
              <a:t>PREP TIME</a:t>
            </a:r>
          </a:p>
          <a:p>
            <a:endParaRPr lang="en-US" dirty="0" smtClean="0"/>
          </a:p>
          <a:p>
            <a:pPr marL="114300" indent="0">
              <a:buNone/>
            </a:pPr>
            <a:endParaRPr lang="en-US" dirty="0" smtClean="0"/>
          </a:p>
          <a:p>
            <a:pPr marL="114300" indent="0">
              <a:buNone/>
            </a:pPr>
            <a:endParaRPr lang="en-US" dirty="0" smtClean="0"/>
          </a:p>
          <a:p>
            <a:pPr marL="777240" lvl="2" indent="0">
              <a:buNone/>
            </a:pPr>
            <a:endParaRPr lang="en-US" dirty="0" smtClean="0"/>
          </a:p>
          <a:p>
            <a:pPr marL="777240" lvl="2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640354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Flowing (</a:t>
            </a:r>
            <a:r>
              <a:rPr lang="en-US" dirty="0" err="1" smtClean="0"/>
              <a:t>Aff</a:t>
            </a:r>
            <a:r>
              <a:rPr lang="en-US" dirty="0" smtClean="0"/>
              <a:t> Flow)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 marL="114300" indent="0">
              <a:buNone/>
            </a:pPr>
            <a:r>
              <a:rPr lang="en-US" dirty="0"/>
              <a:t>AC (3 min)  </a:t>
            </a:r>
            <a:r>
              <a:rPr lang="en-US" dirty="0" smtClean="0"/>
              <a:t>      1N </a:t>
            </a:r>
            <a:r>
              <a:rPr lang="en-US" dirty="0"/>
              <a:t>(7 min)   </a:t>
            </a:r>
            <a:r>
              <a:rPr lang="en-US" dirty="0" smtClean="0"/>
              <a:t>1AR </a:t>
            </a:r>
            <a:r>
              <a:rPr lang="en-US" dirty="0"/>
              <a:t>(4 min)   </a:t>
            </a:r>
            <a:r>
              <a:rPr lang="en-US" dirty="0" smtClean="0"/>
              <a:t>2NR </a:t>
            </a:r>
            <a:r>
              <a:rPr lang="en-US" dirty="0"/>
              <a:t>(6 min)  </a:t>
            </a:r>
            <a:r>
              <a:rPr lang="en-US" dirty="0" smtClean="0"/>
              <a:t>2AR (3min</a:t>
            </a:r>
            <a:r>
              <a:rPr lang="en-US" dirty="0"/>
              <a:t>)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609600" y="2514600"/>
            <a:ext cx="731520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209800" y="2133600"/>
            <a:ext cx="0" cy="41148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581400" y="2133600"/>
            <a:ext cx="0" cy="41148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553200" y="2133600"/>
            <a:ext cx="0" cy="41148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029200" y="2133600"/>
            <a:ext cx="0" cy="41148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80657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Flowing (</a:t>
            </a:r>
            <a:r>
              <a:rPr lang="en-US" dirty="0" err="1" smtClean="0"/>
              <a:t>Neg</a:t>
            </a:r>
            <a:r>
              <a:rPr lang="en-US" dirty="0" smtClean="0"/>
              <a:t> Flow)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marL="114300" indent="0">
              <a:buNone/>
            </a:pPr>
            <a:r>
              <a:rPr lang="en-US" dirty="0" smtClean="0"/>
              <a:t>     1N (7 min)              1 AR (3 min)          2N (6 min)      2AR (3 min)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609600" y="2514600"/>
            <a:ext cx="731520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667000" y="2133600"/>
            <a:ext cx="0" cy="41148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553200" y="2133600"/>
            <a:ext cx="0" cy="41148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648200" y="2133600"/>
            <a:ext cx="0" cy="41148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363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Rebuttals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Responsive! Responsive! Responsive!</a:t>
            </a:r>
          </a:p>
          <a:p>
            <a:r>
              <a:rPr lang="en-US" sz="3200" dirty="0" smtClean="0"/>
              <a:t>Framework </a:t>
            </a:r>
            <a:r>
              <a:rPr lang="en-US" sz="3200" dirty="0"/>
              <a:t>Responses (i.e. </a:t>
            </a:r>
            <a:r>
              <a:rPr lang="en-US" sz="3200" dirty="0" smtClean="0"/>
              <a:t>arguing about </a:t>
            </a:r>
            <a:r>
              <a:rPr lang="en-US" sz="3200" dirty="0"/>
              <a:t>how to argue) </a:t>
            </a:r>
            <a:r>
              <a:rPr lang="en-US" sz="3200" dirty="0" err="1"/>
              <a:t>vs</a:t>
            </a:r>
            <a:r>
              <a:rPr lang="en-US" sz="3200" dirty="0"/>
              <a:t> </a:t>
            </a:r>
            <a:r>
              <a:rPr lang="en-US" sz="3200" dirty="0" smtClean="0"/>
              <a:t>Contention Level </a:t>
            </a:r>
            <a:r>
              <a:rPr lang="en-US" sz="3200" dirty="0"/>
              <a:t>Responses</a:t>
            </a:r>
          </a:p>
          <a:p>
            <a:r>
              <a:rPr lang="en-US" sz="3200" dirty="0" smtClean="0"/>
              <a:t>The </a:t>
            </a:r>
            <a:r>
              <a:rPr lang="en-US" sz="3200" dirty="0"/>
              <a:t>litany of types of responses</a:t>
            </a:r>
          </a:p>
          <a:p>
            <a:r>
              <a:rPr lang="en-US" sz="3200" dirty="0" smtClean="0"/>
              <a:t>Exercises </a:t>
            </a:r>
            <a:r>
              <a:rPr lang="en-US" sz="3200" dirty="0"/>
              <a:t>for teaching rebuttal skills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60598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more information, log into nationalforensicsleague.org</a:t>
            </a:r>
            <a:r>
              <a:rPr lang="en-US" dirty="0"/>
              <a:t> </a:t>
            </a:r>
            <a:r>
              <a:rPr lang="en-US" dirty="0" smtClean="0"/>
              <a:t>and search for “Novice LD Curriculum”</a:t>
            </a:r>
          </a:p>
          <a:p>
            <a:r>
              <a:rPr lang="en-US" dirty="0" smtClean="0"/>
              <a:t>You can also find videos on the website that discuss</a:t>
            </a:r>
          </a:p>
          <a:p>
            <a:pPr lvl="1"/>
            <a:r>
              <a:rPr lang="en-US" dirty="0" smtClean="0"/>
              <a:t>All of this material in more depth</a:t>
            </a:r>
          </a:p>
          <a:p>
            <a:pPr lvl="1"/>
            <a:r>
              <a:rPr lang="en-US" dirty="0" smtClean="0"/>
              <a:t>Topic briefings</a:t>
            </a:r>
          </a:p>
        </p:txBody>
      </p:sp>
    </p:spTree>
    <p:extLst>
      <p:ext uri="{BB962C8B-B14F-4D97-AF65-F5344CB8AC3E}">
        <p14:creationId xmlns:p14="http://schemas.microsoft.com/office/powerpoint/2010/main" val="2873116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821</TotalTime>
  <Words>654</Words>
  <Application>Microsoft Office PowerPoint</Application>
  <PresentationFormat>On-screen Show (4:3)</PresentationFormat>
  <Paragraphs>98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Adjacency</vt:lpstr>
      <vt:lpstr>Coach’s Clinic C1. Valuing Values: An Introduction to the Structures of LD Dan Meyers &amp; Joe Vaughan</vt:lpstr>
      <vt:lpstr>PowerPoint Presentation</vt:lpstr>
      <vt:lpstr>What is LD?</vt:lpstr>
      <vt:lpstr>Introduction to Argumentation</vt:lpstr>
      <vt:lpstr>Claim</vt:lpstr>
      <vt:lpstr>Warrant</vt:lpstr>
      <vt:lpstr>Types of Claims</vt:lpstr>
      <vt:lpstr>Impact</vt:lpstr>
      <vt:lpstr>Resolutional Analysis</vt:lpstr>
      <vt:lpstr>PowerPoint Presentation</vt:lpstr>
      <vt:lpstr>Structure of an LD Round</vt:lpstr>
      <vt:lpstr>Flowing (Aff Flow)</vt:lpstr>
      <vt:lpstr>Flowing (Neg Flow)</vt:lpstr>
      <vt:lpstr>Rebuttals</vt:lpstr>
      <vt:lpstr>More Information</vt:lpstr>
    </vt:vector>
  </TitlesOfParts>
  <Company>Scarsdale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Coach’s Clinic C1. Valuing Values: An Introduction to the Structures of LD Dan Meyers &amp; Joe Vaughan</dc:title>
  <dc:creator>Scarsdale High School</dc:creator>
  <cp:lastModifiedBy>Scarsdale High School</cp:lastModifiedBy>
  <cp:revision>12</cp:revision>
  <dcterms:created xsi:type="dcterms:W3CDTF">2013-06-17T13:21:15Z</dcterms:created>
  <dcterms:modified xsi:type="dcterms:W3CDTF">2013-06-18T03:03:07Z</dcterms:modified>
</cp:coreProperties>
</file>