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E842BC30-4545-41BC-A140-66AFE9671F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605E9F-0DD9-4296-9421-10BA3657DF0B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842BC30-4545-41BC-A140-66AFE9671F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E605E9F-0DD9-4296-9421-10BA3657DF0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2BC30-4545-41BC-A140-66AFE9671F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605E9F-0DD9-4296-9421-10BA3657DF0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842BC30-4545-41BC-A140-66AFE9671F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605E9F-0DD9-4296-9421-10BA3657DF0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842BC30-4545-41BC-A140-66AFE9671F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605E9F-0DD9-4296-9421-10BA3657DF0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2BC30-4545-41BC-A140-66AFE9671F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605E9F-0DD9-4296-9421-10BA3657DF0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2BC30-4545-41BC-A140-66AFE9671F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605E9F-0DD9-4296-9421-10BA3657DF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842BC30-4545-41BC-A140-66AFE9671F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605E9F-0DD9-4296-9421-10BA3657DF0B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E842BC30-4545-41BC-A140-66AFE9671F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5E605E9F-0DD9-4296-9421-10BA3657DF0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2BC30-4545-41BC-A140-66AFE9671F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5E9F-0DD9-4296-9421-10BA3657DF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2BC30-4545-41BC-A140-66AFE9671F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5E9F-0DD9-4296-9421-10BA3657DF0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E842BC30-4545-41BC-A140-66AFE9671F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5E605E9F-0DD9-4296-9421-10BA3657DF0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ch.mnsu.edu/bunkers/archetypal_theory.htm" TargetMode="External"/><Relationship Id="rId2" Type="http://schemas.openxmlformats.org/officeDocument/2006/relationships/hyperlink" Target="http://www.grossmont.edu/karl.sherlock/English160/Resources/GlossaryDramaLitTerms.htm#MythologicalCriticis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rezi.com/upx9b5f-y-y5/archetypal-criticism/" TargetMode="External"/><Relationship Id="rId5" Type="http://schemas.openxmlformats.org/officeDocument/2006/relationships/hyperlink" Target="http://public.wsu.edu/~delahoyd/archetypal.crit.html" TargetMode="External"/><Relationship Id="rId4" Type="http://schemas.openxmlformats.org/officeDocument/2006/relationships/hyperlink" Target="http://www.lebanon.k12.mo.us/lhs/faculty/croden/archetypes%20and%20archetypal%20criticism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Sierra </a:t>
            </a:r>
            <a:r>
              <a:rPr lang="en-US" dirty="0" err="1" smtClean="0"/>
              <a:t>Cappel</a:t>
            </a:r>
            <a:r>
              <a:rPr lang="en-US" dirty="0" smtClean="0"/>
              <a:t>, </a:t>
            </a:r>
            <a:r>
              <a:rPr lang="en-US" dirty="0" err="1" smtClean="0"/>
              <a:t>Lunia</a:t>
            </a:r>
            <a:r>
              <a:rPr lang="en-US" dirty="0" smtClean="0"/>
              <a:t> </a:t>
            </a:r>
            <a:r>
              <a:rPr lang="en-US" dirty="0" err="1" smtClean="0"/>
              <a:t>Oriol</a:t>
            </a:r>
            <a:r>
              <a:rPr lang="en-US" dirty="0" smtClean="0"/>
              <a:t>, and </a:t>
            </a:r>
            <a:r>
              <a:rPr lang="en-US" dirty="0" err="1" smtClean="0"/>
              <a:t>Kae</a:t>
            </a:r>
            <a:r>
              <a:rPr lang="en-US" dirty="0" smtClean="0"/>
              <a:t> Moulton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Mythological criticism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56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A mythological critic uses hopes, fears, and expectations set by certain cultures to uncover universal ideas or themes in certain literature.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Carl Jung, a psychologist in the 1930’s, to explain that we all share a general subconscious and archetypes are universal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Sir James Frazer studied myth from different cultures and found that stories differ from detail to detail but in substance are the same.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Northrop Frye founded the principal that all literature share a similar pattern.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It has strong </a:t>
            </a:r>
            <a:r>
              <a:rPr lang="en-US" dirty="0"/>
              <a:t>connections with </a:t>
            </a:r>
            <a:r>
              <a:rPr lang="en-US" dirty="0" smtClean="0"/>
              <a:t>social anthropology </a:t>
            </a:r>
            <a:r>
              <a:rPr lang="en-US" dirty="0"/>
              <a:t>and psychoanalysis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66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Fears </a:t>
            </a:r>
          </a:p>
          <a:p>
            <a:r>
              <a:rPr lang="en-US" dirty="0" smtClean="0"/>
              <a:t>Religion (Water, Rising on the third day, the devil, lambs)</a:t>
            </a:r>
          </a:p>
          <a:p>
            <a:r>
              <a:rPr lang="en-US" dirty="0" smtClean="0"/>
              <a:t>Myth (The Odyssey, Gods, Herculean Quest)</a:t>
            </a:r>
          </a:p>
          <a:p>
            <a:r>
              <a:rPr lang="en-US" dirty="0" smtClean="0"/>
              <a:t>Explanation</a:t>
            </a:r>
          </a:p>
          <a:p>
            <a:r>
              <a:rPr lang="en-US" dirty="0" smtClean="0"/>
              <a:t>Human flaws</a:t>
            </a:r>
          </a:p>
          <a:p>
            <a:r>
              <a:rPr lang="en-US" dirty="0" smtClean="0"/>
              <a:t>Colors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</a:t>
            </a:r>
            <a:r>
              <a:rPr lang="en-US" dirty="0" err="1" smtClean="0"/>
              <a:t>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35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5029200"/>
          </a:xfrm>
        </p:spPr>
        <p:txBody>
          <a:bodyPr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800" dirty="0" smtClean="0"/>
              <a:t>Humans respond instinctively to archetypal elements because we, according to psychologist Carl Jung, are born with a “collective unconscious”, a level below the subconscious where the brain collects and stores archetypes.</a:t>
            </a:r>
          </a:p>
          <a:p>
            <a:endParaRPr lang="en-US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1800" dirty="0" smtClean="0"/>
              <a:t>The large variety of archetypes all relate to human flaws and experiences</a:t>
            </a:r>
          </a:p>
          <a:p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Ignores historical, philosophical, and aesthetic parts of a work</a:t>
            </a:r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Reduces the work to basic plot and character types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STRENGTHS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en-US" dirty="0" smtClean="0"/>
              <a:t>WEAKNESSES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pros and cons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40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http://www.grossmont.edu/karl.sherlock/English160/Resources/GlossaryDramaLitTerms.htm#MythologicalCriticism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http://www.intech.mnsu.edu/bunkers/archetypal_theory.htm</a:t>
            </a:r>
            <a:endParaRPr lang="en-US" dirty="0" smtClean="0"/>
          </a:p>
          <a:p>
            <a:endParaRPr lang="en-US" dirty="0" smtClean="0"/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u="sng" dirty="0">
                <a:solidFill>
                  <a:srgbClr val="0000FF"/>
                </a:solidFill>
                <a:latin typeface="Arial"/>
                <a:ea typeface="Calibri"/>
                <a:cs typeface="Times New Roman"/>
                <a:hlinkClick r:id="rId4"/>
              </a:rPr>
              <a:t>http://www.lebanon.k12.mo.us/lhs/faculty/croden/archetypes%20and%20archetypal%20criticism.html</a:t>
            </a:r>
            <a:endParaRPr lang="en-US" dirty="0">
              <a:latin typeface="Arial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u="sng" dirty="0">
                <a:solidFill>
                  <a:srgbClr val="0000FF"/>
                </a:solidFill>
                <a:latin typeface="Arial"/>
                <a:ea typeface="Calibri"/>
                <a:cs typeface="Times New Roman"/>
                <a:hlinkClick r:id="rId5"/>
              </a:rPr>
              <a:t>http://public.wsu.edu/~delahoyd/archetypal.crit.html</a:t>
            </a:r>
            <a:endParaRPr lang="en-US" dirty="0">
              <a:latin typeface="Arial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Arial"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u="sng" dirty="0">
                <a:solidFill>
                  <a:srgbClr val="0000FF"/>
                </a:solidFill>
                <a:latin typeface="Arial"/>
                <a:ea typeface="Calibri"/>
                <a:cs typeface="Times New Roman"/>
                <a:hlinkClick r:id="rId6"/>
              </a:rPr>
              <a:t>http://prezi.com/upx9b5f-y-y5/archetypal-criticism/</a:t>
            </a:r>
            <a:endParaRPr lang="en-US" dirty="0">
              <a:latin typeface="Arial"/>
              <a:ea typeface="Calibri"/>
              <a:cs typeface="Times New Roman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5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221</TotalTime>
  <Words>226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BlackTie</vt:lpstr>
      <vt:lpstr>Mythological criticism</vt:lpstr>
      <vt:lpstr>Key information</vt:lpstr>
      <vt:lpstr>Key WordS</vt:lpstr>
      <vt:lpstr>The pros and cons</vt:lpstr>
      <vt:lpstr>citations</vt:lpstr>
    </vt:vector>
  </TitlesOfParts>
  <Company>Matanuska-Susitna Borough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Mythological criticism</dc:title>
  <dc:creator>Box User</dc:creator>
  <cp:lastModifiedBy>Box User</cp:lastModifiedBy>
  <cp:revision>7</cp:revision>
  <dcterms:created xsi:type="dcterms:W3CDTF">2014-08-26T19:17:42Z</dcterms:created>
  <dcterms:modified xsi:type="dcterms:W3CDTF">2014-09-05T21:30:10Z</dcterms:modified>
</cp:coreProperties>
</file>