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5"/>
  </p:sldMasterIdLst>
  <p:notesMasterIdLst>
    <p:notesMasterId r:id="rId19"/>
  </p:notesMasterIdLst>
  <p:handoutMasterIdLst>
    <p:handoutMasterId r:id="rId20"/>
  </p:handoutMasterIdLst>
  <p:sldIdLst>
    <p:sldId id="256" r:id="rId6"/>
    <p:sldId id="493" r:id="rId7"/>
    <p:sldId id="511" r:id="rId8"/>
    <p:sldId id="512" r:id="rId9"/>
    <p:sldId id="513" r:id="rId10"/>
    <p:sldId id="516" r:id="rId11"/>
    <p:sldId id="517" r:id="rId12"/>
    <p:sldId id="518" r:id="rId13"/>
    <p:sldId id="519" r:id="rId14"/>
    <p:sldId id="502" r:id="rId15"/>
    <p:sldId id="500" r:id="rId16"/>
    <p:sldId id="503" r:id="rId17"/>
    <p:sldId id="49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865"/>
    <a:srgbClr val="78BE21"/>
    <a:srgbClr val="0D0D0D"/>
    <a:srgbClr val="E8E8E8"/>
    <a:srgbClr val="B20738"/>
    <a:srgbClr val="00A3E2"/>
    <a:srgbClr val="2C2C2C"/>
    <a:srgbClr val="F5F5F5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9976" autoAdjust="0"/>
  </p:normalViewPr>
  <p:slideViewPr>
    <p:cSldViewPr snapToGrid="0">
      <p:cViewPr varScale="1">
        <p:scale>
          <a:sx n="56" d="100"/>
          <a:sy n="56" d="100"/>
        </p:scale>
        <p:origin x="1290" y="78"/>
      </p:cViewPr>
      <p:guideLst/>
    </p:cSldViewPr>
  </p:slideViewPr>
  <p:outlineViewPr>
    <p:cViewPr>
      <p:scale>
        <a:sx n="33" d="100"/>
        <a:sy n="33" d="100"/>
      </p:scale>
      <p:origin x="0" y="-202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7/18/2018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03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we do what we do in Minnesota – our approach is a</a:t>
            </a:r>
            <a:r>
              <a:rPr lang="en-US" baseline="0" dirty="0" smtClean="0"/>
              <a:t> result of mission, values of the health department.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71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–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Used to inform well advisories on private wells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Used to inform cleanup goals at contaminated sites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Used to make recommendations at public water systems in the absence of USEPA MCLs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91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Guidance – all were re-evaluated in 2017 &amp; all but PFBA were lowered due to new </a:t>
            </a:r>
            <a:r>
              <a:rPr lang="en-US" dirty="0" err="1" smtClean="0"/>
              <a:t>tox</a:t>
            </a:r>
            <a:r>
              <a:rPr lang="en-US" dirty="0" smtClean="0"/>
              <a:t> and/or expo information. Currently these are all HBVs, however, PFOA and PFBA are in a HRL rules revision effort and should be HRLs later this year. PFOS and PFBS will be taken through the next rules revision. </a:t>
            </a:r>
            <a:r>
              <a:rPr lang="en-US" dirty="0" err="1" smtClean="0"/>
              <a:t>PFHxS</a:t>
            </a:r>
            <a:r>
              <a:rPr lang="en-US" dirty="0" smtClean="0"/>
              <a:t> – may be in next rules revision, depending upon quality of data.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spcBef>
                <a:spcPts val="600"/>
              </a:spcBef>
            </a:pPr>
            <a:r>
              <a:rPr lang="en-US" dirty="0" smtClean="0"/>
              <a:t>The drop in values was largest for PFOA and PFOS. I would like to briefly highlight the reasons for this large change. . . Using PFOA as the case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245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a bit of background to get everyone on the same page and familiar with terms</a:t>
            </a:r>
          </a:p>
          <a:p>
            <a:r>
              <a:rPr lang="en-US" dirty="0" smtClean="0"/>
              <a:t>This is the standard equation that is used to derive water guidance for </a:t>
            </a:r>
            <a:r>
              <a:rPr lang="en-US" dirty="0" err="1" smtClean="0"/>
              <a:t>noncancer</a:t>
            </a:r>
            <a:r>
              <a:rPr lang="en-US" dirty="0" smtClean="0"/>
              <a:t> endpoints.</a:t>
            </a:r>
          </a:p>
          <a:p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Three factors: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Measure of Toxicity – this is usually represented by a reference dose (</a:t>
            </a:r>
            <a:r>
              <a:rPr lang="en-US" dirty="0" err="1" smtClean="0"/>
              <a:t>RfD</a:t>
            </a:r>
            <a:r>
              <a:rPr lang="en-US" dirty="0" smtClean="0"/>
              <a:t>) – in the case of PFOS and PFOA – which are </a:t>
            </a:r>
            <a:r>
              <a:rPr lang="en-US" dirty="0" err="1" smtClean="0"/>
              <a:t>bioaccumulative</a:t>
            </a:r>
            <a:r>
              <a:rPr lang="en-US" dirty="0" smtClean="0"/>
              <a:t> chemicals, serum, a measure of internal dose, is used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Intake Rate - how much water someone drinks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RSC (relative source contribution) – to account for non-water ingestion sources of exposure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607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HaasGroteskText Std" panose="020B05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629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identified two exposure scenarios for evaluation – # formula-fed infant and </a:t>
            </a:r>
            <a:r>
              <a:rPr lang="en-US" dirty="0" smtClean="0"/>
              <a:t>breast-fed infant</a:t>
            </a:r>
          </a:p>
          <a:p>
            <a:r>
              <a:rPr lang="en-US" baseline="0" dirty="0" smtClean="0"/>
              <a:t># -both</a:t>
            </a:r>
            <a:r>
              <a:rPr lang="en-US" dirty="0" smtClean="0"/>
              <a:t> scenarios start the same way - - mother drinking contaminated water and serum levels at steady-state levels when she gives birth</a:t>
            </a:r>
            <a:endParaRPr lang="en-US" baseline="0" dirty="0" smtClean="0"/>
          </a:p>
          <a:p>
            <a:r>
              <a:rPr lang="en-US" baseline="0" dirty="0" smtClean="0"/>
              <a:t># –At birth</a:t>
            </a:r>
            <a:r>
              <a:rPr lang="en-US" dirty="0" smtClean="0"/>
              <a:t> the infant serum level is a portion of the m</a:t>
            </a:r>
            <a:r>
              <a:rPr lang="en-US" baseline="0" dirty="0" smtClean="0"/>
              <a:t>aternal serum concentration as a result of placental transfer</a:t>
            </a:r>
          </a:p>
          <a:p>
            <a:r>
              <a:rPr lang="en-US" baseline="0" dirty="0" smtClean="0"/>
              <a:t>#- the formula fed infant is exposed to contaminated water starting at birth and continuing</a:t>
            </a:r>
            <a:r>
              <a:rPr lang="en-US" dirty="0" smtClean="0"/>
              <a:t> </a:t>
            </a:r>
            <a:r>
              <a:rPr lang="en-US" baseline="0" dirty="0" smtClean="0"/>
              <a:t>through life. </a:t>
            </a:r>
          </a:p>
          <a:p>
            <a:r>
              <a:rPr lang="en-US" dirty="0" smtClean="0"/>
              <a:t>#5 – the breast-fed infant consumes breast-milk for the first year of life, followed by consuming contaminated water through life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sz="1500" dirty="0"/>
              <a:t>**NOTE: </a:t>
            </a:r>
            <a:r>
              <a:rPr lang="en-US" dirty="0"/>
              <a:t>the transfer values </a:t>
            </a:r>
            <a:r>
              <a:rPr lang="en-US" dirty="0" smtClean="0"/>
              <a:t>identified here</a:t>
            </a:r>
            <a:r>
              <a:rPr lang="en-US" baseline="0" dirty="0" smtClean="0"/>
              <a:t> represents ~mean values, </a:t>
            </a:r>
            <a:r>
              <a:rPr lang="en-US" dirty="0" smtClean="0"/>
              <a:t>based </a:t>
            </a:r>
            <a:r>
              <a:rPr lang="en-US" dirty="0"/>
              <a:t>on published studies</a:t>
            </a:r>
          </a:p>
          <a:p>
            <a:r>
              <a:rPr lang="en-US" dirty="0"/>
              <a:t>And</a:t>
            </a:r>
          </a:p>
          <a:p>
            <a:r>
              <a:rPr lang="en-US" dirty="0"/>
              <a:t>Model was developed with </a:t>
            </a:r>
            <a:r>
              <a:rPr lang="en-US" dirty="0" smtClean="0"/>
              <a:t>feedback from </a:t>
            </a:r>
            <a:r>
              <a:rPr lang="en-US" dirty="0"/>
              <a:t>external experts</a:t>
            </a:r>
            <a:endParaRPr lang="en-US" sz="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1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HaasGroteskText Std" panose="020B0504020202020204" pitchFamily="34" charset="0"/>
                <a:ea typeface="+mn-ea"/>
                <a:cs typeface="+mn-cs"/>
              </a:rPr>
              <a:pPr marL="0" marR="0" lvl="0" indent="0" algn="r" defTabSz="881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006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6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736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picture</a:t>
            </a:r>
            <a:r>
              <a:rPr lang="en-US" baseline="0" dirty="0" smtClean="0"/>
              <a:t> is in some cases worth a 1000 words. This study shows that while we can’t answer questions about health effects, we can demonstrate the work we are doing to reduce exposures has paid off. We have a ways to go, but will get there.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92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MN.IT Services Logo" descr="Mi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377" y="1776213"/>
            <a:ext cx="5447246" cy="7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12192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19"/>
            <a:ext cx="12192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041204"/>
            <a:ext cx="6587067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pic>
        <p:nvPicPr>
          <p:cNvPr id="4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5964408"/>
            <a:ext cx="2968836" cy="424119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53560" y="6138332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38073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838200" y="1335088"/>
            <a:ext cx="10515600" cy="48418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12192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1" y="318901"/>
            <a:ext cx="2968836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5281"/>
            <a:ext cx="105156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9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1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5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66C283A4-7960-4BFD-B3A5-A2CC5BB2A473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572814" y="1964392"/>
            <a:ext cx="2332190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46922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482454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71223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06755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795524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6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4D564EB3-B268-4748-86E7-9F55DF9078D1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564EB3-B268-4748-86E7-9F55DF9078D1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Here | mn.gov/websiteurl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12192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5CAE31FF-A086-40D5-909F-A9E138181237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06B78D62-7A3F-4136-9CF2-CB03510DA06A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822F9B27-DC73-4098-8FAC-5370DAFF133B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5D76A200-3168-4D33-A718-3974884CE863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0366E0EA-2D80-452F-9963-33FA7A36BC09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51" y="434836"/>
            <a:ext cx="6828661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691882"/>
            <a:ext cx="6300787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46624" y="685800"/>
            <a:ext cx="54864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63" algn="l"/>
                <a:tab pos="3770313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20397" y="912530"/>
            <a:ext cx="4661388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44816" y="524007"/>
            <a:ext cx="2155300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251002" y="3581845"/>
            <a:ext cx="2637978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9475" y="1609867"/>
            <a:ext cx="7593051" cy="3638266"/>
          </a:xfrm>
          <a:solidFill>
            <a:schemeClr val="tx1">
              <a:alpha val="88000"/>
            </a:scheme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313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5"/>
            <a:ext cx="12192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Here | mn.gov/websiteurl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212733"/>
            <a:ext cx="10515600" cy="147216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84897"/>
            <a:ext cx="105156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1" y="318901"/>
            <a:ext cx="2968836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12192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521123"/>
            <a:ext cx="105156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>
                <a:solidFill>
                  <a:schemeClr val="tx2"/>
                </a:solidFill>
              </a:rPr>
              <a:t>Optional Tagline Goes Here</a:t>
            </a:r>
            <a:r>
              <a:rPr lang="en-US" smtClean="0"/>
              <a:t>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</a:t>
            </a:r>
            <a:r>
              <a:rPr lang="en-US" smtClean="0">
                <a:solidFill>
                  <a:schemeClr val="tx2"/>
                </a:solidFill>
              </a:rPr>
              <a:t>mn.gov/websiteurl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1" y="318901"/>
            <a:ext cx="2968836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.state.mn.us/divs/eh/risk/guidance/gw/pfba2summ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.state.mn.us/divs/eh/risk/guidance/gw/pfos.pdf" TargetMode="External"/><Relationship Id="rId5" Type="http://schemas.openxmlformats.org/officeDocument/2006/relationships/hyperlink" Target="http://www.health.state.mn.us/divs/eh/risk/guidance/gw/pfoa.pdf" TargetMode="External"/><Relationship Id="rId4" Type="http://schemas.openxmlformats.org/officeDocument/2006/relationships/hyperlink" Target="http://www.health.state.mn.us/divs/eh/risk/guidance/gw/pfbssummary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alth.state.mn.us/divs/eh/hazardous/topics/pfcs/current.html" TargetMode="Externa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4187952"/>
            <a:ext cx="12192000" cy="1199223"/>
          </a:xfrm>
        </p:spPr>
        <p:txBody>
          <a:bodyPr/>
          <a:lstStyle/>
          <a:p>
            <a:r>
              <a:rPr lang="en-US" dirty="0" smtClean="0"/>
              <a:t>Groundwater Values and Biomonitoring in Minnesota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802467" y="5644884"/>
            <a:ext cx="7367445" cy="903062"/>
          </a:xfrm>
        </p:spPr>
        <p:txBody>
          <a:bodyPr>
            <a:normAutofit/>
          </a:bodyPr>
          <a:lstStyle/>
          <a:p>
            <a:r>
              <a:rPr lang="en-US" dirty="0" smtClean="0"/>
              <a:t>James Kelly, M.S.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 Manager, Environmental Surveillance &amp; Assessment</a:t>
            </a:r>
            <a:endParaRPr lang="en-US" dirty="0"/>
          </a:p>
          <a:p>
            <a:r>
              <a:rPr lang="en-US" dirty="0" smtClean="0"/>
              <a:t>July 12, 2018</a:t>
            </a:r>
            <a:endParaRPr lang="en-US" dirty="0"/>
          </a:p>
        </p:txBody>
      </p:sp>
      <p:pic>
        <p:nvPicPr>
          <p:cNvPr id="5" name="MN.IT Services Logo" descr="Minnesota Department of Health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710" y="1775421"/>
            <a:ext cx="5670580" cy="81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29" y="1167131"/>
            <a:ext cx="3067664" cy="3887870"/>
          </a:xfrm>
          <a:prstGeom prst="rect">
            <a:avLst/>
          </a:prstGeom>
        </p:spPr>
      </p:pic>
      <p:sp>
        <p:nvSpPr>
          <p:cNvPr id="6" name="Content Placeholder 4"/>
          <p:cNvSpPr txBox="1">
            <a:spLocks/>
          </p:cNvSpPr>
          <p:nvPr/>
        </p:nvSpPr>
        <p:spPr>
          <a:xfrm>
            <a:off x="-162232" y="5776448"/>
            <a:ext cx="12182167" cy="6980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>
              <a:buNone/>
            </a:pPr>
            <a:r>
              <a:rPr lang="en-US" dirty="0">
                <a:solidFill>
                  <a:schemeClr val="accent2"/>
                </a:solidFill>
              </a:rPr>
              <a:t>The MDH </a:t>
            </a:r>
            <a:r>
              <a:rPr lang="en-US" dirty="0" smtClean="0">
                <a:solidFill>
                  <a:schemeClr val="accent2"/>
                </a:solidFill>
              </a:rPr>
              <a:t>Mission - </a:t>
            </a:r>
            <a:r>
              <a:rPr lang="en-US" dirty="0" smtClean="0"/>
              <a:t>Protecting, maintaining, and improving the health of all Minnesotans.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567" y="715755"/>
            <a:ext cx="7661025" cy="400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4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MDH Water Guidance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33413" y="1471613"/>
            <a:ext cx="10720387" cy="4884737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sz="2600" dirty="0" smtClean="0"/>
              <a:t>1989 Groundwater Protection Act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200" dirty="0" smtClean="0"/>
              <a:t>Requires MDH to protect public health by developing human health-based values for contaminants found in Minnesota’s groundwater as the result of human activity. Goal is to protect this resource as a potential source of drinking water. </a:t>
            </a:r>
          </a:p>
          <a:p>
            <a:pPr marL="971550" lvl="2" indent="-230188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/>
              <a:t>Health Risk Limit (HRL) – a concentration of a chemical, or mixture of chemicals, that is likely to pose little or no risk to human health. </a:t>
            </a:r>
          </a:p>
          <a:p>
            <a:pPr marL="739775" lvl="2" indent="231775">
              <a:spcBef>
                <a:spcPts val="0"/>
              </a:spcBef>
              <a:buNone/>
            </a:pPr>
            <a:r>
              <a:rPr lang="en-US" sz="2000" i="1" dirty="0" smtClean="0"/>
              <a:t>[Based solely on health effects &amp; does not consider cost, technology, etc.]</a:t>
            </a:r>
          </a:p>
          <a:p>
            <a:r>
              <a:rPr lang="en-US" sz="2600" dirty="0" smtClean="0"/>
              <a:t>HRLs are promulgated in rule. Application/use is </a:t>
            </a:r>
            <a:r>
              <a:rPr lang="en-US" sz="2600" dirty="0"/>
              <a:t>not specified in </a:t>
            </a:r>
            <a:r>
              <a:rPr lang="en-US" sz="2600" dirty="0" smtClean="0"/>
              <a:t>rule </a:t>
            </a:r>
            <a:r>
              <a:rPr lang="en-US" sz="2600" dirty="0"/>
              <a:t>but is determined by individual regulatory programs</a:t>
            </a:r>
          </a:p>
          <a:p>
            <a:pPr>
              <a:spcAft>
                <a:spcPts val="0"/>
              </a:spcAft>
            </a:pPr>
            <a:r>
              <a:rPr lang="en-US" sz="2600" dirty="0" smtClean="0"/>
              <a:t>Guidance values are derived between rule promulgations: </a:t>
            </a:r>
          </a:p>
          <a:p>
            <a:pPr lvl="1">
              <a:spcAft>
                <a:spcPts val="0"/>
              </a:spcAft>
            </a:pPr>
            <a:r>
              <a:rPr lang="en-US" sz="2200" dirty="0" smtClean="0"/>
              <a:t>Health Based Value (HBV): are ‘rule in waiting’- follows HRL derivation methodology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Risk Assessment Advice (RAA) - ↑ uncertainty, use of surrogate, or different methods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358900" cy="365125"/>
          </a:xfrm>
        </p:spPr>
        <p:txBody>
          <a:bodyPr/>
          <a:lstStyle/>
          <a:p>
            <a:r>
              <a:rPr lang="en-US" smtClean="0"/>
              <a:t>7/12/2018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2017 PFAS Water Guidance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352552625"/>
              </p:ext>
            </p:extLst>
          </p:nvPr>
        </p:nvGraphicFramePr>
        <p:xfrm>
          <a:off x="679450" y="1658935"/>
          <a:ext cx="10864849" cy="4384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5581">
                  <a:extLst>
                    <a:ext uri="{9D8B030D-6E8A-4147-A177-3AD203B41FA5}">
                      <a16:colId xmlns:a16="http://schemas.microsoft.com/office/drawing/2014/main" val="2505374989"/>
                    </a:ext>
                  </a:extLst>
                </a:gridCol>
                <a:gridCol w="5812789">
                  <a:extLst>
                    <a:ext uri="{9D8B030D-6E8A-4147-A177-3AD203B41FA5}">
                      <a16:colId xmlns:a16="http://schemas.microsoft.com/office/drawing/2014/main" val="3314106170"/>
                    </a:ext>
                  </a:extLst>
                </a:gridCol>
                <a:gridCol w="2072472">
                  <a:extLst>
                    <a:ext uri="{9D8B030D-6E8A-4147-A177-3AD203B41FA5}">
                      <a16:colId xmlns:a16="http://schemas.microsoft.com/office/drawing/2014/main" val="2749146764"/>
                    </a:ext>
                  </a:extLst>
                </a:gridCol>
                <a:gridCol w="1204007">
                  <a:extLst>
                    <a:ext uri="{9D8B030D-6E8A-4147-A177-3AD203B41FA5}">
                      <a16:colId xmlns:a16="http://schemas.microsoft.com/office/drawing/2014/main" val="1361920927"/>
                    </a:ext>
                  </a:extLst>
                </a:gridCol>
              </a:tblGrid>
              <a:tr h="9425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PFAS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Health</a:t>
                      </a:r>
                      <a:r>
                        <a:rPr lang="en-US" sz="2400" b="1" baseline="0" dirty="0" smtClean="0"/>
                        <a:t> Endpoints</a:t>
                      </a:r>
                      <a:r>
                        <a:rPr lang="en-US" sz="2400" b="1" baseline="30000" dirty="0" smtClean="0"/>
                        <a:t>1</a:t>
                      </a:r>
                      <a:endParaRPr lang="en-US" sz="2400" b="1" baseline="30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Water Guidance (µg/L)</a:t>
                      </a:r>
                    </a:p>
                    <a:p>
                      <a:pPr algn="l"/>
                      <a:r>
                        <a:rPr lang="en-US" sz="2000" b="1" dirty="0" smtClean="0"/>
                        <a:t>        2017                   </a:t>
                      </a:r>
                      <a:r>
                        <a:rPr lang="en-US" sz="2000" b="1" dirty="0" smtClean="0">
                          <a:solidFill>
                            <a:schemeClr val="accent1">
                              <a:lumMod val="75000"/>
                              <a:lumOff val="25000"/>
                            </a:schemeClr>
                          </a:solidFill>
                        </a:rPr>
                        <a:t>Previous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15538"/>
                  </a:ext>
                </a:extLst>
              </a:tr>
              <a:tr h="53271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1">
                              <a:lumMod val="90000"/>
                              <a:lumOff val="10000"/>
                            </a:schemeClr>
                          </a:solidFill>
                          <a:hlinkClick r:id="rId3"/>
                        </a:rPr>
                        <a:t>PFBA</a:t>
                      </a:r>
                      <a:endParaRPr lang="en-US" sz="2000" b="1" dirty="0">
                        <a:solidFill>
                          <a:schemeClr val="accent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/>
                        <a:t>Liver and Thyroid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7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  <a:endParaRPr lang="en-US" sz="1800" b="1" dirty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49221"/>
                  </a:ext>
                </a:extLst>
              </a:tr>
              <a:tr h="131130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hlinkClick r:id="rId4"/>
                        </a:rPr>
                        <a:t>PFBS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u="sng" dirty="0" smtClean="0"/>
                        <a:t>Developmental, Female Repro system</a:t>
                      </a:r>
                      <a:r>
                        <a:rPr lang="en-US" sz="2000" b="1" dirty="0" smtClean="0"/>
                        <a:t>, and Thyroid </a:t>
                      </a:r>
                    </a:p>
                    <a:p>
                      <a:r>
                        <a:rPr lang="en-US" sz="1800" b="0" dirty="0" smtClean="0"/>
                        <a:t>[blood system &amp; liver no longer listed]</a:t>
                      </a:r>
                      <a:endParaRPr lang="en-US" sz="2000" b="0" dirty="0" smtClean="0"/>
                    </a:p>
                    <a:p>
                      <a:r>
                        <a:rPr lang="en-US" sz="2000" b="1" dirty="0" smtClean="0"/>
                        <a:t>Kidney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r>
                        <a:rPr lang="en-US" sz="1800" b="1" dirty="0" smtClean="0"/>
                        <a:t>short-term &amp; </a:t>
                      </a:r>
                      <a:r>
                        <a:rPr lang="en-US" sz="1800" b="1" dirty="0" err="1" smtClean="0"/>
                        <a:t>subchronic</a:t>
                      </a:r>
                      <a:r>
                        <a:rPr lang="en-US" sz="1800" b="1" dirty="0" smtClean="0"/>
                        <a:t> </a:t>
                      </a:r>
                    </a:p>
                    <a:p>
                      <a:pPr algn="ctr"/>
                      <a:r>
                        <a:rPr lang="en-US" sz="2000" b="1" dirty="0" smtClean="0"/>
                        <a:t>2 </a:t>
                      </a:r>
                      <a:r>
                        <a:rPr lang="en-US" sz="1800" b="1" dirty="0" smtClean="0"/>
                        <a:t>chronic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  <a:endParaRPr lang="en-US" sz="1800" b="1" dirty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05304"/>
                  </a:ext>
                </a:extLst>
              </a:tr>
              <a:tr h="53271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/>
                        <a:t>PFHxS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(see PFOS)</a:t>
                      </a:r>
                      <a:endParaRPr lang="en-US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(see PFOS)</a:t>
                      </a:r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90674"/>
                  </a:ext>
                </a:extLst>
              </a:tr>
              <a:tr h="53271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hlinkClick r:id="rId5"/>
                        </a:rPr>
                        <a:t>PFOA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Developmental, Liver,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dirty="0" smtClean="0"/>
                        <a:t>Immune, and </a:t>
                      </a:r>
                      <a:r>
                        <a:rPr lang="en-US" sz="2000" b="1" u="sng" dirty="0" smtClean="0"/>
                        <a:t>Kidney</a:t>
                      </a:r>
                      <a:endParaRPr lang="en-US" sz="20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0.035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>
                              <a:lumMod val="75000"/>
                              <a:lumOff val="25000"/>
                            </a:schemeClr>
                          </a:solidFill>
                        </a:rPr>
                        <a:t>0.3</a:t>
                      </a:r>
                      <a:endParaRPr lang="en-US" sz="1800" b="1" dirty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3696"/>
                  </a:ext>
                </a:extLst>
              </a:tr>
              <a:tr h="53271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hlinkClick r:id="rId6"/>
                        </a:rPr>
                        <a:t>PFOS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Developmental, Liver,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u="sng" dirty="0" smtClean="0"/>
                        <a:t>Immune</a:t>
                      </a:r>
                      <a:r>
                        <a:rPr lang="en-US" sz="2000" b="1" dirty="0" smtClean="0"/>
                        <a:t>,</a:t>
                      </a:r>
                      <a:r>
                        <a:rPr lang="en-US" sz="2000" b="1" baseline="0" dirty="0" smtClean="0"/>
                        <a:t> Liver, and Thyroid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0.027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>
                              <a:lumMod val="75000"/>
                              <a:lumOff val="25000"/>
                            </a:schemeClr>
                          </a:solidFill>
                        </a:rPr>
                        <a:t>0.3</a:t>
                      </a:r>
                      <a:endParaRPr lang="en-US" sz="1800" b="1" dirty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38491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358900" cy="365125"/>
          </a:xfrm>
        </p:spPr>
        <p:txBody>
          <a:bodyPr/>
          <a:lstStyle/>
          <a:p>
            <a:r>
              <a:rPr lang="en-US" smtClean="0"/>
              <a:t>7/12/2018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24827" y="4753610"/>
            <a:ext cx="82287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baseline="30000" dirty="0" smtClean="0">
                <a:solidFill>
                  <a:schemeClr val="bg1">
                    <a:lumMod val="95000"/>
                  </a:schemeClr>
                </a:solidFill>
              </a:rPr>
              <a:t>1</a:t>
            </a:r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</a:rPr>
              <a:t>Used in additivity (mixtures) assessments</a:t>
            </a:r>
          </a:p>
          <a:p>
            <a:endParaRPr lang="en-US" sz="1400" b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</a:rPr>
              <a:t>More information can </a:t>
            </a:r>
            <a:r>
              <a:rPr lang="en-US" sz="1400" b="1" dirty="0">
                <a:solidFill>
                  <a:schemeClr val="bg1">
                    <a:lumMod val="95000"/>
                  </a:schemeClr>
                </a:solidFill>
              </a:rPr>
              <a:t>be found at: http://</a:t>
            </a:r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</a:rPr>
              <a:t>www.health.state.mn.us/divs/eh/risk/guidance/gw/table.html  </a:t>
            </a:r>
          </a:p>
        </p:txBody>
      </p:sp>
    </p:spTree>
    <p:extLst>
      <p:ext uri="{BB962C8B-B14F-4D97-AF65-F5344CB8AC3E}">
        <p14:creationId xmlns:p14="http://schemas.microsoft.com/office/powerpoint/2010/main" val="101444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MDH </a:t>
            </a:r>
            <a:r>
              <a:rPr lang="en-US" sz="4000" dirty="0" smtClean="0"/>
              <a:t>– Water </a:t>
            </a:r>
            <a:r>
              <a:rPr lang="en-US" sz="4000" dirty="0"/>
              <a:t>Guidance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7/12/2018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973456" y="1532046"/>
            <a:ext cx="10447720" cy="2582255"/>
            <a:chOff x="851769" y="2605414"/>
            <a:chExt cx="10447720" cy="2216276"/>
          </a:xfrm>
        </p:grpSpPr>
        <p:sp>
          <p:nvSpPr>
            <p:cNvPr id="7" name="Rectangle 6"/>
            <p:cNvSpPr/>
            <p:nvPr/>
          </p:nvSpPr>
          <p:spPr>
            <a:xfrm>
              <a:off x="851769" y="2605414"/>
              <a:ext cx="4926829" cy="5260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Standard HRL/HBV Equation: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1086444" y="3204993"/>
                  <a:ext cx="10213045" cy="161669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400" b="1" smtClean="0">
                            <a:solidFill>
                              <a:schemeClr val="bg1"/>
                            </a:solidFill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HBG</m:t>
                        </m:r>
                        <m:d>
                          <m:dPr>
                            <m:ctrlP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𝝁</m:t>
                                </m:r>
                                <m: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𝒈</m:t>
                                </m:r>
                              </m:num>
                              <m:den>
                                <m: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𝑳</m:t>
                                </m:r>
                              </m:den>
                            </m:f>
                          </m:e>
                        </m:d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400" b="1">
                                <a:solidFill>
                                  <a:schemeClr val="bg1"/>
                                </a:solidFill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RfD</m:t>
                            </m:r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𝒎𝒈</m:t>
                                    </m:r>
                                  </m:num>
                                  <m:den>
                                    <m: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𝒌𝒈</m:t>
                                    </m:r>
                                    <m: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∙</m:t>
                                    </m:r>
                                    <m: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𝒅𝒂𝒚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×</m:t>
                            </m:r>
                            <m:r>
                              <m:rPr>
                                <m:nor/>
                              </m:rPr>
                              <a:rPr lang="en-US" sz="24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 </m:t>
                            </m:r>
                            <m:r>
                              <m:rPr>
                                <m:nor/>
                              </m:rPr>
                              <a:rPr lang="en-US" sz="2400" b="1">
                                <a:solidFill>
                                  <a:schemeClr val="bg1"/>
                                </a:solidFill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RSC</m:t>
                            </m:r>
                            <m:r>
                              <m:rPr>
                                <m:nor/>
                              </m:rPr>
                              <a:rPr lang="en-US" sz="2400" b="1">
                                <a:solidFill>
                                  <a:schemeClr val="bg1"/>
                                </a:solidFill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</m:t>
                            </m:r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×      </m:t>
                            </m:r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𝟏𝟎𝟎𝟎</m:t>
                            </m:r>
                            <m:f>
                              <m:fPr>
                                <m:ctrlP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𝝁</m:t>
                                </m:r>
                                <m: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𝒈</m:t>
                                </m:r>
                              </m:num>
                              <m:den>
                                <m: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𝒎𝒈</m:t>
                                </m:r>
                              </m:den>
                            </m:f>
                          </m:num>
                          <m:den>
                            <m:r>
                              <m:rPr>
                                <m:nor/>
                              </m:rPr>
                              <a:rPr lang="en-US" sz="2400" b="1">
                                <a:solidFill>
                                  <a:schemeClr val="bg1"/>
                                </a:solidFill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IR</m:t>
                            </m:r>
                            <m:d>
                              <m:dPr>
                                <m:ctrlPr>
                                  <a:rPr lang="en-US" sz="2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𝑳</m:t>
                                    </m:r>
                                  </m:num>
                                  <m:den>
                                    <m: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𝒌𝒈</m:t>
                                    </m:r>
                                    <m: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∙</m:t>
                                    </m:r>
                                    <m:r>
                                      <a:rPr lang="en-US" sz="24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𝒅𝒂𝒚</m:t>
                                    </m:r>
                                  </m:den>
                                </m:f>
                              </m:e>
                            </m:d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6444" y="3204993"/>
                  <a:ext cx="10213045" cy="161669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/>
          <p:cNvSpPr txBox="1"/>
          <p:nvPr/>
        </p:nvSpPr>
        <p:spPr>
          <a:xfrm>
            <a:off x="606392" y="4178614"/>
            <a:ext cx="112519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bg1"/>
                </a:solidFill>
              </a:rPr>
              <a:t>RfD</a:t>
            </a:r>
            <a:r>
              <a:rPr lang="en-US" sz="2000" dirty="0" smtClean="0">
                <a:solidFill>
                  <a:schemeClr val="bg1"/>
                </a:solidFill>
              </a:rPr>
              <a:t> (Reference Dose) – represents a dose at which there is little or no risk of health effects</a:t>
            </a:r>
          </a:p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		     (for PFOA and PFOS this dose is best represented by a serum concentration)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RSC (relative source contribution) – do not want total exposure to exceed </a:t>
            </a:r>
            <a:r>
              <a:rPr lang="en-US" sz="2000" dirty="0" err="1" smtClean="0">
                <a:solidFill>
                  <a:schemeClr val="bg1"/>
                </a:solidFill>
              </a:rPr>
              <a:t>RfD</a:t>
            </a:r>
            <a:r>
              <a:rPr lang="en-US" sz="2000" dirty="0" smtClean="0">
                <a:solidFill>
                  <a:schemeClr val="bg1"/>
                </a:solidFill>
              </a:rPr>
              <a:t> so you need to </a:t>
            </a:r>
            <a:r>
              <a:rPr lang="en-US" sz="2000" dirty="0">
                <a:solidFill>
                  <a:schemeClr val="bg1"/>
                </a:solidFill>
              </a:rPr>
              <a:t>account for </a:t>
            </a:r>
            <a:r>
              <a:rPr lang="en-US" sz="2000" dirty="0" smtClean="0">
                <a:solidFill>
                  <a:schemeClr val="bg1"/>
                </a:solidFill>
              </a:rPr>
              <a:t>					non-water sources </a:t>
            </a:r>
            <a:r>
              <a:rPr lang="en-US" sz="2000" dirty="0">
                <a:solidFill>
                  <a:schemeClr val="bg1"/>
                </a:solidFill>
              </a:rPr>
              <a:t>of </a:t>
            </a:r>
            <a:r>
              <a:rPr lang="en-US" sz="2000" dirty="0" smtClean="0">
                <a:solidFill>
                  <a:schemeClr val="bg1"/>
                </a:solidFill>
              </a:rPr>
              <a:t>exposure (e.g., diet)</a:t>
            </a:r>
          </a:p>
          <a:p>
            <a:r>
              <a:rPr lang="en-US" sz="2000" dirty="0">
                <a:solidFill>
                  <a:schemeClr val="bg1"/>
                </a:solidFill>
              </a:rPr>
              <a:t>IR (Intake Rate) – how much water someone </a:t>
            </a:r>
            <a:r>
              <a:rPr lang="en-US" sz="2000" dirty="0" smtClean="0">
                <a:solidFill>
                  <a:schemeClr val="bg1"/>
                </a:solidFill>
              </a:rPr>
              <a:t>drinks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69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Multiple Exposure Concerns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90889" y="866715"/>
            <a:ext cx="11348186" cy="5038972"/>
          </a:xfrm>
        </p:spPr>
        <p:txBody>
          <a:bodyPr>
            <a:noAutofit/>
          </a:bodyPr>
          <a:lstStyle/>
          <a:p>
            <a:r>
              <a:rPr lang="en-US" sz="3200" dirty="0" smtClean="0"/>
              <a:t>Impact of Bioaccumulation Potential 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Long half-life results in exposures, even short duration, to stay in body for years beyond period of external exposure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Repeated exposures lead to accumulation (build-up) within the body 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Water concentrations in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result in serum concentrations in ppb</a:t>
            </a:r>
          </a:p>
          <a:p>
            <a:pPr lvl="1"/>
            <a:r>
              <a:rPr lang="en-US" sz="2800" dirty="0"/>
              <a:t>Much higher intake rates in early-life </a:t>
            </a:r>
          </a:p>
          <a:p>
            <a:pPr lvl="1">
              <a:spcAft>
                <a:spcPts val="0"/>
              </a:spcAft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Accumulated levels can be transferred to offspring</a:t>
            </a:r>
          </a:p>
          <a:p>
            <a:pPr marL="1597025" lvl="2" indent="-277813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/>
              <a:t>Placental transfer* (PFOA ~60 to 200%)</a:t>
            </a:r>
          </a:p>
          <a:p>
            <a:pPr marL="1597025" lvl="2" indent="-277813">
              <a:spcBef>
                <a:spcPts val="6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Breastmilk transfer* (PFOA ~2.6 - 12%)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7/12/2018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000794"/>
            <a:ext cx="976964" cy="9048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247" y="4924114"/>
            <a:ext cx="1547579" cy="17973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25535" y="5644077"/>
            <a:ext cx="5112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  <a:r>
              <a:rPr lang="en-US" sz="1400" i="1" dirty="0">
                <a:solidFill>
                  <a:schemeClr val="bg1"/>
                </a:solidFill>
              </a:rPr>
              <a:t> Empirical </a:t>
            </a:r>
            <a:r>
              <a:rPr lang="en-US" sz="1400" i="1" dirty="0" err="1" smtClean="0">
                <a:solidFill>
                  <a:schemeClr val="bg1"/>
                </a:solidFill>
              </a:rPr>
              <a:t>Cord:Maternal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r>
              <a:rPr lang="en-US" sz="1400" i="1" dirty="0">
                <a:solidFill>
                  <a:schemeClr val="bg1"/>
                </a:solidFill>
              </a:rPr>
              <a:t>serum ratios reported in literature</a:t>
            </a:r>
            <a:endParaRPr kumimoji="0" lang="en-US" sz="14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** Empirical Breastmilk: Maternal serum ratio reported in literature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353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5380086" y="4519912"/>
            <a:ext cx="6009672" cy="2086842"/>
            <a:chOff x="1664561" y="4130484"/>
            <a:chExt cx="6262121" cy="2203188"/>
          </a:xfrm>
        </p:grpSpPr>
        <p:sp>
          <p:nvSpPr>
            <p:cNvPr id="58" name="Curved Up Arrow 57"/>
            <p:cNvSpPr/>
            <p:nvPr/>
          </p:nvSpPr>
          <p:spPr>
            <a:xfrm rot="1172770" flipV="1">
              <a:off x="1664561" y="4130484"/>
              <a:ext cx="2954149" cy="829508"/>
            </a:xfrm>
            <a:prstGeom prst="curvedUpArrow">
              <a:avLst/>
            </a:prstGeom>
            <a:solidFill>
              <a:srgbClr val="00A3E2"/>
            </a:solidFill>
            <a:ln>
              <a:solidFill>
                <a:srgbClr val="00A3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4210636" y="5335079"/>
              <a:ext cx="1663206" cy="714375"/>
            </a:xfrm>
            <a:prstGeom prst="roundRect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Offspring Serum Concentration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(&gt;1 </a:t>
              </a:r>
              <a:r>
                <a:rPr kumimoji="0" lang="en-US" sz="11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yr</a:t>
              </a:r>
              <a:r>
                <a:rPr kumimoji="0" lang="en-US" sz="11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 to steady state)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48374" y="5987270"/>
              <a:ext cx="2078308" cy="3464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Clearance (t½)</a:t>
              </a: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(t½ 5.4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yrs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Right Arrow 60"/>
            <p:cNvSpPr/>
            <p:nvPr/>
          </p:nvSpPr>
          <p:spPr>
            <a:xfrm>
              <a:off x="5873841" y="5626063"/>
              <a:ext cx="1572053" cy="111352"/>
            </a:xfrm>
            <a:prstGeom prst="rightArrow">
              <a:avLst/>
            </a:prstGeom>
            <a:solidFill>
              <a:srgbClr val="FF9933"/>
            </a:solidFill>
            <a:ln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5435"/>
            <a:ext cx="10515600" cy="914400"/>
          </a:xfrm>
        </p:spPr>
        <p:txBody>
          <a:bodyPr/>
          <a:lstStyle/>
          <a:p>
            <a:r>
              <a:rPr lang="en-US" dirty="0" err="1" smtClean="0"/>
              <a:t>Toxicokinetic</a:t>
            </a:r>
            <a:r>
              <a:rPr lang="en-US" dirty="0" smtClean="0"/>
              <a:t> Model Scenarios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757903" y="3826492"/>
            <a:ext cx="4308198" cy="2329626"/>
            <a:chOff x="1092841" y="3985353"/>
            <a:chExt cx="4474185" cy="2354411"/>
          </a:xfrm>
        </p:grpSpPr>
        <p:grpSp>
          <p:nvGrpSpPr>
            <p:cNvPr id="10" name="Group 9"/>
            <p:cNvGrpSpPr/>
            <p:nvPr/>
          </p:nvGrpSpPr>
          <p:grpSpPr>
            <a:xfrm>
              <a:off x="1092841" y="3985353"/>
              <a:ext cx="4474185" cy="2354411"/>
              <a:chOff x="1094789" y="3985353"/>
              <a:chExt cx="4701351" cy="2354411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936677" y="5997608"/>
                <a:ext cx="1859463" cy="342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Clearance (t½)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1094789" y="3985353"/>
                <a:ext cx="4431930" cy="2090353"/>
                <a:chOff x="2155432" y="3951907"/>
                <a:chExt cx="4431930" cy="2090353"/>
              </a:xfrm>
            </p:grpSpPr>
            <p:sp>
              <p:nvSpPr>
                <p:cNvPr id="26" name="Rounded Rectangle 25"/>
                <p:cNvSpPr/>
                <p:nvPr/>
              </p:nvSpPr>
              <p:spPr>
                <a:xfrm>
                  <a:off x="4299192" y="4967471"/>
                  <a:ext cx="2018747" cy="795552"/>
                </a:xfrm>
                <a:prstGeom prst="roundRect">
                  <a:avLst/>
                </a:prstGeom>
                <a:solidFill>
                  <a:srgbClr val="FFCCCC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Offspring Serum Concentration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(&gt;birth to steady state)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Bent Arrow 26"/>
                <p:cNvSpPr/>
                <p:nvPr/>
              </p:nvSpPr>
              <p:spPr>
                <a:xfrm flipV="1">
                  <a:off x="5118942" y="5755861"/>
                  <a:ext cx="1468420" cy="286399"/>
                </a:xfrm>
                <a:prstGeom prst="bentArrow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Curved Left Arrow 30"/>
                <p:cNvSpPr/>
                <p:nvPr/>
              </p:nvSpPr>
              <p:spPr>
                <a:xfrm rot="15426260">
                  <a:off x="3429978" y="3092128"/>
                  <a:ext cx="873055" cy="3422147"/>
                </a:xfrm>
                <a:prstGeom prst="curvedLeftArrow">
                  <a:avLst/>
                </a:prstGeom>
                <a:solidFill>
                  <a:srgbClr val="00A3E2"/>
                </a:solidFill>
                <a:ln>
                  <a:solidFill>
                    <a:srgbClr val="00A3E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2738387" y="3951907"/>
                  <a:ext cx="1659470" cy="2680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Formula Fed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Picture 8" descr="Image result for powder mil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0536" y="4273730"/>
              <a:ext cx="938932" cy="527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26166" y="1489541"/>
            <a:ext cx="8656544" cy="301681"/>
            <a:chOff x="426166" y="1489541"/>
            <a:chExt cx="8656544" cy="301681"/>
          </a:xfrm>
        </p:grpSpPr>
        <p:sp>
          <p:nvSpPr>
            <p:cNvPr id="3" name="Rectangle 2"/>
            <p:cNvSpPr/>
            <p:nvPr/>
          </p:nvSpPr>
          <p:spPr>
            <a:xfrm>
              <a:off x="426166" y="1489541"/>
              <a:ext cx="2456306" cy="2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Formula-Fed Infant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626404" y="1496574"/>
              <a:ext cx="2456306" cy="2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Breast-Fed Infant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36701" y="1277380"/>
            <a:ext cx="9113779" cy="4203539"/>
            <a:chOff x="136701" y="1277380"/>
            <a:chExt cx="9113779" cy="4203539"/>
          </a:xfrm>
        </p:grpSpPr>
        <p:grpSp>
          <p:nvGrpSpPr>
            <p:cNvPr id="8" name="Group 7"/>
            <p:cNvGrpSpPr/>
            <p:nvPr/>
          </p:nvGrpSpPr>
          <p:grpSpPr>
            <a:xfrm>
              <a:off x="136701" y="1277380"/>
              <a:ext cx="4388960" cy="4203539"/>
              <a:chOff x="431258" y="1451050"/>
              <a:chExt cx="4552582" cy="4516316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3279392" y="1981594"/>
                <a:ext cx="1704448" cy="899368"/>
              </a:xfrm>
              <a:prstGeom prst="roundRect">
                <a:avLst/>
              </a:prstGeom>
              <a:solidFill>
                <a:srgbClr val="FFCC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Maternal Serum Concentration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(steady –state)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431258" y="1451050"/>
                <a:ext cx="2154708" cy="4516316"/>
                <a:chOff x="1658288" y="1350047"/>
                <a:chExt cx="2154708" cy="4516316"/>
              </a:xfrm>
            </p:grpSpPr>
            <p:sp>
              <p:nvSpPr>
                <p:cNvPr id="25" name="Curved Left Arrow 24"/>
                <p:cNvSpPr/>
                <p:nvPr/>
              </p:nvSpPr>
              <p:spPr>
                <a:xfrm rot="13090849">
                  <a:off x="2324269" y="1350047"/>
                  <a:ext cx="1488727" cy="4069038"/>
                </a:xfrm>
                <a:prstGeom prst="curvedLeftArrow">
                  <a:avLst>
                    <a:gd name="adj1" fmla="val 25000"/>
                    <a:gd name="adj2" fmla="val 50000"/>
                    <a:gd name="adj3" fmla="val 39523"/>
                  </a:avLst>
                </a:prstGeom>
                <a:solidFill>
                  <a:srgbClr val="00A3E2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Rounded Rectangle 23"/>
                <p:cNvSpPr/>
                <p:nvPr/>
              </p:nvSpPr>
              <p:spPr>
                <a:xfrm>
                  <a:off x="1658288" y="5070234"/>
                  <a:ext cx="1732822" cy="796129"/>
                </a:xfrm>
                <a:prstGeom prst="roundRect">
                  <a:avLst/>
                </a:prstGeom>
                <a:solidFill>
                  <a:srgbClr val="00A3E2"/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865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Contaminated Water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865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6" name="Group 35"/>
            <p:cNvGrpSpPr/>
            <p:nvPr/>
          </p:nvGrpSpPr>
          <p:grpSpPr>
            <a:xfrm>
              <a:off x="5311923" y="1351506"/>
              <a:ext cx="3938557" cy="4061871"/>
              <a:chOff x="601001" y="1358101"/>
              <a:chExt cx="4382839" cy="4510825"/>
            </a:xfrm>
          </p:grpSpPr>
          <p:sp>
            <p:nvSpPr>
              <p:cNvPr id="37" name="Rounded Rectangle 36"/>
              <p:cNvSpPr/>
              <p:nvPr/>
            </p:nvSpPr>
            <p:spPr>
              <a:xfrm>
                <a:off x="3279392" y="1981594"/>
                <a:ext cx="1704448" cy="899368"/>
              </a:xfrm>
              <a:prstGeom prst="roundRect">
                <a:avLst/>
              </a:prstGeom>
              <a:solidFill>
                <a:srgbClr val="FFCC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Maternal Serum Concentration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(steady –state)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8" name="Group 37"/>
              <p:cNvGrpSpPr/>
              <p:nvPr/>
            </p:nvGrpSpPr>
            <p:grpSpPr>
              <a:xfrm>
                <a:off x="601001" y="1358101"/>
                <a:ext cx="1940240" cy="4510825"/>
                <a:chOff x="1828031" y="1257098"/>
                <a:chExt cx="1940240" cy="4510825"/>
              </a:xfrm>
            </p:grpSpPr>
            <p:sp>
              <p:nvSpPr>
                <p:cNvPr id="40" name="Curved Left Arrow 39"/>
                <p:cNvSpPr/>
                <p:nvPr/>
              </p:nvSpPr>
              <p:spPr>
                <a:xfrm rot="13349489">
                  <a:off x="2289340" y="1257098"/>
                  <a:ext cx="1396945" cy="4143700"/>
                </a:xfrm>
                <a:prstGeom prst="curvedLeftArrow">
                  <a:avLst>
                    <a:gd name="adj1" fmla="val 25000"/>
                    <a:gd name="adj2" fmla="val 50000"/>
                    <a:gd name="adj3" fmla="val 38794"/>
                  </a:avLst>
                </a:prstGeom>
                <a:solidFill>
                  <a:srgbClr val="00A3E2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>
                <a:xfrm>
                  <a:off x="1828031" y="4971794"/>
                  <a:ext cx="1940240" cy="796129"/>
                </a:xfrm>
                <a:prstGeom prst="roundRect">
                  <a:avLst/>
                </a:prstGeom>
                <a:solidFill>
                  <a:srgbClr val="00A3E2"/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865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Contaminated Water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865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9" name="Group 8"/>
          <p:cNvGrpSpPr/>
          <p:nvPr/>
        </p:nvGrpSpPr>
        <p:grpSpPr>
          <a:xfrm>
            <a:off x="2695175" y="2599096"/>
            <a:ext cx="6814473" cy="1686511"/>
            <a:chOff x="2695175" y="2599096"/>
            <a:chExt cx="6814473" cy="1686511"/>
          </a:xfrm>
        </p:grpSpPr>
        <p:grpSp>
          <p:nvGrpSpPr>
            <p:cNvPr id="12" name="Group 11"/>
            <p:cNvGrpSpPr/>
            <p:nvPr/>
          </p:nvGrpSpPr>
          <p:grpSpPr>
            <a:xfrm>
              <a:off x="2695175" y="2599096"/>
              <a:ext cx="1946444" cy="1543345"/>
              <a:chOff x="4292058" y="2678688"/>
              <a:chExt cx="1939617" cy="1595167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4292058" y="3478304"/>
                <a:ext cx="1939617" cy="795551"/>
              </a:xfrm>
              <a:prstGeom prst="roundRect">
                <a:avLst/>
              </a:prstGeom>
              <a:solidFill>
                <a:srgbClr val="FFCC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Neonatal Serum Concentration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(birth)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Down Arrow 32"/>
              <p:cNvSpPr/>
              <p:nvPr/>
            </p:nvSpPr>
            <p:spPr>
              <a:xfrm>
                <a:off x="5197190" y="2678688"/>
                <a:ext cx="45719" cy="757963"/>
              </a:xfrm>
              <a:prstGeom prst="downArrow">
                <a:avLst/>
              </a:prstGeom>
              <a:solidFill>
                <a:srgbClr val="C00000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428813" y="2862066"/>
                <a:ext cx="1577247" cy="4175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Placental </a:t>
                </a:r>
                <a:r>
                  <a:rPr kumimoji="0" lang="en-US" sz="13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Transfer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(42% PFOS/87% PFOA)</a:t>
                </a:r>
                <a:r>
                  <a:rPr kumimoji="0" lang="en-US" sz="13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7481609" y="2722798"/>
              <a:ext cx="2028039" cy="1562809"/>
              <a:chOff x="4265394" y="2845900"/>
              <a:chExt cx="1939617" cy="1556903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4265394" y="3607252"/>
                <a:ext cx="1939617" cy="795551"/>
              </a:xfrm>
              <a:prstGeom prst="roundRect">
                <a:avLst/>
              </a:prstGeom>
              <a:solidFill>
                <a:srgbClr val="FFCC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Neonatal Serum Concentration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(birth)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Down Arrow 53"/>
              <p:cNvSpPr/>
              <p:nvPr/>
            </p:nvSpPr>
            <p:spPr>
              <a:xfrm>
                <a:off x="5173391" y="2845900"/>
                <a:ext cx="45719" cy="757963"/>
              </a:xfrm>
              <a:prstGeom prst="downArrow">
                <a:avLst/>
              </a:prstGeom>
              <a:solidFill>
                <a:srgbClr val="C00000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407626" y="2979260"/>
                <a:ext cx="1577247" cy="4175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Placental </a:t>
                </a:r>
                <a:r>
                  <a:rPr kumimoji="0" lang="en-US" sz="13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Transfer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(42% PFOS/87% PFOA)</a:t>
                </a:r>
                <a:r>
                  <a:rPr kumimoji="0" lang="en-US" sz="13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7852288" y="1879820"/>
            <a:ext cx="3262514" cy="3891703"/>
            <a:chOff x="7852288" y="1879820"/>
            <a:chExt cx="3262514" cy="3891703"/>
          </a:xfrm>
        </p:grpSpPr>
        <p:grpSp>
          <p:nvGrpSpPr>
            <p:cNvPr id="41" name="Group 40"/>
            <p:cNvGrpSpPr/>
            <p:nvPr/>
          </p:nvGrpSpPr>
          <p:grpSpPr>
            <a:xfrm>
              <a:off x="7852288" y="2126081"/>
              <a:ext cx="3262514" cy="3645442"/>
              <a:chOff x="3366353" y="2058948"/>
              <a:chExt cx="3511859" cy="3760170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87208" y="2652108"/>
                <a:ext cx="932029" cy="1264538"/>
              </a:xfrm>
              <a:prstGeom prst="rect">
                <a:avLst/>
              </a:prstGeom>
            </p:spPr>
          </p:pic>
          <p:grpSp>
            <p:nvGrpSpPr>
              <p:cNvPr id="42" name="Group 41"/>
              <p:cNvGrpSpPr/>
              <p:nvPr/>
            </p:nvGrpSpPr>
            <p:grpSpPr>
              <a:xfrm>
                <a:off x="3366353" y="2058948"/>
                <a:ext cx="3511859" cy="3760170"/>
                <a:chOff x="4309539" y="2172868"/>
                <a:chExt cx="3511859" cy="3760170"/>
              </a:xfrm>
            </p:grpSpPr>
            <p:sp>
              <p:nvSpPr>
                <p:cNvPr id="46" name="Curved Left Arrow 45"/>
                <p:cNvSpPr/>
                <p:nvPr/>
              </p:nvSpPr>
              <p:spPr>
                <a:xfrm rot="199402">
                  <a:off x="5747179" y="2407924"/>
                  <a:ext cx="660341" cy="2895595"/>
                </a:xfrm>
                <a:prstGeom prst="curvedLeftArrow">
                  <a:avLst/>
                </a:prstGeom>
                <a:solidFill>
                  <a:srgbClr val="FFFF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4309539" y="4748898"/>
                  <a:ext cx="1437640" cy="714375"/>
                </a:xfrm>
                <a:prstGeom prst="roundRect">
                  <a:avLst/>
                </a:prstGeom>
                <a:solidFill>
                  <a:srgbClr val="FFCCCC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Infant Serum Concentration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(&gt;birth to 1 </a:t>
                  </a:r>
                  <a:r>
                    <a:rPr kumimoji="0" lang="en-US" sz="1100" b="1" i="1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yr</a:t>
                  </a:r>
                  <a:r>
                    <a:rPr kumimoji="0" lang="en-US" sz="11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)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Down Arrow 44"/>
                <p:cNvSpPr/>
                <p:nvPr/>
              </p:nvSpPr>
              <p:spPr>
                <a:xfrm>
                  <a:off x="4995339" y="4398378"/>
                  <a:ext cx="45085" cy="307340"/>
                </a:xfrm>
                <a:prstGeom prst="downArrow">
                  <a:avLst/>
                </a:prstGeom>
                <a:solidFill>
                  <a:srgbClr val="C00000"/>
                </a:solidFill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ight Arrow 46"/>
                <p:cNvSpPr/>
                <p:nvPr/>
              </p:nvSpPr>
              <p:spPr>
                <a:xfrm>
                  <a:off x="5837807" y="2172868"/>
                  <a:ext cx="1929038" cy="141216"/>
                </a:xfrm>
                <a:prstGeom prst="rightArrow">
                  <a:avLst/>
                </a:prstGeom>
                <a:solidFill>
                  <a:srgbClr val="FFC000"/>
                </a:solidFill>
                <a:ln>
                  <a:solidFill>
                    <a:srgbClr val="FF99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ight Arrow 49"/>
                <p:cNvSpPr/>
                <p:nvPr/>
              </p:nvSpPr>
              <p:spPr>
                <a:xfrm>
                  <a:off x="5751960" y="5293914"/>
                  <a:ext cx="1621547" cy="94721"/>
                </a:xfrm>
                <a:prstGeom prst="rightArrow">
                  <a:avLst/>
                </a:prstGeom>
                <a:solidFill>
                  <a:srgbClr val="FFC000"/>
                </a:solidFill>
                <a:ln>
                  <a:solidFill>
                    <a:srgbClr val="FF99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5688537" y="5453584"/>
                  <a:ext cx="1813591" cy="4794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Clearance (</a:t>
                  </a:r>
                  <a:r>
                    <a:rPr kumimoji="0" lang="en-US" sz="1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t½)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6124583" y="3676556"/>
                  <a:ext cx="1696815" cy="4631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3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20738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Breastfeeding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20738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(1.3</a:t>
                  </a:r>
                  <a:r>
                    <a:rPr kumimoji="0" lang="en-US" sz="11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B20738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% PFOS/5.2% PFOA)</a:t>
                  </a:r>
                  <a:r>
                    <a:rPr kumimoji="0" lang="en-US" sz="11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5271574" y="2905701"/>
                  <a:ext cx="1797206" cy="29501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Clearance (</a:t>
                  </a:r>
                  <a:r>
                    <a:rPr kumimoji="0" lang="en-US" sz="12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t½)</a:t>
                  </a: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1" name="Rectangle 10"/>
            <p:cNvSpPr/>
            <p:nvPr/>
          </p:nvSpPr>
          <p:spPr>
            <a:xfrm>
              <a:off x="9580900" y="1879820"/>
              <a:ext cx="1249893" cy="3126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rPr>
                <a:t>Clearance (t½)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071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Incorporation of Exposure via Placental &amp; Breastmilk Transfer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7/12/2018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838200" y="972152"/>
            <a:ext cx="9585960" cy="4895718"/>
            <a:chOff x="5842272" y="5916673"/>
            <a:chExt cx="7089731" cy="2956729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2272" y="5916673"/>
              <a:ext cx="7089731" cy="295672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8" name="TextBox 27"/>
            <p:cNvSpPr txBox="1"/>
            <p:nvPr/>
          </p:nvSpPr>
          <p:spPr>
            <a:xfrm>
              <a:off x="10671749" y="6337664"/>
              <a:ext cx="1240076" cy="171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CC6600"/>
                  </a:solidFill>
                </a:rPr>
                <a:t>(Serum ~ 65 </a:t>
              </a:r>
              <a:r>
                <a:rPr lang="el-GR" sz="1200" b="1" dirty="0" smtClean="0">
                  <a:solidFill>
                    <a:srgbClr val="CC6600"/>
                  </a:solidFill>
                </a:rPr>
                <a:t>μ</a:t>
              </a:r>
              <a:r>
                <a:rPr lang="en-US" sz="1200" b="1" dirty="0" smtClean="0">
                  <a:solidFill>
                    <a:srgbClr val="CC6600"/>
                  </a:solidFill>
                </a:rPr>
                <a:t>g/L)</a:t>
              </a:r>
              <a:endParaRPr lang="en-US" sz="1200" b="1" dirty="0">
                <a:solidFill>
                  <a:srgbClr val="CC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721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MDH Guidance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51572" y="1164215"/>
            <a:ext cx="10515600" cy="4788393"/>
          </a:xfrm>
        </p:spPr>
        <p:txBody>
          <a:bodyPr>
            <a:normAutofit/>
          </a:bodyPr>
          <a:lstStyle/>
          <a:p>
            <a:r>
              <a:rPr lang="en-US" dirty="0" smtClean="0"/>
              <a:t>Based on protection of susceptible &amp; highly exposed populations</a:t>
            </a:r>
          </a:p>
          <a:p>
            <a:r>
              <a:rPr lang="en-US" dirty="0" smtClean="0"/>
              <a:t>Protective for tap water used for drinking, cooking, showering, and other uses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Cumulative </a:t>
            </a:r>
            <a:r>
              <a:rPr lang="en-US" dirty="0"/>
              <a:t>– additivity assessment of chemicals with similar health endpoints</a:t>
            </a:r>
          </a:p>
          <a:p>
            <a:pPr marL="457200" lvl="1" indent="0">
              <a:spcAft>
                <a:spcPts val="0"/>
              </a:spcAft>
              <a:buNone/>
            </a:pPr>
            <a:r>
              <a:rPr lang="en-US" sz="2200" dirty="0"/>
              <a:t>e.g.,   </a:t>
            </a:r>
            <a:r>
              <a:rPr lang="en-US" sz="2200" dirty="0" smtClean="0"/>
              <a:t>Liver</a:t>
            </a:r>
          </a:p>
          <a:p>
            <a:pPr marL="457200" lvl="1" indent="0">
              <a:spcAft>
                <a:spcPts val="0"/>
              </a:spcAft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</a:t>
            </a:r>
            <a:r>
              <a:rPr lang="en-US" sz="1800" u="sng" dirty="0" smtClean="0"/>
              <a:t> </a:t>
            </a:r>
            <a:r>
              <a:rPr lang="en-US" sz="1800" u="sng" dirty="0"/>
              <a:t>XX µg </a:t>
            </a:r>
            <a:r>
              <a:rPr lang="en-US" sz="1800" u="sng" dirty="0" smtClean="0"/>
              <a:t>PFBA/L</a:t>
            </a:r>
            <a:r>
              <a:rPr lang="en-US" sz="1400" dirty="0"/>
              <a:t>*</a:t>
            </a:r>
            <a:r>
              <a:rPr lang="en-US" sz="1800" dirty="0"/>
              <a:t>   +     </a:t>
            </a:r>
            <a:r>
              <a:rPr lang="en-US" sz="1800" u="sng" dirty="0"/>
              <a:t>XX µg </a:t>
            </a:r>
            <a:r>
              <a:rPr lang="en-US" sz="1800" u="sng" dirty="0" err="1"/>
              <a:t>PFHxS</a:t>
            </a:r>
            <a:r>
              <a:rPr lang="en-US" sz="1800" u="sng" dirty="0"/>
              <a:t>/L</a:t>
            </a:r>
            <a:r>
              <a:rPr lang="en-US" sz="1400" dirty="0"/>
              <a:t>*</a:t>
            </a:r>
            <a:r>
              <a:rPr lang="en-US" sz="1800" dirty="0"/>
              <a:t>       +   </a:t>
            </a:r>
            <a:r>
              <a:rPr lang="en-US" sz="1800" u="sng" dirty="0"/>
              <a:t>XX µg PFOA/L</a:t>
            </a:r>
            <a:r>
              <a:rPr lang="en-US" sz="1400" dirty="0"/>
              <a:t>*</a:t>
            </a:r>
            <a:r>
              <a:rPr lang="en-US" sz="1800" dirty="0"/>
              <a:t>   +  </a:t>
            </a:r>
            <a:r>
              <a:rPr lang="en-US" sz="1800" u="sng" dirty="0"/>
              <a:t>XX µg PFOS/L</a:t>
            </a:r>
            <a:r>
              <a:rPr lang="en-US" sz="1400" dirty="0"/>
              <a:t>*</a:t>
            </a:r>
            <a:r>
              <a:rPr lang="en-US" sz="1800" dirty="0"/>
              <a:t>    </a:t>
            </a:r>
            <a:r>
              <a:rPr lang="en-US" sz="1800" dirty="0" smtClean="0"/>
              <a:t>=   Health </a:t>
            </a:r>
            <a:r>
              <a:rPr lang="en-US" sz="1800" dirty="0"/>
              <a:t>Risk Index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800" dirty="0"/>
              <a:t>             </a:t>
            </a:r>
            <a:r>
              <a:rPr lang="en-US" sz="1800" dirty="0" smtClean="0"/>
              <a:t>PFBS HBV                  </a:t>
            </a:r>
            <a:r>
              <a:rPr lang="en-US" sz="1800" dirty="0" err="1" smtClean="0"/>
              <a:t>PFHxS</a:t>
            </a:r>
            <a:r>
              <a:rPr lang="en-US" sz="1800" dirty="0" smtClean="0"/>
              <a:t> </a:t>
            </a:r>
            <a:r>
              <a:rPr lang="en-US" sz="1800" dirty="0"/>
              <a:t>‘HBG’</a:t>
            </a:r>
            <a:r>
              <a:rPr lang="en-US" sz="1400" dirty="0"/>
              <a:t>**</a:t>
            </a:r>
            <a:r>
              <a:rPr lang="en-US" sz="1800" dirty="0"/>
              <a:t>              </a:t>
            </a:r>
            <a:r>
              <a:rPr lang="en-US" sz="1800" dirty="0" smtClean="0"/>
              <a:t>PFOA </a:t>
            </a:r>
            <a:r>
              <a:rPr lang="en-US" sz="1800" dirty="0"/>
              <a:t>HBG               </a:t>
            </a:r>
            <a:r>
              <a:rPr lang="en-US" sz="1800" dirty="0" smtClean="0"/>
              <a:t>PFOS </a:t>
            </a:r>
            <a:r>
              <a:rPr lang="en-US" sz="1800" dirty="0"/>
              <a:t>HBG</a:t>
            </a:r>
          </a:p>
          <a:p>
            <a:pPr marL="0" indent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400" dirty="0" smtClean="0"/>
              <a:t>* Detected drinking water concentration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smtClean="0"/>
              <a:t>**Currently using PFOS as an interim substitute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7/12/2018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3626" y="4938054"/>
            <a:ext cx="11786992" cy="13178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>
                    <a:lumMod val="90000"/>
                    <a:lumOff val="10000"/>
                  </a:schemeClr>
                </a:solidFill>
              </a:rPr>
              <a:t>Breastfeeding can be a significant exposure </a:t>
            </a:r>
            <a:r>
              <a:rPr lang="en-US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pathway for </a:t>
            </a:r>
            <a:r>
              <a:rPr lang="en-US" b="1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PFHxS</a:t>
            </a:r>
            <a:r>
              <a:rPr lang="en-US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, PFOS, and </a:t>
            </a:r>
            <a:r>
              <a:rPr lang="en-US" b="1" dirty="0" smtClean="0">
                <a:solidFill>
                  <a:schemeClr val="accent1">
                    <a:lumMod val="90000"/>
                    <a:lumOff val="10000"/>
                  </a:schemeClr>
                </a:solidFill>
              </a:rPr>
              <a:t>PFOA. 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>
                    <a:lumMod val="90000"/>
                    <a:lumOff val="10000"/>
                  </a:schemeClr>
                </a:solidFill>
              </a:rPr>
              <a:t>However</a:t>
            </a:r>
            <a:r>
              <a:rPr lang="en-US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, </a:t>
            </a:r>
            <a:r>
              <a:rPr lang="en-US" b="1" dirty="0" smtClean="0">
                <a:solidFill>
                  <a:schemeClr val="accent1">
                    <a:lumMod val="90000"/>
                    <a:lumOff val="10000"/>
                  </a:schemeClr>
                </a:solidFill>
              </a:rPr>
              <a:t>breastfeeding </a:t>
            </a:r>
            <a:r>
              <a:rPr lang="en-US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is important for the short and long term health of both a mother and infant. </a:t>
            </a:r>
            <a:endParaRPr lang="en-US" b="1" dirty="0" smtClean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>
                    <a:lumMod val="90000"/>
                    <a:lumOff val="10000"/>
                  </a:schemeClr>
                </a:solidFill>
              </a:rPr>
              <a:t>MDH </a:t>
            </a:r>
            <a:r>
              <a:rPr lang="en-US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recommends that women currently breastfeeding, and pregnant women who plan to breastfeed, continue to do so. </a:t>
            </a:r>
          </a:p>
        </p:txBody>
      </p:sp>
      <p:sp>
        <p:nvSpPr>
          <p:cNvPr id="8" name="Explosion 1 7"/>
          <p:cNvSpPr/>
          <p:nvPr/>
        </p:nvSpPr>
        <p:spPr>
          <a:xfrm>
            <a:off x="7966125" y="2594468"/>
            <a:ext cx="3647770" cy="2615841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Reassessing new PFOS information (e.g., half-life)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1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Biomonitoring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3038"/>
            <a:ext cx="10515600" cy="4733925"/>
          </a:xfrm>
        </p:spPr>
        <p:txBody>
          <a:bodyPr/>
          <a:lstStyle/>
          <a:p>
            <a:r>
              <a:rPr lang="en-US" sz="2800" dirty="0" smtClean="0"/>
              <a:t>Funded by the 2007 Minnesota Legislature</a:t>
            </a:r>
          </a:p>
          <a:p>
            <a:r>
              <a:rPr lang="en-US" sz="2800" dirty="0" smtClean="0"/>
              <a:t>Measured </a:t>
            </a:r>
            <a:r>
              <a:rPr lang="en-US" sz="2800" dirty="0"/>
              <a:t>blood levels of 8 </a:t>
            </a:r>
            <a:r>
              <a:rPr lang="en-US" sz="2800" dirty="0" smtClean="0"/>
              <a:t>PFAS chemicals </a:t>
            </a:r>
            <a:r>
              <a:rPr lang="en-US" sz="2800" dirty="0"/>
              <a:t>in two groups of East Metro residents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smtClean="0"/>
              <a:t>149 </a:t>
            </a:r>
            <a:r>
              <a:rPr lang="en-US" sz="2400" dirty="0"/>
              <a:t>long-term residents of Oakdale, Lake Elmo, and Cottage Grove who were exposed to </a:t>
            </a:r>
            <a:r>
              <a:rPr lang="en-US" sz="2400" dirty="0" smtClean="0"/>
              <a:t>PFAS </a:t>
            </a:r>
            <a:r>
              <a:rPr lang="en-US" sz="2400" dirty="0"/>
              <a:t>in drinking water before the intervention and participated in past studies, </a:t>
            </a:r>
            <a:r>
              <a:rPr lang="en-US" sz="2400" dirty="0" smtClean="0"/>
              <a:t>and</a:t>
            </a:r>
          </a:p>
          <a:p>
            <a:pPr lvl="1"/>
            <a:r>
              <a:rPr lang="en-US" sz="2400" dirty="0" smtClean="0"/>
              <a:t>156 </a:t>
            </a:r>
            <a:r>
              <a:rPr lang="en-US" sz="2400" dirty="0"/>
              <a:t>new Oakdale residents who moved to the area after the intervention</a:t>
            </a:r>
            <a:r>
              <a:rPr lang="en-US" sz="2400" dirty="0" smtClean="0"/>
              <a:t>.</a:t>
            </a:r>
          </a:p>
          <a:p>
            <a:r>
              <a:rPr lang="en-US" sz="2800" dirty="0" smtClean="0"/>
              <a:t>Levels were highest in those who lived longest in the area before treatment was installed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18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Biomonitoring Data Shows Interventions are Working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42118" y="1426712"/>
            <a:ext cx="7047570" cy="466873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366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152400"/>
            <a:ext cx="11830051" cy="9144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PFAS </a:t>
            </a:r>
            <a:r>
              <a:rPr lang="en-US" dirty="0"/>
              <a:t>levels in new Oakdale residents are similar to the U.S. </a:t>
            </a:r>
            <a:r>
              <a:rPr lang="en-US" dirty="0" smtClean="0"/>
              <a:t>population</a:t>
            </a:r>
            <a:endParaRPr lang="en-US" dirty="0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43102"/>
            <a:ext cx="9911314" cy="463386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7/18/2018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50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0" y="1651380"/>
            <a:ext cx="12192000" cy="1733266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3521123"/>
            <a:ext cx="10515600" cy="2681374"/>
          </a:xfrm>
        </p:spPr>
        <p:txBody>
          <a:bodyPr/>
          <a:lstStyle/>
          <a:p>
            <a:r>
              <a:rPr lang="en-US" sz="2700" b="1" dirty="0" smtClean="0"/>
              <a:t>James Kelly, M.S.</a:t>
            </a:r>
          </a:p>
          <a:p>
            <a:r>
              <a:rPr lang="en-US" sz="2200" i="1" dirty="0" smtClean="0"/>
              <a:t>James.kelly@state.mn.us</a:t>
            </a:r>
          </a:p>
          <a:p>
            <a:r>
              <a:rPr lang="en-US" sz="2200" dirty="0" smtClean="0"/>
              <a:t>651-201-4910</a:t>
            </a:r>
          </a:p>
          <a:p>
            <a:r>
              <a:rPr lang="en-US" sz="2200" dirty="0">
                <a:hlinkClick r:id="rId2"/>
              </a:rPr>
              <a:t>http://</a:t>
            </a:r>
            <a:r>
              <a:rPr lang="en-US" sz="2200" dirty="0" smtClean="0">
                <a:hlinkClick r:id="rId2"/>
              </a:rPr>
              <a:t>www.health.state.mn.us/divs/eh/hazardous/topics/pfcs/current.html</a:t>
            </a:r>
            <a:r>
              <a:rPr lang="en-US" sz="2200" dirty="0" smtClean="0"/>
              <a:t> </a:t>
            </a:r>
            <a:endParaRPr lang="en-US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7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DH PowerPoint" id="{77A571C1-30E7-4DA3-AE01-D70EB1FA1994}" vid="{ACB131C9-D5E5-440B-BC5E-D73CF3BD21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340cd5a-8d85-4c94-8b3b-dcb04460a05d">3EUZQJVPJPKD-1734757124-28</_dlc_DocId>
    <_dlc_DocIdUrl xmlns="a340cd5a-8d85-4c94-8b3b-dcb04460a05d">
      <Url>https://inside.mn.gov/sites/MDH/permanent/comm_proj/_layouts/15/DocIdRedir.aspx?ID=3EUZQJVPJPKD-1734757124-28</Url>
      <Description>3EUZQJVPJPKD-1734757124-28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0F0AF960DE3C4A92E1BEB231BBDACE" ma:contentTypeVersion="0" ma:contentTypeDescription="Create a new document." ma:contentTypeScope="" ma:versionID="82899579051dc9e5f49494bf955404b0">
  <xsd:schema xmlns:xsd="http://www.w3.org/2001/XMLSchema" xmlns:xs="http://www.w3.org/2001/XMLSchema" xmlns:p="http://schemas.microsoft.com/office/2006/metadata/properties" xmlns:ns2="a340cd5a-8d85-4c94-8b3b-dcb04460a05d" targetNamespace="http://schemas.microsoft.com/office/2006/metadata/properties" ma:root="true" ma:fieldsID="db02e23880311bbb15d0b1434d17a118" ns2:_="">
    <xsd:import namespace="a340cd5a-8d85-4c94-8b3b-dcb04460a05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0cd5a-8d85-4c94-8b3b-dcb04460a05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6A1386-9537-4EA6-B9A3-FB7D154FAC23}">
  <ds:schemaRefs>
    <ds:schemaRef ds:uri="http://purl.org/dc/dcmitype/"/>
    <ds:schemaRef ds:uri="a340cd5a-8d85-4c94-8b3b-dcb04460a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97F3D0-D31E-40E5-80D0-AD0B09EC31F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62FC8F2-806C-4782-9382-CDEEF98BFA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40cd5a-8d85-4c94-8b3b-dcb04460a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02617A5B-38EC-4037-96F9-B81D9FB1B3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MDH PowerPoint</Template>
  <TotalTime>3227</TotalTime>
  <Words>1280</Words>
  <Application>Microsoft Office PowerPoint</Application>
  <PresentationFormat>Widescreen</PresentationFormat>
  <Paragraphs>175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 Math</vt:lpstr>
      <vt:lpstr>NeueHaasGroteskText Std</vt:lpstr>
      <vt:lpstr>Times New Roman</vt:lpstr>
      <vt:lpstr>MN.IT</vt:lpstr>
      <vt:lpstr>Groundwater Values and Biomonitoring in Minnesota</vt:lpstr>
      <vt:lpstr>PowerPoint Presentation</vt:lpstr>
      <vt:lpstr>MDH Water Guidance</vt:lpstr>
      <vt:lpstr>2017 PFAS Water Guidance</vt:lpstr>
      <vt:lpstr>MDH – Water Guidance</vt:lpstr>
      <vt:lpstr>Multiple Exposure Concerns</vt:lpstr>
      <vt:lpstr>Toxicokinetic Model Scenarios</vt:lpstr>
      <vt:lpstr>Incorporation of Exposure via Placental &amp; Breastmilk Transfer</vt:lpstr>
      <vt:lpstr>MDH Guidance Summary</vt:lpstr>
      <vt:lpstr>Biomonitoring Investigations</vt:lpstr>
      <vt:lpstr>Biomonitoring Data Shows Interventions are Working</vt:lpstr>
      <vt:lpstr>PFAS levels in new Oakdale residents are similar to the U.S. population</vt:lpstr>
      <vt:lpstr>Thank you!</vt:lpstr>
    </vt:vector>
  </TitlesOfParts>
  <Company>State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with Reverse Logo</dc:title>
  <dc:subject>PowerPoint Template</dc:subject>
  <dc:creator>Kadrie, Julie (MDH)</dc:creator>
  <cp:keywords>PowerPoint, Template</cp:keywords>
  <dc:description>Version 1.1, Released 8-2016</dc:description>
  <cp:lastModifiedBy>Kaufenberg, Elizabeth (MPCA)</cp:lastModifiedBy>
  <cp:revision>36</cp:revision>
  <dcterms:created xsi:type="dcterms:W3CDTF">2018-06-07T03:02:09Z</dcterms:created>
  <dcterms:modified xsi:type="dcterms:W3CDTF">2018-07-18T12:05:36Z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0x0101006B0F0AF960DE3C4A92E1BEB231BBDACE</vt:lpwstr>
  </property>
  <property fmtid="{D5CDD505-2E9C-101B-9397-08002B2CF9AE}" pid="3" name="_dlc_DocIdItemGuid">
    <vt:lpwstr>51612d0f-3fe8-4978-a8d9-f384c5e0293e</vt:lpwstr>
  </property>
</Properties>
</file>