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62" r:id="rId9"/>
    <p:sldId id="263" r:id="rId10"/>
    <p:sldId id="264" r:id="rId11"/>
    <p:sldId id="265" r:id="rId12"/>
    <p:sldId id="266" r:id="rId13"/>
    <p:sldId id="275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3CDCE-EBE7-46E3-84E1-4D1123B1D9E5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9D051-7F1A-43FB-8C7E-EDDE506DF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39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3CDCE-EBE7-46E3-84E1-4D1123B1D9E5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9D051-7F1A-43FB-8C7E-EDDE506DF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44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3CDCE-EBE7-46E3-84E1-4D1123B1D9E5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9D051-7F1A-43FB-8C7E-EDDE506DF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63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3CDCE-EBE7-46E3-84E1-4D1123B1D9E5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9D051-7F1A-43FB-8C7E-EDDE506DF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920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3CDCE-EBE7-46E3-84E1-4D1123B1D9E5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9D051-7F1A-43FB-8C7E-EDDE506DF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655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3CDCE-EBE7-46E3-84E1-4D1123B1D9E5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9D051-7F1A-43FB-8C7E-EDDE506DF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24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3CDCE-EBE7-46E3-84E1-4D1123B1D9E5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9D051-7F1A-43FB-8C7E-EDDE506DF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709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3CDCE-EBE7-46E3-84E1-4D1123B1D9E5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9D051-7F1A-43FB-8C7E-EDDE506DF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153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3CDCE-EBE7-46E3-84E1-4D1123B1D9E5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9D051-7F1A-43FB-8C7E-EDDE506DF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623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3CDCE-EBE7-46E3-84E1-4D1123B1D9E5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9D051-7F1A-43FB-8C7E-EDDE506DF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57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3CDCE-EBE7-46E3-84E1-4D1123B1D9E5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9D051-7F1A-43FB-8C7E-EDDE506DF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9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3CDCE-EBE7-46E3-84E1-4D1123B1D9E5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9D051-7F1A-43FB-8C7E-EDDE506DF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75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dirty="0" smtClean="0"/>
              <a:t>MACBETH</a:t>
            </a:r>
            <a:endParaRPr lang="en-US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NOTES FOR UNIT TEST:  </a:t>
            </a:r>
          </a:p>
          <a:p>
            <a:r>
              <a:rPr lang="en-US" b="1" dirty="0" smtClean="0"/>
              <a:t>LITERARY DEVICES AND 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25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ALLITERATION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The repetition of initial consonant sounds</a:t>
            </a:r>
          </a:p>
          <a:p>
            <a:endParaRPr lang="en-US" b="1" dirty="0"/>
          </a:p>
          <a:p>
            <a:r>
              <a:rPr lang="en-US" b="1" dirty="0" smtClean="0"/>
              <a:t>Ex.  Act I:  “</a:t>
            </a:r>
            <a:r>
              <a:rPr lang="en-US" b="1" dirty="0" smtClean="0">
                <a:solidFill>
                  <a:srgbClr val="FF0000"/>
                </a:solidFill>
              </a:rPr>
              <a:t>F</a:t>
            </a:r>
            <a:r>
              <a:rPr lang="en-US" b="1" dirty="0" smtClean="0"/>
              <a:t>air is </a:t>
            </a:r>
            <a:r>
              <a:rPr lang="en-US" b="1" dirty="0" smtClean="0">
                <a:solidFill>
                  <a:srgbClr val="FF0000"/>
                </a:solidFill>
              </a:rPr>
              <a:t>f</a:t>
            </a:r>
            <a:r>
              <a:rPr lang="en-US" b="1" dirty="0" smtClean="0"/>
              <a:t>oul, and </a:t>
            </a:r>
            <a:r>
              <a:rPr lang="en-US" b="1" dirty="0" smtClean="0">
                <a:solidFill>
                  <a:srgbClr val="FF0000"/>
                </a:solidFill>
              </a:rPr>
              <a:t>f</a:t>
            </a:r>
            <a:r>
              <a:rPr lang="en-US" b="1" dirty="0" smtClean="0"/>
              <a:t>oul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/>
              <a:t>is</a:t>
            </a:r>
            <a:r>
              <a:rPr lang="en-US" b="1" dirty="0" smtClean="0">
                <a:solidFill>
                  <a:srgbClr val="FF0000"/>
                </a:solidFill>
              </a:rPr>
              <a:t> f</a:t>
            </a:r>
            <a:r>
              <a:rPr lang="en-US" b="1" dirty="0" smtClean="0"/>
              <a:t>air; / Hover through the </a:t>
            </a:r>
            <a:r>
              <a:rPr lang="en-US" b="1" dirty="0" smtClean="0">
                <a:solidFill>
                  <a:srgbClr val="FF0000"/>
                </a:solidFill>
              </a:rPr>
              <a:t>f</a:t>
            </a:r>
            <a:r>
              <a:rPr lang="en-US" b="1" dirty="0" smtClean="0"/>
              <a:t>og and </a:t>
            </a:r>
            <a:r>
              <a:rPr lang="en-US" b="1" dirty="0" smtClean="0">
                <a:solidFill>
                  <a:srgbClr val="FF0000"/>
                </a:solidFill>
              </a:rPr>
              <a:t>f</a:t>
            </a:r>
            <a:r>
              <a:rPr lang="en-US" b="1" dirty="0" smtClean="0"/>
              <a:t>ilthy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/>
              <a:t>air.”</a:t>
            </a:r>
          </a:p>
          <a:p>
            <a:endParaRPr lang="en-US" b="1" dirty="0"/>
          </a:p>
          <a:p>
            <a:r>
              <a:rPr lang="en-US" b="1" dirty="0" smtClean="0"/>
              <a:t>Ex. Act III:  “But </a:t>
            </a:r>
            <a:r>
              <a:rPr lang="en-US" b="1" dirty="0"/>
              <a:t>now I am </a:t>
            </a:r>
            <a:r>
              <a:rPr lang="en-US" b="1" dirty="0">
                <a:solidFill>
                  <a:srgbClr val="FF0000"/>
                </a:solidFill>
              </a:rPr>
              <a:t>c</a:t>
            </a:r>
            <a:r>
              <a:rPr lang="en-US" b="1" dirty="0"/>
              <a:t>abined, </a:t>
            </a:r>
            <a:r>
              <a:rPr lang="en-US" b="1" dirty="0">
                <a:solidFill>
                  <a:srgbClr val="FF0000"/>
                </a:solidFill>
              </a:rPr>
              <a:t>c</a:t>
            </a:r>
            <a:r>
              <a:rPr lang="en-US" b="1" dirty="0"/>
              <a:t>ribbed, </a:t>
            </a:r>
            <a:r>
              <a:rPr lang="en-US" b="1" dirty="0">
                <a:solidFill>
                  <a:srgbClr val="FF0000"/>
                </a:solidFill>
              </a:rPr>
              <a:t>c</a:t>
            </a:r>
            <a:r>
              <a:rPr lang="en-US" b="1" dirty="0"/>
              <a:t>onfined, bound </a:t>
            </a:r>
            <a:r>
              <a:rPr lang="en-US" b="1" dirty="0" smtClean="0"/>
              <a:t>in / To </a:t>
            </a:r>
            <a:r>
              <a:rPr lang="en-US" b="1" dirty="0"/>
              <a:t>saucy doubts and fears</a:t>
            </a:r>
            <a:r>
              <a:rPr lang="en-US" b="1" dirty="0" smtClean="0"/>
              <a:t>.”</a:t>
            </a:r>
          </a:p>
          <a:p>
            <a:endParaRPr lang="en-US" b="1" dirty="0"/>
          </a:p>
          <a:p>
            <a:r>
              <a:rPr lang="en-US" b="1" dirty="0" smtClean="0"/>
              <a:t>Ex. Act IV:  “</a:t>
            </a:r>
            <a:r>
              <a:rPr lang="en-US" b="1" dirty="0" smtClean="0">
                <a:solidFill>
                  <a:srgbClr val="FF0000"/>
                </a:solidFill>
              </a:rPr>
              <a:t>D</a:t>
            </a:r>
            <a:r>
              <a:rPr lang="en-US" b="1" dirty="0" smtClean="0"/>
              <a:t>ouble</a:t>
            </a:r>
            <a:r>
              <a:rPr lang="en-US" b="1" dirty="0"/>
              <a:t>, </a:t>
            </a:r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b="1" dirty="0"/>
              <a:t>ouble </a:t>
            </a: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n-US" b="1" dirty="0"/>
              <a:t>oil and </a:t>
            </a: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n-US" b="1" dirty="0"/>
              <a:t>rouble,</a:t>
            </a:r>
          </a:p>
          <a:p>
            <a:r>
              <a:rPr lang="en-US" b="1" dirty="0"/>
              <a:t>Fire </a:t>
            </a:r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n-US" b="1" dirty="0"/>
              <a:t>urn, and cauldron </a:t>
            </a:r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n-US" b="1" dirty="0"/>
              <a:t>ubble</a:t>
            </a:r>
            <a:r>
              <a:rPr lang="en-US" b="1" dirty="0" smtClean="0"/>
              <a:t>.”</a:t>
            </a:r>
            <a:endParaRPr lang="en-US" b="1" dirty="0"/>
          </a:p>
          <a:p>
            <a:endParaRPr lang="en-US" b="1" dirty="0"/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35146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ALLUSION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Reference to something the author expects readers to know (history, science, literature, religion, geography, etc.)</a:t>
            </a:r>
          </a:p>
          <a:p>
            <a:endParaRPr lang="en-US" b="1" dirty="0"/>
          </a:p>
          <a:p>
            <a:r>
              <a:rPr lang="en-US" b="1" dirty="0" smtClean="0"/>
              <a:t>Ex.  Act I--a battle scene is called “another </a:t>
            </a:r>
            <a:r>
              <a:rPr lang="en-US" b="1" dirty="0" smtClean="0">
                <a:solidFill>
                  <a:srgbClr val="FF0000"/>
                </a:solidFill>
              </a:rPr>
              <a:t>Golgotha</a:t>
            </a:r>
            <a:r>
              <a:rPr lang="en-US" b="1" dirty="0" smtClean="0"/>
              <a:t>” (the place where Christ was crucified)</a:t>
            </a:r>
          </a:p>
          <a:p>
            <a:r>
              <a:rPr lang="en-US" b="1" dirty="0" smtClean="0"/>
              <a:t>Ex.  Act II:  “Will all great </a:t>
            </a:r>
            <a:r>
              <a:rPr lang="en-US" b="1" dirty="0" smtClean="0">
                <a:solidFill>
                  <a:srgbClr val="FF0000"/>
                </a:solidFill>
              </a:rPr>
              <a:t>Neptune’s</a:t>
            </a:r>
            <a:r>
              <a:rPr lang="en-US" b="1" dirty="0" smtClean="0"/>
              <a:t> ocean wash this blood / Clean from my hand?” (Roman god of the sea</a:t>
            </a:r>
            <a:r>
              <a:rPr lang="en-US" b="1" dirty="0" smtClean="0"/>
              <a:t>)</a:t>
            </a:r>
            <a:endParaRPr lang="en-US" b="1" dirty="0"/>
          </a:p>
          <a:p>
            <a:r>
              <a:rPr lang="en-US" b="1" dirty="0" smtClean="0"/>
              <a:t>Ex.  Act III:  </a:t>
            </a:r>
            <a:r>
              <a:rPr lang="en-US" b="1" dirty="0"/>
              <a:t>“There is none but [</a:t>
            </a:r>
            <a:r>
              <a:rPr lang="en-US" b="1" dirty="0" err="1"/>
              <a:t>Banquo</a:t>
            </a:r>
            <a:r>
              <a:rPr lang="en-US" b="1" dirty="0"/>
              <a:t>] / Whose being I do fear, and under him / My genius is rebuked, as it is said / </a:t>
            </a:r>
            <a:r>
              <a:rPr lang="en-US" b="1" dirty="0">
                <a:solidFill>
                  <a:srgbClr val="FF0000"/>
                </a:solidFill>
              </a:rPr>
              <a:t>Mark Antony’s </a:t>
            </a:r>
            <a:r>
              <a:rPr lang="en-US" b="1" dirty="0"/>
              <a:t>was by</a:t>
            </a:r>
            <a:r>
              <a:rPr lang="en-US" b="1" dirty="0">
                <a:solidFill>
                  <a:srgbClr val="FF0000"/>
                </a:solidFill>
              </a:rPr>
              <a:t> Caesar</a:t>
            </a:r>
            <a:r>
              <a:rPr lang="en-US" b="1" dirty="0"/>
              <a:t>.”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8265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ASIDE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 remark </a:t>
            </a:r>
            <a:r>
              <a:rPr lang="en-US" b="1" dirty="0" smtClean="0"/>
              <a:t>by </a:t>
            </a:r>
            <a:r>
              <a:rPr lang="en-US" b="1" dirty="0"/>
              <a:t>a character in a play that is intended to be heard by the audience but unheard by the other </a:t>
            </a:r>
            <a:r>
              <a:rPr lang="en-US" b="1" dirty="0" smtClean="0"/>
              <a:t>characters.</a:t>
            </a:r>
          </a:p>
          <a:p>
            <a:endParaRPr lang="en-US" b="1" dirty="0"/>
          </a:p>
          <a:p>
            <a:r>
              <a:rPr lang="en-US" b="1" dirty="0" smtClean="0"/>
              <a:t>Ex.  Act II:  Malcolm:  “Why do we hold our tongues?”  </a:t>
            </a:r>
            <a:r>
              <a:rPr lang="en-US" b="1" dirty="0" err="1" smtClean="0"/>
              <a:t>Donalbain</a:t>
            </a:r>
            <a:r>
              <a:rPr lang="en-US" b="1" dirty="0" smtClean="0"/>
              <a:t>:  “What should be spoken here, where our fate…may rush and seize us?”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3579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ASSONANCE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repetition of vowel sounds</a:t>
            </a:r>
          </a:p>
          <a:p>
            <a:endParaRPr lang="en-US" b="1" dirty="0"/>
          </a:p>
          <a:p>
            <a:r>
              <a:rPr lang="en-US" b="1" dirty="0" smtClean="0"/>
              <a:t>Ex.  Act I:  “F</a:t>
            </a:r>
            <a:r>
              <a:rPr lang="en-US" b="1" dirty="0" smtClean="0">
                <a:solidFill>
                  <a:srgbClr val="FF0000"/>
                </a:solidFill>
              </a:rPr>
              <a:t>ai</a:t>
            </a:r>
            <a:r>
              <a:rPr lang="en-US" b="1" dirty="0" smtClean="0"/>
              <a:t>r is f</a:t>
            </a:r>
            <a:r>
              <a:rPr lang="en-US" b="1" dirty="0" smtClean="0">
                <a:solidFill>
                  <a:srgbClr val="FF0000"/>
                </a:solidFill>
              </a:rPr>
              <a:t>ou</a:t>
            </a:r>
            <a:r>
              <a:rPr lang="en-US" b="1" dirty="0" smtClean="0"/>
              <a:t>l, and f</a:t>
            </a:r>
            <a:r>
              <a:rPr lang="en-US" b="1" dirty="0" smtClean="0">
                <a:solidFill>
                  <a:srgbClr val="FF0000"/>
                </a:solidFill>
              </a:rPr>
              <a:t>ou</a:t>
            </a:r>
            <a:r>
              <a:rPr lang="en-US" b="1" dirty="0" smtClean="0"/>
              <a:t>l is f</a:t>
            </a:r>
            <a:r>
              <a:rPr lang="en-US" b="1" dirty="0" smtClean="0">
                <a:solidFill>
                  <a:srgbClr val="FF0000"/>
                </a:solidFill>
              </a:rPr>
              <a:t>ai</a:t>
            </a:r>
            <a:r>
              <a:rPr lang="en-US" b="1" dirty="0" smtClean="0"/>
              <a:t>r;</a:t>
            </a:r>
          </a:p>
          <a:p>
            <a:endParaRPr lang="en-US" b="1" dirty="0"/>
          </a:p>
          <a:p>
            <a:r>
              <a:rPr lang="en-US" b="1" dirty="0" smtClean="0"/>
              <a:t>Ex.  Act IV:  “D</a:t>
            </a:r>
            <a:r>
              <a:rPr lang="en-US" b="1" dirty="0" smtClean="0">
                <a:solidFill>
                  <a:srgbClr val="FF0000"/>
                </a:solidFill>
              </a:rPr>
              <a:t>ou</a:t>
            </a:r>
            <a:r>
              <a:rPr lang="en-US" b="1" dirty="0" smtClean="0"/>
              <a:t>ble</a:t>
            </a:r>
            <a:r>
              <a:rPr lang="en-US" b="1" dirty="0"/>
              <a:t>, d</a:t>
            </a:r>
            <a:r>
              <a:rPr lang="en-US" b="1" dirty="0">
                <a:solidFill>
                  <a:srgbClr val="FF0000"/>
                </a:solidFill>
              </a:rPr>
              <a:t>ou</a:t>
            </a:r>
            <a:r>
              <a:rPr lang="en-US" b="1" dirty="0"/>
              <a:t>ble toil and tr</a:t>
            </a:r>
            <a:r>
              <a:rPr lang="en-US" b="1" dirty="0">
                <a:solidFill>
                  <a:srgbClr val="FF0000"/>
                </a:solidFill>
              </a:rPr>
              <a:t>ou</a:t>
            </a:r>
            <a:r>
              <a:rPr lang="en-US" b="1" dirty="0"/>
              <a:t>ble,</a:t>
            </a:r>
          </a:p>
          <a:p>
            <a:pPr marL="0" indent="0">
              <a:buNone/>
            </a:pPr>
            <a:r>
              <a:rPr lang="en-US" b="1" dirty="0" smtClean="0"/>
              <a:t>		Fire </a:t>
            </a:r>
            <a:r>
              <a:rPr lang="en-US" b="1" dirty="0"/>
              <a:t>burn, and cauldron b</a:t>
            </a:r>
            <a:r>
              <a:rPr lang="en-US" b="1" dirty="0">
                <a:solidFill>
                  <a:srgbClr val="FF0000"/>
                </a:solidFill>
              </a:rPr>
              <a:t>u</a:t>
            </a:r>
            <a:r>
              <a:rPr lang="en-US" b="1" dirty="0"/>
              <a:t>bble</a:t>
            </a:r>
            <a:r>
              <a:rPr lang="en-US" b="1" dirty="0" smtClean="0"/>
              <a:t>.”</a:t>
            </a: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7478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CLIMAX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most exciting and/or intense point of the story; in a Shakespeare play, the point of no return</a:t>
            </a:r>
          </a:p>
          <a:p>
            <a:endParaRPr lang="en-US" b="1" dirty="0"/>
          </a:p>
          <a:p>
            <a:r>
              <a:rPr lang="en-US" b="1" dirty="0" smtClean="0"/>
              <a:t>Ex. Act II:  Macbeth kills Duncan.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72605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COUPLETS (RHYMED)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2 consecutive rhyming </a:t>
            </a:r>
            <a:r>
              <a:rPr lang="en-US" b="1" dirty="0" smtClean="0"/>
              <a:t>lines that may </a:t>
            </a:r>
            <a:r>
              <a:rPr lang="en-US" b="1" dirty="0" smtClean="0"/>
              <a:t>summarize a speech or emphasize an important idea</a:t>
            </a:r>
          </a:p>
          <a:p>
            <a:endParaRPr lang="en-US" b="1" dirty="0"/>
          </a:p>
          <a:p>
            <a:r>
              <a:rPr lang="en-US" b="1" dirty="0" smtClean="0"/>
              <a:t>Ex.  Act I:  “Away, and mock the time with fairest show / False face must hide what the false heart doth know</a:t>
            </a:r>
            <a:r>
              <a:rPr lang="en-US" b="1" dirty="0" smtClean="0"/>
              <a:t>.”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Ex.  Act II:  “Hear it not, Duncan, for it is a knell / That summons thee to heaven, or to hell.”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2956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229600" cy="1143000"/>
          </a:xfrm>
        </p:spPr>
        <p:txBody>
          <a:bodyPr/>
          <a:lstStyle/>
          <a:p>
            <a:r>
              <a:rPr lang="en-US" b="1" dirty="0" smtClean="0"/>
              <a:t>DRAMATIC IRONY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/>
          <a:lstStyle/>
          <a:p>
            <a:r>
              <a:rPr lang="en-US" b="1" dirty="0"/>
              <a:t>occurs when the audience </a:t>
            </a:r>
            <a:r>
              <a:rPr lang="en-US" b="1" dirty="0" smtClean="0"/>
              <a:t>and some characters know </a:t>
            </a:r>
            <a:r>
              <a:rPr lang="en-US" b="1" dirty="0"/>
              <a:t>something that </a:t>
            </a:r>
            <a:r>
              <a:rPr lang="en-US" b="1" dirty="0" smtClean="0"/>
              <a:t>other </a:t>
            </a:r>
            <a:r>
              <a:rPr lang="en-US" b="1" dirty="0"/>
              <a:t>characters in a narrative do </a:t>
            </a:r>
            <a:r>
              <a:rPr lang="en-US" b="1" dirty="0" smtClean="0"/>
              <a:t>not</a:t>
            </a:r>
          </a:p>
          <a:p>
            <a:endParaRPr lang="en-US" b="1" dirty="0"/>
          </a:p>
          <a:p>
            <a:r>
              <a:rPr lang="en-US" b="1" dirty="0" smtClean="0"/>
              <a:t>Ex.  Act I:  The witches, the king, and some of his men know that Macbeth is now thane of Cawdor before he finds out himself.</a:t>
            </a:r>
          </a:p>
          <a:p>
            <a:r>
              <a:rPr lang="en-US" b="1" dirty="0" smtClean="0"/>
              <a:t>Ex.  Act III:  When Macbeth tells his guests that he wishes </a:t>
            </a:r>
            <a:r>
              <a:rPr lang="en-US" b="1" dirty="0" err="1" smtClean="0"/>
              <a:t>Banquo</a:t>
            </a:r>
            <a:r>
              <a:rPr lang="en-US" b="1" dirty="0" smtClean="0"/>
              <a:t> could be at the feast, he knows that </a:t>
            </a:r>
            <a:r>
              <a:rPr lang="en-US" b="1" dirty="0" err="1" smtClean="0"/>
              <a:t>Banquo</a:t>
            </a:r>
            <a:r>
              <a:rPr lang="en-US" b="1" dirty="0" smtClean="0"/>
              <a:t> is already dead. 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3291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FOIL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/>
          </a:bodyPr>
          <a:lstStyle/>
          <a:p>
            <a:r>
              <a:rPr lang="en-US" b="1" dirty="0" smtClean="0"/>
              <a:t>Character who stands in sharp contrast to another character in order to highlight that character’s traits</a:t>
            </a:r>
          </a:p>
          <a:p>
            <a:endParaRPr lang="en-US" b="1" dirty="0"/>
          </a:p>
          <a:p>
            <a:r>
              <a:rPr lang="en-US" b="1" dirty="0" smtClean="0"/>
              <a:t>Ex.  Act I:  Duncan’s mild and gracious manner vs. Macbeth’s deadly ambition</a:t>
            </a:r>
          </a:p>
          <a:p>
            <a:endParaRPr lang="en-US" b="1" dirty="0"/>
          </a:p>
          <a:p>
            <a:r>
              <a:rPr lang="en-US" b="1" dirty="0" smtClean="0"/>
              <a:t>Ex.  Act II:  </a:t>
            </a:r>
            <a:r>
              <a:rPr lang="en-US" b="1" dirty="0" err="1" smtClean="0"/>
              <a:t>Banquo’s</a:t>
            </a:r>
            <a:r>
              <a:rPr lang="en-US" b="1" dirty="0" smtClean="0"/>
              <a:t> willingness to leave his fate to heaven vs. Macbeth’s determination to fulfill some prophecies at all costs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3904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FORESHADOWING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Clues or hints of what will happen in the future of a story</a:t>
            </a:r>
          </a:p>
          <a:p>
            <a:endParaRPr lang="en-US" b="1" dirty="0"/>
          </a:p>
          <a:p>
            <a:r>
              <a:rPr lang="en-US" b="1" dirty="0" smtClean="0"/>
              <a:t>Ex.  Act I:  The witches’ predictions</a:t>
            </a:r>
          </a:p>
          <a:p>
            <a:r>
              <a:rPr lang="en-US" b="1" dirty="0" smtClean="0"/>
              <a:t>Ex.  Act II:  The owl killing the falcon</a:t>
            </a:r>
          </a:p>
          <a:p>
            <a:r>
              <a:rPr lang="en-US" b="1" dirty="0" smtClean="0"/>
              <a:t>Ex.  Act IV:  The ghosts’ prophecies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4726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smtClean="0"/>
              <a:t>HYPERBOLE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The use of exaggeration in order to emphasize an important point</a:t>
            </a:r>
          </a:p>
          <a:p>
            <a:endParaRPr lang="en-US" b="1" dirty="0"/>
          </a:p>
          <a:p>
            <a:r>
              <a:rPr lang="en-US" b="1" dirty="0" smtClean="0"/>
              <a:t>Ex.  Act II:  “</a:t>
            </a:r>
            <a:r>
              <a:rPr lang="en-US" b="1" dirty="0" smtClean="0">
                <a:solidFill>
                  <a:srgbClr val="FF0000"/>
                </a:solidFill>
              </a:rPr>
              <a:t>Will all </a:t>
            </a:r>
            <a:r>
              <a:rPr lang="en-US" b="1" dirty="0" smtClean="0"/>
              <a:t>great Neptune’s </a:t>
            </a:r>
            <a:r>
              <a:rPr lang="en-US" b="1" dirty="0" smtClean="0">
                <a:solidFill>
                  <a:srgbClr val="FF0000"/>
                </a:solidFill>
              </a:rPr>
              <a:t>ocean </a:t>
            </a:r>
            <a:r>
              <a:rPr lang="en-US" b="1" dirty="0">
                <a:solidFill>
                  <a:srgbClr val="FF0000"/>
                </a:solidFill>
              </a:rPr>
              <a:t>wash this blood </a:t>
            </a:r>
            <a:r>
              <a:rPr lang="en-US" b="1" dirty="0" smtClean="0">
                <a:solidFill>
                  <a:srgbClr val="FF0000"/>
                </a:solidFill>
              </a:rPr>
              <a:t> / Clean </a:t>
            </a:r>
            <a:r>
              <a:rPr lang="en-US" b="1" dirty="0">
                <a:solidFill>
                  <a:srgbClr val="FF0000"/>
                </a:solidFill>
              </a:rPr>
              <a:t>from my hand</a:t>
            </a:r>
            <a:r>
              <a:rPr lang="en-US" b="1" dirty="0" smtClean="0"/>
              <a:t>?  No, </a:t>
            </a:r>
            <a:r>
              <a:rPr lang="en-US" b="1" dirty="0" smtClean="0">
                <a:solidFill>
                  <a:srgbClr val="FF0000"/>
                </a:solidFill>
              </a:rPr>
              <a:t>this my hand will rather / The multitudinous seas incarnadine </a:t>
            </a:r>
            <a:r>
              <a:rPr lang="en-US" b="1" dirty="0" smtClean="0"/>
              <a:t>/ Making the green one red.”</a:t>
            </a:r>
          </a:p>
          <a:p>
            <a:r>
              <a:rPr lang="en-US" b="1" dirty="0" smtClean="0"/>
              <a:t>Ex.  Act IV:  </a:t>
            </a:r>
            <a:r>
              <a:rPr lang="en-US" b="1" dirty="0"/>
              <a:t>“Not in the legions / Of </a:t>
            </a:r>
            <a:r>
              <a:rPr lang="en-US" b="1" dirty="0">
                <a:solidFill>
                  <a:srgbClr val="FF0000"/>
                </a:solidFill>
              </a:rPr>
              <a:t>horrid hell </a:t>
            </a:r>
            <a:r>
              <a:rPr lang="en-US" b="1" dirty="0"/>
              <a:t>can come a </a:t>
            </a:r>
            <a:r>
              <a:rPr lang="en-US" b="1" dirty="0">
                <a:solidFill>
                  <a:srgbClr val="FF0000"/>
                </a:solidFill>
              </a:rPr>
              <a:t>devil more damned </a:t>
            </a:r>
            <a:r>
              <a:rPr lang="en-US" b="1" dirty="0"/>
              <a:t>/ In evils </a:t>
            </a:r>
            <a:r>
              <a:rPr lang="en-US" b="1" dirty="0">
                <a:solidFill>
                  <a:srgbClr val="FF0000"/>
                </a:solidFill>
              </a:rPr>
              <a:t>to top Macbeth.”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/>
              <a:t>Ex.  Act V:  “</a:t>
            </a:r>
            <a:r>
              <a:rPr lang="en-US" b="1" dirty="0" smtClean="0">
                <a:solidFill>
                  <a:srgbClr val="FF0000"/>
                </a:solidFill>
              </a:rPr>
              <a:t>All </a:t>
            </a:r>
            <a:r>
              <a:rPr lang="en-US" b="1" dirty="0">
                <a:solidFill>
                  <a:srgbClr val="FF0000"/>
                </a:solidFill>
              </a:rPr>
              <a:t>the perfumes of Arabia </a:t>
            </a:r>
            <a:r>
              <a:rPr lang="en-US" b="1" dirty="0"/>
              <a:t>will not sweeten this little hand</a:t>
            </a:r>
            <a:r>
              <a:rPr lang="en-US" b="1" dirty="0" smtClean="0"/>
              <a:t>.”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6521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376"/>
            <a:ext cx="8229600" cy="1143000"/>
          </a:xfrm>
        </p:spPr>
        <p:txBody>
          <a:bodyPr/>
          <a:lstStyle/>
          <a:p>
            <a:r>
              <a:rPr lang="en-US" b="1" dirty="0" smtClean="0"/>
              <a:t>IMAGERY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The use of one or more of the 5 senses to help the reader imagine an aspect of the story</a:t>
            </a:r>
          </a:p>
          <a:p>
            <a:endParaRPr lang="en-US" b="1" dirty="0"/>
          </a:p>
          <a:p>
            <a:r>
              <a:rPr lang="en-US" b="1" dirty="0" smtClean="0"/>
              <a:t>Ex.  Act I: [Macbeth] </a:t>
            </a:r>
            <a:r>
              <a:rPr lang="en-US" b="1" dirty="0" err="1"/>
              <a:t>unseamed</a:t>
            </a:r>
            <a:r>
              <a:rPr lang="en-US" b="1" dirty="0"/>
              <a:t> </a:t>
            </a:r>
            <a:r>
              <a:rPr lang="en-US" b="1" dirty="0" smtClean="0"/>
              <a:t>[</a:t>
            </a:r>
            <a:r>
              <a:rPr lang="en-US" b="1" dirty="0" err="1" smtClean="0"/>
              <a:t>Macdonwald</a:t>
            </a:r>
            <a:r>
              <a:rPr lang="en-US" b="1" dirty="0" smtClean="0"/>
              <a:t>] </a:t>
            </a:r>
            <a:r>
              <a:rPr lang="en-US" b="1" dirty="0">
                <a:solidFill>
                  <a:srgbClr val="FF0000"/>
                </a:solidFill>
              </a:rPr>
              <a:t>from the nave to </a:t>
            </a:r>
            <a:r>
              <a:rPr lang="en-US" b="1" dirty="0" err="1">
                <a:solidFill>
                  <a:srgbClr val="FF0000"/>
                </a:solidFill>
              </a:rPr>
              <a:t>th</a:t>
            </a:r>
            <a:r>
              <a:rPr lang="en-US" b="1" dirty="0">
                <a:solidFill>
                  <a:srgbClr val="FF0000"/>
                </a:solidFill>
              </a:rPr>
              <a:t>' </a:t>
            </a:r>
            <a:r>
              <a:rPr lang="en-US" b="1" dirty="0" smtClean="0">
                <a:solidFill>
                  <a:srgbClr val="FF0000"/>
                </a:solidFill>
              </a:rPr>
              <a:t>chops</a:t>
            </a:r>
            <a:r>
              <a:rPr lang="en-US" b="1" dirty="0" smtClean="0"/>
              <a:t>, / And </a:t>
            </a:r>
            <a:r>
              <a:rPr lang="en-US" b="1" dirty="0">
                <a:solidFill>
                  <a:srgbClr val="FF0000"/>
                </a:solidFill>
              </a:rPr>
              <a:t>fixed his head </a:t>
            </a:r>
            <a:r>
              <a:rPr lang="en-US" b="1" dirty="0"/>
              <a:t>upon our battlements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Ex.  Act II:  </a:t>
            </a:r>
            <a:r>
              <a:rPr lang="en-US" b="1" dirty="0"/>
              <a:t>“My hands are of your color, but I shame / “To wear a heart so </a:t>
            </a:r>
            <a:r>
              <a:rPr lang="en-US" b="1" dirty="0">
                <a:solidFill>
                  <a:srgbClr val="FF0000"/>
                </a:solidFill>
              </a:rPr>
              <a:t>white.” 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/>
              <a:t>Ex.  Act II:  “Here </a:t>
            </a:r>
            <a:r>
              <a:rPr lang="en-US" b="1" dirty="0"/>
              <a:t>lay Duncan,</a:t>
            </a:r>
          </a:p>
          <a:p>
            <a:r>
              <a:rPr lang="en-US" b="1" dirty="0"/>
              <a:t>His </a:t>
            </a:r>
            <a:r>
              <a:rPr lang="en-US" b="1" dirty="0">
                <a:solidFill>
                  <a:srgbClr val="FF0000"/>
                </a:solidFill>
              </a:rPr>
              <a:t>silver skin </a:t>
            </a:r>
            <a:r>
              <a:rPr lang="en-US" b="1" dirty="0"/>
              <a:t>laced with his </a:t>
            </a:r>
            <a:r>
              <a:rPr lang="en-US" b="1" dirty="0">
                <a:solidFill>
                  <a:srgbClr val="FF0000"/>
                </a:solidFill>
              </a:rPr>
              <a:t>golden </a:t>
            </a:r>
            <a:r>
              <a:rPr lang="en-US" b="1" dirty="0" smtClean="0">
                <a:solidFill>
                  <a:srgbClr val="FF0000"/>
                </a:solidFill>
              </a:rPr>
              <a:t>blood</a:t>
            </a:r>
            <a:r>
              <a:rPr lang="en-US" b="1" dirty="0" smtClean="0"/>
              <a:t>…</a:t>
            </a:r>
            <a:r>
              <a:rPr lang="en-US" b="1" dirty="0"/>
              <a:t> there, the </a:t>
            </a:r>
            <a:r>
              <a:rPr lang="en-US" b="1" dirty="0" smtClean="0"/>
              <a:t>murderers, / </a:t>
            </a:r>
            <a:r>
              <a:rPr lang="en-US" b="1" dirty="0" smtClean="0">
                <a:solidFill>
                  <a:srgbClr val="FF0000"/>
                </a:solidFill>
              </a:rPr>
              <a:t>Steeped </a:t>
            </a:r>
            <a:r>
              <a:rPr lang="en-US" b="1" dirty="0">
                <a:solidFill>
                  <a:srgbClr val="FF0000"/>
                </a:solidFill>
              </a:rPr>
              <a:t>in the colors of their trade</a:t>
            </a:r>
            <a:r>
              <a:rPr lang="en-US" b="1" dirty="0"/>
              <a:t>, their </a:t>
            </a:r>
            <a:r>
              <a:rPr lang="en-US" b="1" dirty="0" smtClean="0"/>
              <a:t>daggers / …breeched </a:t>
            </a:r>
            <a:r>
              <a:rPr lang="en-US" b="1" dirty="0"/>
              <a:t>with </a:t>
            </a:r>
            <a:r>
              <a:rPr lang="en-US" b="1" dirty="0" smtClean="0">
                <a:solidFill>
                  <a:srgbClr val="FF0000"/>
                </a:solidFill>
              </a:rPr>
              <a:t>gore</a:t>
            </a:r>
            <a:r>
              <a:rPr lang="en-US" b="1" dirty="0" smtClean="0"/>
              <a:t>.”  </a:t>
            </a:r>
            <a:endParaRPr lang="en-US" b="1" dirty="0"/>
          </a:p>
          <a:p>
            <a:endParaRPr lang="en-US" dirty="0"/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8555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IRONY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opposite of what is expected</a:t>
            </a:r>
          </a:p>
          <a:p>
            <a:endParaRPr lang="en-US" b="1" dirty="0"/>
          </a:p>
          <a:p>
            <a:r>
              <a:rPr lang="en-US" b="1" dirty="0" smtClean="0"/>
              <a:t>Ex.  Act IV:  Lady </a:t>
            </a:r>
            <a:r>
              <a:rPr lang="en-US" b="1" dirty="0" err="1" smtClean="0"/>
              <a:t>Macduff</a:t>
            </a:r>
            <a:r>
              <a:rPr lang="en-US" b="1" dirty="0" smtClean="0"/>
              <a:t>:  </a:t>
            </a:r>
            <a:r>
              <a:rPr lang="en-US" b="1" dirty="0"/>
              <a:t>“I have done no </a:t>
            </a:r>
            <a:r>
              <a:rPr lang="en-US" b="1" dirty="0" smtClean="0"/>
              <a:t>	harm</a:t>
            </a:r>
            <a:r>
              <a:rPr lang="en-US" b="1" dirty="0"/>
              <a:t>. But I remember now / I am in this </a:t>
            </a:r>
            <a:r>
              <a:rPr lang="en-US" b="1" dirty="0" smtClean="0"/>
              <a:t>	earthly </a:t>
            </a:r>
            <a:r>
              <a:rPr lang="en-US" b="1" dirty="0"/>
              <a:t>world, where to do harm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Is </a:t>
            </a:r>
            <a:r>
              <a:rPr lang="en-US" b="1" dirty="0"/>
              <a:t>often laudable, to do good sometime / </a:t>
            </a:r>
            <a:r>
              <a:rPr lang="en-US" b="1" dirty="0" smtClean="0"/>
              <a:t>	Accounted </a:t>
            </a:r>
            <a:r>
              <a:rPr lang="en-US" b="1" dirty="0"/>
              <a:t>dangerous folly.”</a:t>
            </a:r>
          </a:p>
        </p:txBody>
      </p:sp>
    </p:spTree>
    <p:extLst>
      <p:ext uri="{BB962C8B-B14F-4D97-AF65-F5344CB8AC3E}">
        <p14:creationId xmlns:p14="http://schemas.microsoft.com/office/powerpoint/2010/main" val="4194413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smtClean="0"/>
              <a:t>METAPHOR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Implied comparison of 2 unlike things to emphasize their similar traits</a:t>
            </a:r>
          </a:p>
          <a:p>
            <a:endParaRPr lang="en-US" b="1" dirty="0" smtClean="0"/>
          </a:p>
          <a:p>
            <a:r>
              <a:rPr lang="en-US" b="1" dirty="0" smtClean="0"/>
              <a:t>Ex.  Act I:  “Yet I do fear thy nature</a:t>
            </a:r>
            <a:r>
              <a:rPr lang="en-US" dirty="0" smtClean="0"/>
              <a:t>;</a:t>
            </a:r>
            <a:r>
              <a:rPr lang="en-US" dirty="0"/>
              <a:t> </a:t>
            </a:r>
            <a:r>
              <a:rPr lang="en-US" dirty="0" smtClean="0"/>
              <a:t>/ </a:t>
            </a:r>
            <a:r>
              <a:rPr lang="en-US" b="1" dirty="0" smtClean="0"/>
              <a:t>It </a:t>
            </a:r>
            <a:r>
              <a:rPr lang="en-US" b="1" dirty="0"/>
              <a:t>is too full o' </a:t>
            </a:r>
            <a:r>
              <a:rPr lang="en-US" b="1" dirty="0" err="1">
                <a:solidFill>
                  <a:srgbClr val="FF0000"/>
                </a:solidFill>
              </a:rPr>
              <a:t>th</a:t>
            </a:r>
            <a:r>
              <a:rPr lang="en-US" b="1" dirty="0">
                <a:solidFill>
                  <a:srgbClr val="FF0000"/>
                </a:solidFill>
              </a:rPr>
              <a:t>' milk of human </a:t>
            </a:r>
            <a:r>
              <a:rPr lang="en-US" b="1" dirty="0" smtClean="0">
                <a:solidFill>
                  <a:srgbClr val="FF0000"/>
                </a:solidFill>
              </a:rPr>
              <a:t>kindness </a:t>
            </a:r>
            <a:r>
              <a:rPr lang="en-US" b="1" dirty="0" smtClean="0"/>
              <a:t>/ To </a:t>
            </a:r>
            <a:r>
              <a:rPr lang="en-US" b="1" dirty="0"/>
              <a:t>catch the nearest </a:t>
            </a:r>
            <a:r>
              <a:rPr lang="en-US" b="1" dirty="0" smtClean="0"/>
              <a:t>way</a:t>
            </a:r>
          </a:p>
          <a:p>
            <a:endParaRPr lang="en-US" b="1" dirty="0"/>
          </a:p>
          <a:p>
            <a:r>
              <a:rPr lang="en-US" b="1" dirty="0" smtClean="0"/>
              <a:t>Ex. Act III:  </a:t>
            </a:r>
            <a:r>
              <a:rPr lang="en-US" b="1" dirty="0"/>
              <a:t>”O proper stuff! / This is the very painting of your fear. / This is the air-drawn dagger which you said / Led you to Duncan.”</a:t>
            </a:r>
            <a:endParaRPr lang="en-US" b="1" dirty="0"/>
          </a:p>
          <a:p>
            <a:endParaRPr lang="en-US" b="1" dirty="0"/>
          </a:p>
          <a:p>
            <a:r>
              <a:rPr lang="en-US" b="1" dirty="0" smtClean="0"/>
              <a:t>Ex. Act V:  </a:t>
            </a:r>
            <a:r>
              <a:rPr lang="en-US" b="1" dirty="0" smtClean="0">
                <a:solidFill>
                  <a:srgbClr val="FF0000"/>
                </a:solidFill>
              </a:rPr>
              <a:t>Life’s </a:t>
            </a:r>
            <a:r>
              <a:rPr lang="en-US" b="1" dirty="0">
                <a:solidFill>
                  <a:srgbClr val="FF0000"/>
                </a:solidFill>
              </a:rPr>
              <a:t>but a walking shadow, a poor </a:t>
            </a:r>
            <a:r>
              <a:rPr lang="en-US" b="1" dirty="0" smtClean="0">
                <a:solidFill>
                  <a:srgbClr val="FF0000"/>
                </a:solidFill>
              </a:rPr>
              <a:t>player / </a:t>
            </a:r>
            <a:r>
              <a:rPr lang="en-US" b="1" dirty="0" smtClean="0"/>
              <a:t>That </a:t>
            </a:r>
            <a:r>
              <a:rPr lang="en-US" b="1" dirty="0"/>
              <a:t>struts and frets his hour upon the </a:t>
            </a:r>
            <a:r>
              <a:rPr lang="en-US" b="1" dirty="0" smtClean="0"/>
              <a:t>stage / And </a:t>
            </a:r>
            <a:r>
              <a:rPr lang="en-US" b="1" dirty="0"/>
              <a:t>then is heard no more. </a:t>
            </a:r>
            <a:r>
              <a:rPr lang="en-US" b="1" dirty="0">
                <a:solidFill>
                  <a:srgbClr val="FF0000"/>
                </a:solidFill>
              </a:rPr>
              <a:t>It is a </a:t>
            </a:r>
            <a:r>
              <a:rPr lang="en-US" b="1" dirty="0" smtClean="0">
                <a:solidFill>
                  <a:srgbClr val="FF0000"/>
                </a:solidFill>
              </a:rPr>
              <a:t>tale / </a:t>
            </a:r>
            <a:r>
              <a:rPr lang="en-US" b="1" dirty="0" smtClean="0"/>
              <a:t>Told </a:t>
            </a:r>
            <a:r>
              <a:rPr lang="en-US" b="1" dirty="0"/>
              <a:t>by an idiot, full of sound and </a:t>
            </a:r>
            <a:r>
              <a:rPr lang="en-US" b="1" dirty="0" smtClean="0"/>
              <a:t>fury, / Signifying </a:t>
            </a:r>
            <a:r>
              <a:rPr lang="en-US" b="1" dirty="0" smtClean="0"/>
              <a:t>nothing.”</a:t>
            </a: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3475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smtClean="0"/>
              <a:t>MONOLOGUE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Extended uninterrupted speech given by one person to others present</a:t>
            </a:r>
          </a:p>
          <a:p>
            <a:endParaRPr lang="en-US" b="1" dirty="0"/>
          </a:p>
          <a:p>
            <a:r>
              <a:rPr lang="en-US" b="1" dirty="0" smtClean="0"/>
              <a:t>Ex.  Act II:  “Is this a dagger that I see before me…”</a:t>
            </a:r>
          </a:p>
          <a:p>
            <a:r>
              <a:rPr lang="en-US" b="1" dirty="0" smtClean="0"/>
              <a:t>Ex.  Act III: “</a:t>
            </a:r>
            <a:r>
              <a:rPr lang="en-US" b="1" dirty="0" err="1"/>
              <a:t>Prithee</a:t>
            </a:r>
            <a:r>
              <a:rPr lang="en-US" b="1" dirty="0"/>
              <a:t>, see there! Behold! Look! Lo! How say you</a:t>
            </a:r>
            <a:r>
              <a:rPr lang="en-US" b="1" dirty="0" smtClean="0"/>
              <a:t>?  Why, what care I?  If thou canst nod, speak too…”</a:t>
            </a:r>
          </a:p>
          <a:p>
            <a:r>
              <a:rPr lang="en-US" b="1" dirty="0" smtClean="0"/>
              <a:t>Ex.  Act IV: “I </a:t>
            </a:r>
            <a:r>
              <a:rPr lang="en-US" b="1" dirty="0"/>
              <a:t>conjure you by that which you </a:t>
            </a:r>
            <a:r>
              <a:rPr lang="en-US" b="1" dirty="0" smtClean="0"/>
              <a:t>profess—</a:t>
            </a:r>
            <a:r>
              <a:rPr lang="en-US" b="1" dirty="0" err="1" smtClean="0"/>
              <a:t>Howe'er</a:t>
            </a:r>
            <a:r>
              <a:rPr lang="en-US" b="1" dirty="0" smtClean="0"/>
              <a:t> </a:t>
            </a:r>
            <a:r>
              <a:rPr lang="en-US" b="1" dirty="0"/>
              <a:t>you come to know it—answer </a:t>
            </a:r>
            <a:r>
              <a:rPr lang="en-US" b="1" dirty="0" smtClean="0"/>
              <a:t>me…”</a:t>
            </a:r>
          </a:p>
          <a:p>
            <a:r>
              <a:rPr lang="en-US" b="1" dirty="0" smtClean="0"/>
              <a:t>Ex.  </a:t>
            </a:r>
            <a:r>
              <a:rPr lang="en-US" b="1" dirty="0" err="1" smtClean="0"/>
              <a:t>ActV</a:t>
            </a:r>
            <a:r>
              <a:rPr lang="en-US" b="1" dirty="0" smtClean="0"/>
              <a:t>:  “She should have died hereafter.  There would have been a time for such a word.  Tomorrow, and tomorrow, and tomorrow…”</a:t>
            </a: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4041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ONOMATOPOEIA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/>
          <a:lstStyle/>
          <a:p>
            <a:r>
              <a:rPr lang="en-US" b="1" dirty="0" smtClean="0"/>
              <a:t>Words whose sound suggest their meaning</a:t>
            </a:r>
          </a:p>
          <a:p>
            <a:endParaRPr lang="en-US" b="1" dirty="0"/>
          </a:p>
          <a:p>
            <a:r>
              <a:rPr lang="en-US" b="1" dirty="0" smtClean="0"/>
              <a:t>Ex.  Act II: “</a:t>
            </a:r>
            <a:r>
              <a:rPr lang="en-US" b="1" dirty="0" smtClean="0">
                <a:solidFill>
                  <a:srgbClr val="FF0000"/>
                </a:solidFill>
              </a:rPr>
              <a:t>Knock</a:t>
            </a:r>
            <a:r>
              <a:rPr lang="en-US" b="1" dirty="0">
                <a:solidFill>
                  <a:srgbClr val="FF0000"/>
                </a:solidFill>
              </a:rPr>
              <a:t>, knock, knock! </a:t>
            </a:r>
            <a:r>
              <a:rPr lang="en-US" b="1" dirty="0"/>
              <a:t>Who’s there</a:t>
            </a:r>
            <a:r>
              <a:rPr lang="en-US" b="1" dirty="0" smtClean="0"/>
              <a:t>?”</a:t>
            </a:r>
          </a:p>
          <a:p>
            <a:endParaRPr lang="en-US" b="1" dirty="0"/>
          </a:p>
          <a:p>
            <a:r>
              <a:rPr lang="en-US" b="1" dirty="0" smtClean="0"/>
              <a:t>Ex.  Act IV: “Thrice </a:t>
            </a:r>
            <a:r>
              <a:rPr lang="en-US" b="1" dirty="0"/>
              <a:t>the </a:t>
            </a:r>
            <a:r>
              <a:rPr lang="en-US" b="1" dirty="0" err="1"/>
              <a:t>brinded</a:t>
            </a:r>
            <a:r>
              <a:rPr lang="en-US" b="1" dirty="0"/>
              <a:t> cat hath </a:t>
            </a:r>
            <a:r>
              <a:rPr lang="en-US" b="1" dirty="0">
                <a:solidFill>
                  <a:srgbClr val="FF0000"/>
                </a:solidFill>
              </a:rPr>
              <a:t>mewed</a:t>
            </a:r>
            <a:r>
              <a:rPr lang="en-US" b="1" dirty="0" smtClean="0">
                <a:solidFill>
                  <a:srgbClr val="FF0000"/>
                </a:solidFill>
              </a:rPr>
              <a:t>.”  </a:t>
            </a:r>
            <a:r>
              <a:rPr lang="en-US" b="1" dirty="0" smtClean="0"/>
              <a:t>Thrice, and once the hedge-pig </a:t>
            </a:r>
            <a:r>
              <a:rPr lang="en-US" b="1" dirty="0" smtClean="0">
                <a:solidFill>
                  <a:srgbClr val="FF0000"/>
                </a:solidFill>
              </a:rPr>
              <a:t>whined</a:t>
            </a:r>
            <a:r>
              <a:rPr lang="en-US" b="1" dirty="0" smtClean="0"/>
              <a:t>.” 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20510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OXYMORON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The joining of 2 opposite words to create a paradoxical effect.</a:t>
            </a:r>
          </a:p>
          <a:p>
            <a:endParaRPr lang="en-US" b="1" dirty="0"/>
          </a:p>
          <a:p>
            <a:r>
              <a:rPr lang="en-US" b="1" dirty="0" smtClean="0"/>
              <a:t>Ex.  Act I:  “When the battle’s </a:t>
            </a:r>
            <a:r>
              <a:rPr lang="en-US" b="1" dirty="0" smtClean="0">
                <a:solidFill>
                  <a:srgbClr val="FF0000"/>
                </a:solidFill>
              </a:rPr>
              <a:t>lost</a:t>
            </a:r>
            <a:r>
              <a:rPr lang="en-US" b="1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won</a:t>
            </a:r>
            <a:r>
              <a:rPr lang="en-US" b="1" dirty="0" smtClean="0"/>
              <a:t>…”</a:t>
            </a:r>
          </a:p>
          <a:p>
            <a:r>
              <a:rPr lang="en-US" b="1" dirty="0" smtClean="0"/>
              <a:t>Ex. Act I:  “</a:t>
            </a:r>
            <a:r>
              <a:rPr lang="en-US" b="1" dirty="0" smtClean="0">
                <a:solidFill>
                  <a:srgbClr val="FF0000"/>
                </a:solidFill>
              </a:rPr>
              <a:t>Fair </a:t>
            </a:r>
            <a:r>
              <a:rPr lang="en-US" b="1" dirty="0">
                <a:solidFill>
                  <a:srgbClr val="FF0000"/>
                </a:solidFill>
              </a:rPr>
              <a:t>is foul, and foul is fair</a:t>
            </a:r>
            <a:r>
              <a:rPr lang="en-US" b="1" dirty="0"/>
              <a:t>: </a:t>
            </a:r>
            <a:br>
              <a:rPr lang="en-US" b="1" dirty="0"/>
            </a:br>
            <a:r>
              <a:rPr lang="en-US" b="1" dirty="0"/>
              <a:t>Hover through the fog and filthy </a:t>
            </a:r>
            <a:r>
              <a:rPr lang="en-US" b="1" dirty="0" smtClean="0"/>
              <a:t>air.”</a:t>
            </a:r>
          </a:p>
          <a:p>
            <a:r>
              <a:rPr lang="en-US" b="1" dirty="0" smtClean="0"/>
              <a:t>Ex.  Act II:</a:t>
            </a:r>
            <a:r>
              <a:rPr lang="en-US" dirty="0" smtClean="0"/>
              <a:t> </a:t>
            </a:r>
            <a:r>
              <a:rPr lang="en-US" b="1" dirty="0" smtClean="0"/>
              <a:t>“ </a:t>
            </a:r>
            <a:r>
              <a:rPr lang="en-US" b="1" dirty="0" err="1" smtClean="0"/>
              <a:t>'Tis</a:t>
            </a:r>
            <a:r>
              <a:rPr lang="en-US" b="1" dirty="0" smtClean="0"/>
              <a:t> </a:t>
            </a:r>
            <a:r>
              <a:rPr lang="en-US" b="1" dirty="0"/>
              <a:t>safer to be that which we </a:t>
            </a:r>
            <a:r>
              <a:rPr lang="en-US" b="1" dirty="0" smtClean="0"/>
              <a:t>destroy / </a:t>
            </a:r>
            <a:r>
              <a:rPr lang="en-US" b="1" dirty="0"/>
              <a:t>T</a:t>
            </a:r>
            <a:r>
              <a:rPr lang="en-US" b="1" dirty="0" smtClean="0"/>
              <a:t>han </a:t>
            </a:r>
            <a:r>
              <a:rPr lang="en-US" b="1" dirty="0"/>
              <a:t>by destruction dwell in </a:t>
            </a:r>
            <a:r>
              <a:rPr lang="en-US" b="1" dirty="0">
                <a:solidFill>
                  <a:srgbClr val="FF0000"/>
                </a:solidFill>
              </a:rPr>
              <a:t>doubtful </a:t>
            </a:r>
            <a:r>
              <a:rPr lang="en-US" b="1">
                <a:solidFill>
                  <a:srgbClr val="FF0000"/>
                </a:solidFill>
              </a:rPr>
              <a:t>joy</a:t>
            </a:r>
            <a:r>
              <a:rPr lang="en-US" b="1" smtClean="0"/>
              <a:t>.”</a:t>
            </a:r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70648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smtClean="0"/>
              <a:t>PARADOX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A contradictory statement that contains a (sometimes hidden) truth.</a:t>
            </a:r>
          </a:p>
          <a:p>
            <a:endParaRPr lang="en-US" b="1" dirty="0"/>
          </a:p>
          <a:p>
            <a:r>
              <a:rPr lang="en-US" b="1" dirty="0" smtClean="0"/>
              <a:t>Ex.  Act I:  The witches’ prophecies to </a:t>
            </a:r>
            <a:r>
              <a:rPr lang="en-US" b="1" dirty="0" err="1" smtClean="0"/>
              <a:t>Banquo</a:t>
            </a:r>
            <a:r>
              <a:rPr lang="en-US" b="1" dirty="0" smtClean="0"/>
              <a:t>:  “Lesser than Macbeth, and greater.  Not so happy, yet much happier…”</a:t>
            </a:r>
          </a:p>
          <a:p>
            <a:r>
              <a:rPr lang="en-US" b="1" dirty="0" smtClean="0"/>
              <a:t>Ex.  Act II:  Macbeth’s reaction to killing Duncan:  “To know my deed, ‘</a:t>
            </a:r>
            <a:r>
              <a:rPr lang="en-US" b="1" dirty="0" err="1" smtClean="0"/>
              <a:t>twere</a:t>
            </a:r>
            <a:r>
              <a:rPr lang="en-US" b="1" dirty="0" smtClean="0"/>
              <a:t> best not know myself.”</a:t>
            </a:r>
          </a:p>
          <a:p>
            <a:r>
              <a:rPr lang="en-US" b="1" dirty="0" smtClean="0"/>
              <a:t>Ex.  Act IV:  Lady </a:t>
            </a:r>
            <a:r>
              <a:rPr lang="en-US" b="1" dirty="0" err="1" smtClean="0"/>
              <a:t>Macduff</a:t>
            </a:r>
            <a:r>
              <a:rPr lang="en-US" b="1" dirty="0" smtClean="0"/>
              <a:t> about her son:  “Fathered he is, and yet he’s fatherless.”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83023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376"/>
            <a:ext cx="8229600" cy="1143000"/>
          </a:xfrm>
        </p:spPr>
        <p:txBody>
          <a:bodyPr/>
          <a:lstStyle/>
          <a:p>
            <a:r>
              <a:rPr lang="en-US" b="1" dirty="0" smtClean="0"/>
              <a:t>PERSONIFICATION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Attributing human traits to objects</a:t>
            </a:r>
          </a:p>
          <a:p>
            <a:endParaRPr lang="en-US" b="1" dirty="0"/>
          </a:p>
          <a:p>
            <a:r>
              <a:rPr lang="en-US" b="1" dirty="0" smtClean="0"/>
              <a:t>Ex.  Act I:  </a:t>
            </a:r>
            <a:r>
              <a:rPr lang="en-US" b="1" dirty="0"/>
              <a:t>“If chance will have me king, why, chance may crown me / Without my stir</a:t>
            </a:r>
            <a:r>
              <a:rPr lang="en-US" b="1" dirty="0" smtClean="0"/>
              <a:t>.”</a:t>
            </a:r>
          </a:p>
          <a:p>
            <a:r>
              <a:rPr lang="en-US" b="1" dirty="0" smtClean="0"/>
              <a:t>Ex.  Act I:  </a:t>
            </a:r>
            <a:r>
              <a:rPr lang="en-US" b="1" dirty="0"/>
              <a:t>“Stars, hide your fires; / Let not light see my black and deep desires.” </a:t>
            </a:r>
            <a:endParaRPr lang="en-US" b="1" dirty="0" smtClean="0"/>
          </a:p>
          <a:p>
            <a:r>
              <a:rPr lang="en-US" b="1" dirty="0" smtClean="0"/>
              <a:t>Ex.  Act II:  </a:t>
            </a:r>
            <a:r>
              <a:rPr lang="en-US" b="1" dirty="0"/>
              <a:t>“Is ’t night’s predominance or the day’s shame / That darkness does the face of Earth entomb / When living light should kiss it</a:t>
            </a:r>
            <a:r>
              <a:rPr lang="en-US" b="1" dirty="0" smtClean="0"/>
              <a:t>?” </a:t>
            </a:r>
            <a:endParaRPr lang="en-US" b="1" dirty="0"/>
          </a:p>
          <a:p>
            <a:r>
              <a:rPr lang="en-US" b="1" dirty="0" smtClean="0"/>
              <a:t>Ex.  Act III:  </a:t>
            </a:r>
            <a:r>
              <a:rPr lang="en-US" b="1" dirty="0"/>
              <a:t>“And you all know, security / Is mortals' </a:t>
            </a:r>
            <a:r>
              <a:rPr lang="en-US" b="1" dirty="0" err="1"/>
              <a:t>chiefest</a:t>
            </a:r>
            <a:r>
              <a:rPr lang="en-US" b="1" dirty="0"/>
              <a:t> enemy</a:t>
            </a:r>
            <a:r>
              <a:rPr lang="en-US" b="1" dirty="0" smtClean="0"/>
              <a:t>.”</a:t>
            </a:r>
            <a:endParaRPr lang="en-US" b="1" dirty="0"/>
          </a:p>
          <a:p>
            <a:r>
              <a:rPr lang="en-US" b="1" dirty="0" smtClean="0"/>
              <a:t>Ex.  Act IV:  </a:t>
            </a:r>
            <a:r>
              <a:rPr lang="en-US" b="1" dirty="0"/>
              <a:t>“Give sorrow words. The grief that does not speak / Whispers the </a:t>
            </a:r>
            <a:r>
              <a:rPr lang="en-US" b="1" dirty="0" err="1"/>
              <a:t>o'erfraught</a:t>
            </a:r>
            <a:r>
              <a:rPr lang="en-US" b="1" dirty="0"/>
              <a:t> heart and bids it break.” </a:t>
            </a:r>
          </a:p>
        </p:txBody>
      </p:sp>
    </p:spTree>
    <p:extLst>
      <p:ext uri="{BB962C8B-B14F-4D97-AF65-F5344CB8AC3E}">
        <p14:creationId xmlns:p14="http://schemas.microsoft.com/office/powerpoint/2010/main" val="499793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SIMILE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Direct comparison of 2 unlike things using </a:t>
            </a:r>
            <a:r>
              <a:rPr lang="en-US" b="1" i="1" dirty="0" smtClean="0"/>
              <a:t>like</a:t>
            </a:r>
            <a:r>
              <a:rPr lang="en-US" b="1" dirty="0" smtClean="0"/>
              <a:t> or </a:t>
            </a:r>
            <a:r>
              <a:rPr lang="en-US" b="1" i="1" dirty="0" smtClean="0"/>
              <a:t>as</a:t>
            </a:r>
            <a:r>
              <a:rPr lang="en-US" b="1" dirty="0" smtClean="0"/>
              <a:t> or </a:t>
            </a:r>
            <a:r>
              <a:rPr lang="en-US" b="1" i="1" dirty="0" smtClean="0"/>
              <a:t>than</a:t>
            </a:r>
            <a:r>
              <a:rPr lang="en-US" b="1" dirty="0" smtClean="0"/>
              <a:t> to show their similar traits</a:t>
            </a:r>
          </a:p>
          <a:p>
            <a:endParaRPr lang="en-US" b="1" dirty="0"/>
          </a:p>
          <a:p>
            <a:r>
              <a:rPr lang="en-US" b="1" dirty="0" smtClean="0"/>
              <a:t>Ex.  Act III:  Macbeth’s reaction to the murderers’ failure to kill </a:t>
            </a:r>
            <a:r>
              <a:rPr lang="en-US" b="1" dirty="0" err="1" smtClean="0"/>
              <a:t>Fleance</a:t>
            </a:r>
            <a:r>
              <a:rPr lang="en-US" b="1" dirty="0" smtClean="0"/>
              <a:t>:  “</a:t>
            </a:r>
            <a:r>
              <a:rPr lang="en-US" b="1" dirty="0"/>
              <a:t>I had else been perfect, / Whole </a:t>
            </a:r>
            <a:r>
              <a:rPr lang="en-US" b="1" dirty="0">
                <a:solidFill>
                  <a:srgbClr val="FF0000"/>
                </a:solidFill>
              </a:rPr>
              <a:t>as</a:t>
            </a:r>
            <a:r>
              <a:rPr lang="en-US" b="1" dirty="0"/>
              <a:t> the marble, founded </a:t>
            </a:r>
            <a:r>
              <a:rPr lang="en-US" b="1" dirty="0">
                <a:solidFill>
                  <a:srgbClr val="FF0000"/>
                </a:solidFill>
              </a:rPr>
              <a:t>as</a:t>
            </a:r>
            <a:r>
              <a:rPr lang="en-US" b="1" dirty="0"/>
              <a:t> the rock, / </a:t>
            </a:r>
            <a:r>
              <a:rPr lang="en-US" b="1" dirty="0">
                <a:solidFill>
                  <a:srgbClr val="FF0000"/>
                </a:solidFill>
              </a:rPr>
              <a:t>As</a:t>
            </a:r>
            <a:r>
              <a:rPr lang="en-US" b="1" dirty="0"/>
              <a:t> broad and general </a:t>
            </a:r>
            <a:r>
              <a:rPr lang="en-US" b="1" dirty="0">
                <a:solidFill>
                  <a:srgbClr val="FF0000"/>
                </a:solidFill>
              </a:rPr>
              <a:t>as</a:t>
            </a:r>
            <a:r>
              <a:rPr lang="en-US" b="1" dirty="0"/>
              <a:t> the…air.” </a:t>
            </a:r>
            <a:endParaRPr lang="en-US" b="1" dirty="0" smtClean="0"/>
          </a:p>
          <a:p>
            <a:endParaRPr lang="en-US" b="1" dirty="0"/>
          </a:p>
          <a:p>
            <a:r>
              <a:rPr lang="en-US" b="1" dirty="0" smtClean="0"/>
              <a:t>Ex.  Act V:  </a:t>
            </a:r>
            <a:r>
              <a:rPr lang="en-US" b="1" dirty="0"/>
              <a:t>“Now does [Macbeth] feel his title / Hang loose about him, </a:t>
            </a:r>
            <a:r>
              <a:rPr lang="en-US" b="1" dirty="0">
                <a:solidFill>
                  <a:srgbClr val="FF0000"/>
                </a:solidFill>
              </a:rPr>
              <a:t>like</a:t>
            </a:r>
            <a:r>
              <a:rPr lang="en-US" b="1" dirty="0"/>
              <a:t> a giant’s robe / Upon a dwarfish thief.” </a:t>
            </a:r>
          </a:p>
        </p:txBody>
      </p:sp>
    </p:spTree>
    <p:extLst>
      <p:ext uri="{BB962C8B-B14F-4D97-AF65-F5344CB8AC3E}">
        <p14:creationId xmlns:p14="http://schemas.microsoft.com/office/powerpoint/2010/main" val="2709625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SYMBOL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Object that represents both itself and another concept.</a:t>
            </a:r>
          </a:p>
          <a:p>
            <a:endParaRPr lang="en-US" b="1" dirty="0"/>
          </a:p>
          <a:p>
            <a:r>
              <a:rPr lang="en-US" b="1" dirty="0" smtClean="0"/>
              <a:t>Ex.  </a:t>
            </a:r>
            <a:r>
              <a:rPr lang="en-US" b="1" dirty="0" smtClean="0">
                <a:solidFill>
                  <a:srgbClr val="FF0000"/>
                </a:solidFill>
              </a:rPr>
              <a:t>Blood</a:t>
            </a:r>
            <a:r>
              <a:rPr lang="en-US" b="1" dirty="0" smtClean="0"/>
              <a:t>—represents the guilty consciences of both Macbeth and Lady Macbeth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12272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1454</Words>
  <Application>Microsoft Office PowerPoint</Application>
  <PresentationFormat>On-screen Show (4:3)</PresentationFormat>
  <Paragraphs>127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MACBETH</vt:lpstr>
      <vt:lpstr>ALLITERATION</vt:lpstr>
      <vt:lpstr>ALLUSION</vt:lpstr>
      <vt:lpstr>ASIDE</vt:lpstr>
      <vt:lpstr>ASSONANCE</vt:lpstr>
      <vt:lpstr>CLIMAX</vt:lpstr>
      <vt:lpstr>COUPLETS (RHYMED)</vt:lpstr>
      <vt:lpstr>DRAMATIC IRONY</vt:lpstr>
      <vt:lpstr>FOIL</vt:lpstr>
      <vt:lpstr>FORESHADOWING</vt:lpstr>
      <vt:lpstr>HYPERBOLE</vt:lpstr>
      <vt:lpstr>IMAGERY</vt:lpstr>
      <vt:lpstr>IRONY</vt:lpstr>
      <vt:lpstr>METAPHOR</vt:lpstr>
      <vt:lpstr>MONOLOGUE</vt:lpstr>
      <vt:lpstr>ONOMATOPOEIA</vt:lpstr>
      <vt:lpstr>OXYMORON</vt:lpstr>
      <vt:lpstr>PARADOX</vt:lpstr>
      <vt:lpstr>PERSONIFICATION</vt:lpstr>
      <vt:lpstr>SIMILE</vt:lpstr>
      <vt:lpstr>SYMBOL</vt:lpstr>
    </vt:vector>
  </TitlesOfParts>
  <Company>Johnston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MACBETH</dc:title>
  <dc:creator>Dina Swales</dc:creator>
  <cp:lastModifiedBy>Dina Swales</cp:lastModifiedBy>
  <cp:revision>21</cp:revision>
  <dcterms:created xsi:type="dcterms:W3CDTF">2017-10-10T17:51:10Z</dcterms:created>
  <dcterms:modified xsi:type="dcterms:W3CDTF">2017-10-18T17:54:06Z</dcterms:modified>
</cp:coreProperties>
</file>