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1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8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7437071-C49D-4492-8AF2-4A3EDF47DF06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C1AB49B-5D9A-40DC-994A-8B35B8EBF1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2514600"/>
            <a:ext cx="3313355" cy="3073760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LITERARY ELEMENT</a:t>
            </a:r>
            <a:br>
              <a:rPr lang="en-US" sz="5400" b="1" dirty="0" smtClean="0"/>
            </a:br>
            <a:r>
              <a:rPr lang="en-US" sz="5400" b="1" dirty="0" smtClean="0"/>
              <a:t>REVIEW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12510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CHARACTERS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68580" indent="0">
              <a:buNone/>
            </a:pPr>
            <a:r>
              <a:rPr lang="en-US" sz="2800" dirty="0" smtClean="0"/>
              <a:t>Most important characters are called </a:t>
            </a:r>
            <a:r>
              <a:rPr lang="en-US" sz="2800" b="1" dirty="0" smtClean="0"/>
              <a:t>MAIN CHARACTERS.</a:t>
            </a:r>
          </a:p>
          <a:p>
            <a:pPr marL="68580" indent="0">
              <a:buNone/>
            </a:pPr>
            <a:r>
              <a:rPr lang="en-US" sz="2800" dirty="0" smtClean="0"/>
              <a:t>A main character usually has many </a:t>
            </a:r>
            <a:r>
              <a:rPr lang="en-US" sz="2800" b="1" dirty="0" smtClean="0"/>
              <a:t>TRAITS</a:t>
            </a:r>
            <a:r>
              <a:rPr lang="en-US" sz="2800" dirty="0" smtClean="0"/>
              <a:t>, mirroring the psychological complexity of a real person.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685800"/>
            <a:ext cx="3657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Individuals who participate in the action of a literary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CHARACTERS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68580" indent="0">
              <a:buNone/>
            </a:pPr>
            <a:r>
              <a:rPr lang="en-US" sz="2800" dirty="0" smtClean="0"/>
              <a:t>Less prominent characters are called </a:t>
            </a:r>
            <a:r>
              <a:rPr lang="en-US" sz="2800" b="1" dirty="0" smtClean="0"/>
              <a:t>MINOR CHARACTERS.</a:t>
            </a:r>
          </a:p>
          <a:p>
            <a:pPr marL="68580" indent="0">
              <a:buNone/>
            </a:pPr>
            <a:r>
              <a:rPr lang="en-US" sz="2800" dirty="0" smtClean="0"/>
              <a:t>A minor character may have only one or two dominant traits.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685800"/>
            <a:ext cx="3657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Individuals who participate in the action of a literary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1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CHARACTERS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marL="68580" indent="0">
              <a:buNone/>
            </a:pPr>
            <a:r>
              <a:rPr lang="en-US" sz="2800" dirty="0" smtClean="0"/>
              <a:t>Some characters, especially main characters, undergo change as the plot unfolds.</a:t>
            </a:r>
          </a:p>
          <a:p>
            <a:pPr marL="68580" indent="0">
              <a:buNone/>
            </a:pPr>
            <a:r>
              <a:rPr lang="en-US" sz="2800" dirty="0" smtClean="0"/>
              <a:t>These characters are called </a:t>
            </a:r>
            <a:r>
              <a:rPr lang="en-US" sz="2800" b="1" dirty="0" smtClean="0"/>
              <a:t>dynamic characters</a:t>
            </a:r>
            <a:r>
              <a:rPr lang="en-US" sz="2800" dirty="0" smtClean="0"/>
              <a:t>.</a:t>
            </a:r>
          </a:p>
          <a:p>
            <a:pPr marL="68580" indent="0">
              <a:buNone/>
            </a:pPr>
            <a:r>
              <a:rPr lang="en-US" sz="2800" b="1" dirty="0" smtClean="0"/>
              <a:t>Static characters</a:t>
            </a:r>
            <a:r>
              <a:rPr lang="en-US" sz="2800" dirty="0" smtClean="0"/>
              <a:t> are characters who remain the same.</a:t>
            </a:r>
            <a:endParaRPr lang="en-US" sz="28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0" y="685800"/>
            <a:ext cx="3657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Individuals who participate in the action of a literary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9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CONFLICT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68580" indent="0">
              <a:buNone/>
            </a:pPr>
            <a:r>
              <a:rPr lang="en-US" sz="2800" b="1" dirty="0" smtClean="0"/>
              <a:t>External conflict </a:t>
            </a:r>
            <a:r>
              <a:rPr lang="en-US" sz="2800" dirty="0" smtClean="0"/>
              <a:t>occurs when a character is pitted against an outside force, such as</a:t>
            </a:r>
            <a:endParaRPr lang="en-US" sz="2800" b="1" dirty="0"/>
          </a:p>
          <a:p>
            <a:r>
              <a:rPr lang="en-US" sz="2800" dirty="0" smtClean="0"/>
              <a:t>Another character </a:t>
            </a:r>
          </a:p>
          <a:p>
            <a:r>
              <a:rPr lang="en-US" sz="2800" dirty="0" smtClean="0"/>
              <a:t>A physical obstacle </a:t>
            </a:r>
          </a:p>
          <a:p>
            <a:r>
              <a:rPr lang="en-US" sz="2800" dirty="0" smtClean="0"/>
              <a:t>A force of nature or society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685800"/>
            <a:ext cx="3657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Struggle between opposing forces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68580" indent="0">
              <a:buNone/>
            </a:pPr>
            <a:r>
              <a:rPr lang="en-US" sz="2800" dirty="0" smtClean="0"/>
              <a:t>Time can be past, present, or future.</a:t>
            </a:r>
          </a:p>
          <a:p>
            <a:pPr marL="68580" indent="0">
              <a:buNone/>
            </a:pPr>
            <a:r>
              <a:rPr lang="en-US" sz="2800" dirty="0" smtClean="0"/>
              <a:t>Setting can also include larger historical and cultural contexts important to a story</a:t>
            </a:r>
          </a:p>
          <a:p>
            <a:pPr marL="68580" indent="0">
              <a:buNone/>
            </a:pPr>
            <a:r>
              <a:rPr lang="en-US" sz="2800" dirty="0" smtClean="0"/>
              <a:t>Setting often plays an important role in </a:t>
            </a:r>
            <a:r>
              <a:rPr lang="en-US" sz="2800" b="1" dirty="0" smtClean="0"/>
              <a:t>what</a:t>
            </a:r>
            <a:r>
              <a:rPr lang="en-US" sz="2800" dirty="0" smtClean="0"/>
              <a:t> happens and </a:t>
            </a:r>
            <a:r>
              <a:rPr lang="en-US" sz="2800" b="1" dirty="0" smtClean="0"/>
              <a:t>why.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49588" y="762000"/>
            <a:ext cx="3657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Time and place in which the action of a story occurs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3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68580" indent="0">
              <a:buNone/>
            </a:pPr>
            <a:r>
              <a:rPr lang="en-US" sz="2800" b="1" dirty="0" smtClean="0"/>
              <a:t>Recurring themes</a:t>
            </a:r>
            <a:r>
              <a:rPr lang="en-US" sz="2800" dirty="0" smtClean="0"/>
              <a:t> are themes found in a variety of works.</a:t>
            </a:r>
            <a:endParaRPr lang="en-US" sz="2800" b="1" dirty="0" smtClean="0"/>
          </a:p>
          <a:p>
            <a:pPr marL="68580" indent="0">
              <a:buNone/>
            </a:pPr>
            <a:r>
              <a:rPr lang="en-US" sz="2800" b="1" dirty="0" smtClean="0"/>
              <a:t>Universal themes</a:t>
            </a:r>
            <a:r>
              <a:rPr lang="en-US" sz="2800" dirty="0" smtClean="0"/>
              <a:t> are themes found throughout the literature of all time periods.</a:t>
            </a:r>
            <a:endParaRPr lang="en-US" sz="2800" b="1" dirty="0" smtClean="0"/>
          </a:p>
          <a:p>
            <a:pPr marL="68580" indent="0">
              <a:buNone/>
            </a:pP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64314" y="685800"/>
            <a:ext cx="41685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Idea about the human condition that we draw from a work of literature</a:t>
            </a: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3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590800"/>
            <a:ext cx="6777317" cy="3508977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68580" indent="0">
              <a:buNone/>
            </a:pPr>
            <a:r>
              <a:rPr lang="en-US" sz="2800" b="1" dirty="0"/>
              <a:t>Recurring themes</a:t>
            </a:r>
            <a:r>
              <a:rPr lang="en-US" sz="2800" dirty="0"/>
              <a:t> are themes found in a variety of works.</a:t>
            </a:r>
            <a:endParaRPr lang="en-US" sz="2800" b="1" dirty="0"/>
          </a:p>
          <a:p>
            <a:pPr marL="68580" indent="0">
              <a:buNone/>
            </a:pPr>
            <a:r>
              <a:rPr lang="en-US" sz="2800" b="1" dirty="0"/>
              <a:t>Universal themes</a:t>
            </a:r>
            <a:r>
              <a:rPr lang="en-US" sz="2800" dirty="0"/>
              <a:t> are themes found throughout the literature of all time periods.</a:t>
            </a:r>
            <a:endParaRPr lang="en-US" sz="2800" dirty="0" smtClean="0"/>
          </a:p>
          <a:p>
            <a:pPr marL="68580" indent="0">
              <a:buNone/>
            </a:pP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64314" y="685800"/>
            <a:ext cx="41685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Idea about the human condition that we draw from a work of literature</a:t>
            </a: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2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6777317" cy="3508977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582930" indent="-514350">
              <a:buAutoNum type="arabicPeriod"/>
            </a:pPr>
            <a:r>
              <a:rPr lang="en-US" sz="2800" b="1" dirty="0" smtClean="0"/>
              <a:t>Recognize difference between subject and theme.</a:t>
            </a:r>
            <a:endParaRPr lang="en-US" sz="2800" dirty="0"/>
          </a:p>
          <a:p>
            <a:pPr marL="68580" indent="0">
              <a:buNone/>
            </a:pPr>
            <a:r>
              <a:rPr lang="en-US" sz="2800" dirty="0" smtClean="0"/>
              <a:t>SUBJECT: “The poem is about love.”</a:t>
            </a:r>
          </a:p>
          <a:p>
            <a:pPr marL="68580" indent="0">
              <a:buNone/>
            </a:pPr>
            <a:r>
              <a:rPr lang="en-US" sz="2800" dirty="0" smtClean="0"/>
              <a:t>THEME:  “The poem shows that love remains constant even when assaulted by tempestuous events or by time.”</a:t>
            </a:r>
            <a:endParaRPr lang="en-US" sz="2800" dirty="0" smtClean="0"/>
          </a:p>
          <a:p>
            <a:pPr marL="68580" indent="0">
              <a:buNone/>
            </a:pPr>
            <a:endParaRPr lang="en-US" sz="28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66800" y="1676400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pPr marL="582930" indent="-514350">
              <a:buFont typeface="Wingdings 2" pitchFamily="18" charset="2"/>
              <a:buAutoNum type="arabicPeriod"/>
            </a:pPr>
            <a:r>
              <a:rPr lang="en-US" sz="2800" b="1" dirty="0" smtClean="0"/>
              <a:t>Recognize difference between subject and theme.</a:t>
            </a:r>
            <a:endParaRPr lang="en-US" sz="28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2800" dirty="0" smtClean="0"/>
              <a:t>SUBJECT: “The poem is about </a:t>
            </a:r>
            <a:r>
              <a:rPr lang="en-US" sz="2800" u="sng" dirty="0" smtClean="0"/>
              <a:t>love</a:t>
            </a:r>
            <a:r>
              <a:rPr lang="en-US" sz="2800" dirty="0" smtClean="0"/>
              <a:t>.”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2800" dirty="0" smtClean="0"/>
              <a:t>THEME:  “The poem shows that </a:t>
            </a:r>
            <a:r>
              <a:rPr lang="en-US" sz="2800" u="sng" dirty="0" smtClean="0"/>
              <a:t>love remains constant even when assaulted by tempestuous events or by time</a:t>
            </a:r>
            <a:r>
              <a:rPr lang="en-US" sz="2800" dirty="0" smtClean="0"/>
              <a:t>.”</a:t>
            </a:r>
          </a:p>
          <a:p>
            <a:pPr marL="68580" indent="0">
              <a:buFont typeface="Wingdings 2" pitchFamily="18" charset="2"/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712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6777317" cy="38100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2"/>
            </a:pPr>
            <a:r>
              <a:rPr lang="en-US" sz="2800" b="1" dirty="0" smtClean="0"/>
              <a:t>Theme applies to world outside the work.</a:t>
            </a:r>
            <a:endParaRPr lang="en-US" sz="2800" dirty="0"/>
          </a:p>
          <a:p>
            <a:pPr marL="68580" indent="0">
              <a:buNone/>
            </a:pPr>
            <a:r>
              <a:rPr lang="en-US" sz="2800" dirty="0" smtClean="0"/>
              <a:t>“Rapid change in Rip van Winkle’s environment threatens </a:t>
            </a:r>
            <a:r>
              <a:rPr lang="en-US" sz="2800" dirty="0" smtClean="0"/>
              <a:t>his identity.”</a:t>
            </a:r>
          </a:p>
          <a:p>
            <a:pPr marL="68580" indent="0">
              <a:buNone/>
            </a:pPr>
            <a:endParaRPr lang="en-US" sz="2800" dirty="0"/>
          </a:p>
          <a:p>
            <a:pPr marL="68580" indent="0">
              <a:buNone/>
            </a:pPr>
            <a:r>
              <a:rPr lang="en-US" sz="2800" i="1" dirty="0" smtClean="0"/>
              <a:t>This statement is thoughtful and interesting but does not state a theme.</a:t>
            </a:r>
            <a:endParaRPr lang="en-US" sz="2800" i="1" dirty="0" smtClean="0"/>
          </a:p>
          <a:p>
            <a:pPr marL="6858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2436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6777317" cy="45720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2"/>
            </a:pPr>
            <a:r>
              <a:rPr lang="en-US" sz="2800" b="1" dirty="0" smtClean="0"/>
              <a:t>Theme applies to world outside the work.</a:t>
            </a:r>
            <a:endParaRPr lang="en-US" sz="2800" dirty="0"/>
          </a:p>
          <a:p>
            <a:pPr marL="68580" indent="0">
              <a:buNone/>
            </a:pPr>
            <a:r>
              <a:rPr lang="en-US" sz="2800" dirty="0" smtClean="0"/>
              <a:t>“Rip van Winkle’s experience shows that environmen</a:t>
            </a:r>
            <a:r>
              <a:rPr lang="en-US" sz="2800" dirty="0" smtClean="0"/>
              <a:t>t causes many people to feel their identity is threatened</a:t>
            </a:r>
            <a:r>
              <a:rPr lang="en-US" sz="2800" i="1" dirty="0" smtClean="0"/>
              <a:t>.”</a:t>
            </a:r>
          </a:p>
          <a:p>
            <a:pPr marL="68580" indent="0">
              <a:buNone/>
            </a:pPr>
            <a:r>
              <a:rPr lang="en-US" sz="2800" i="1" dirty="0" smtClean="0"/>
              <a:t>A statement of theme becomes a form of philosophy – a universal wisdom about the statement of the world.</a:t>
            </a:r>
            <a:endParaRPr lang="en-US" sz="2800" i="1" dirty="0" smtClean="0"/>
          </a:p>
          <a:p>
            <a:pPr marL="6858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2221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3"/>
            </a:pPr>
            <a:r>
              <a:rPr lang="en-US" sz="2800" b="1" dirty="0" smtClean="0"/>
              <a:t>Theme as dilemma</a:t>
            </a:r>
            <a:endParaRPr lang="en-US" sz="2800" dirty="0"/>
          </a:p>
          <a:p>
            <a:pPr marL="68580" indent="0">
              <a:buNone/>
            </a:pPr>
            <a:r>
              <a:rPr lang="en-US" sz="2800" dirty="0" smtClean="0"/>
              <a:t>Theme may be presented as intellectual dilemma rather than “message” that neatly solves problem.</a:t>
            </a:r>
          </a:p>
          <a:p>
            <a:pPr marL="68580" indent="0">
              <a:buNone/>
            </a:pPr>
            <a:r>
              <a:rPr lang="en-US" sz="2800" dirty="0" smtClean="0"/>
              <a:t>“Robert Penn Warren’s novel </a:t>
            </a:r>
            <a:r>
              <a:rPr lang="en-US" sz="2800" i="1" dirty="0" smtClean="0"/>
              <a:t>All The King’s Men</a:t>
            </a:r>
            <a:r>
              <a:rPr lang="en-US" sz="2800" dirty="0" smtClean="0"/>
              <a:t> raises the problem of morality in politics</a:t>
            </a:r>
            <a:r>
              <a:rPr lang="en-US" sz="2800" i="1" dirty="0" smtClean="0"/>
              <a:t>. . . .  </a:t>
            </a:r>
            <a:r>
              <a:rPr lang="en-US" sz="2800" dirty="0" smtClean="0"/>
              <a:t>He shows that politics is morally contradictory, never simply right or wrong.</a:t>
            </a:r>
            <a:r>
              <a:rPr lang="en-US" sz="2800" i="1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43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4"/>
            </a:pPr>
            <a:r>
              <a:rPr lang="en-US" sz="2800" b="1" dirty="0" smtClean="0"/>
              <a:t>Look at comments made by narrators and characters for statements of theme</a:t>
            </a:r>
          </a:p>
          <a:p>
            <a:pPr marL="68580" indent="0">
              <a:buNone/>
            </a:pPr>
            <a:r>
              <a:rPr lang="en-US" sz="2800" dirty="0" smtClean="0"/>
              <a:t>If the statement of a character or narrator expresses a universal truth that is consistent with the moral and philosophical concept of a work, that may be a theme.  </a:t>
            </a:r>
            <a:r>
              <a:rPr lang="en-US" sz="2800" dirty="0" smtClean="0"/>
              <a:t>Do other aspects of the work support that theme?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87251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dirty="0" smtClean="0"/>
              <a:t>Philosophers and theologians have for generations raised questions about the human experience.</a:t>
            </a:r>
          </a:p>
          <a:p>
            <a:pPr marL="68580" indent="0">
              <a:buNone/>
            </a:pPr>
            <a:r>
              <a:rPr lang="en-US" sz="2800" dirty="0" smtClean="0"/>
              <a:t>You can seize upon these to interpret works of literature by thinking in four areas of inquiry.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3204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Human nature.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What image of humankind emerges from the work?  Are people, for example, generally good?  Deeply flawed?....???</a:t>
            </a:r>
            <a:endParaRPr lang="en-US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31744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The nature of society.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Does the author portray a particular society or social scheme as life-enhancing or life-destroying? </a:t>
            </a:r>
            <a:endParaRPr lang="en-US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21878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The nature of society.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Are characters we care about in conflict with their society?  Do they want to escape from it?</a:t>
            </a:r>
            <a:endParaRPr lang="en-US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50981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The nature of society.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What causes and perpetuates this society?</a:t>
            </a:r>
          </a:p>
          <a:p>
            <a:pPr marL="68580" indent="0">
              <a:buNone/>
            </a:pPr>
            <a:r>
              <a:rPr lang="en-US" sz="2800" dirty="0" smtClean="0"/>
              <a:t>If the society is flawed, how it flawed?</a:t>
            </a:r>
          </a:p>
        </p:txBody>
      </p:sp>
    </p:spTree>
    <p:extLst>
      <p:ext uri="{BB962C8B-B14F-4D97-AF65-F5344CB8AC3E}">
        <p14:creationId xmlns:p14="http://schemas.microsoft.com/office/powerpoint/2010/main" val="251565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Human freedom.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What control over their lives do the characters have?  Do they make choices in complete freedom?  Are they driven by forces beyond their control?</a:t>
            </a:r>
          </a:p>
        </p:txBody>
      </p:sp>
    </p:spTree>
    <p:extLst>
      <p:ext uri="{BB962C8B-B14F-4D97-AF65-F5344CB8AC3E}">
        <p14:creationId xmlns:p14="http://schemas.microsoft.com/office/powerpoint/2010/main" val="98218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Human freedom.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Does Providence or some grand scheme govern history, or is history simply random and arbitrary?</a:t>
            </a:r>
          </a:p>
        </p:txBody>
      </p:sp>
    </p:spTree>
    <p:extLst>
      <p:ext uri="{BB962C8B-B14F-4D97-AF65-F5344CB8AC3E}">
        <p14:creationId xmlns:p14="http://schemas.microsoft.com/office/powerpoint/2010/main" val="8736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Ethics.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What are the moral conflicts in this work?  Are they clear cut or ambiguous?  That is, is it clear to us exactly what is right and exactly what is wrong?  </a:t>
            </a:r>
            <a:r>
              <a:rPr lang="en-US" sz="2800" dirty="0" smtClean="0"/>
              <a:t>When moral conflicts are ambiguous in a work, right often opposes </a:t>
            </a:r>
            <a:r>
              <a:rPr lang="en-US" sz="2800" i="1" dirty="0" smtClean="0"/>
              <a:t>right</a:t>
            </a:r>
            <a:r>
              <a:rPr lang="en-US" sz="2800" dirty="0" smtClean="0"/>
              <a:t>, not wrong.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25033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Areas of philosophical inquiry</a:t>
            </a:r>
          </a:p>
          <a:p>
            <a:pPr marL="6858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Ethics.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2800" dirty="0" smtClean="0"/>
              <a:t>If right opposes wrong, does right win in the end?</a:t>
            </a:r>
          </a:p>
          <a:p>
            <a:pPr marL="68580" indent="0">
              <a:buNone/>
            </a:pPr>
            <a:r>
              <a:rPr lang="en-US" sz="2800" dirty="0" smtClean="0"/>
              <a:t>To what extent are the characters to blame for their actions?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49999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Moral center.</a:t>
            </a:r>
          </a:p>
          <a:p>
            <a:pPr marL="68580" indent="0">
              <a:buNone/>
            </a:pPr>
            <a:r>
              <a:rPr lang="en-US" sz="2800" dirty="0" smtClean="0"/>
              <a:t>Who, if anyone, serves as </a:t>
            </a:r>
            <a:r>
              <a:rPr lang="en-US" sz="2800" i="1" dirty="0" smtClean="0"/>
              <a:t>moral center</a:t>
            </a:r>
            <a:r>
              <a:rPr lang="en-US" sz="2800" dirty="0" smtClean="0"/>
              <a:t> of the work?  A </a:t>
            </a:r>
            <a:r>
              <a:rPr lang="en-US" sz="2800" i="1" dirty="0" smtClean="0"/>
              <a:t>moral center</a:t>
            </a:r>
            <a:r>
              <a:rPr lang="en-US" sz="2800" dirty="0" smtClean="0"/>
              <a:t> is the one person whom the author vests with right action and right thought (that is, what the </a:t>
            </a:r>
            <a:r>
              <a:rPr lang="en-US" sz="2800" i="1" dirty="0" smtClean="0"/>
              <a:t>author</a:t>
            </a:r>
            <a:r>
              <a:rPr lang="en-US" sz="2800" dirty="0" smtClean="0"/>
              <a:t> seems to think is right action and right thought), the one character who seems clearly “good” and who often serves to judge others.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6359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Moral center.</a:t>
            </a:r>
          </a:p>
          <a:p>
            <a:pPr marL="68580" indent="0">
              <a:buNone/>
            </a:pPr>
            <a:r>
              <a:rPr lang="en-US" sz="2800" dirty="0" smtClean="0"/>
              <a:t>Not every work has a moral center, but in the works that do, its center can lead you to some of the work’s themes.</a:t>
            </a:r>
          </a:p>
        </p:txBody>
      </p:sp>
    </p:spTree>
    <p:extLst>
      <p:ext uri="{BB962C8B-B14F-4D97-AF65-F5344CB8AC3E}">
        <p14:creationId xmlns:p14="http://schemas.microsoft.com/office/powerpoint/2010/main" val="76543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GUIDELINES FOR STATING AND DESCRIBING THEME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010400" cy="45720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582930" indent="-514350">
              <a:buFont typeface="+mj-lt"/>
              <a:buAutoNum type="arabicPeriod" startAt="5"/>
            </a:pPr>
            <a:r>
              <a:rPr lang="en-US" sz="2800" b="1" dirty="0" smtClean="0"/>
              <a:t>Moral center.</a:t>
            </a:r>
          </a:p>
          <a:p>
            <a:pPr marL="68580" indent="0">
              <a:buNone/>
            </a:pPr>
            <a:r>
              <a:rPr lang="en-US" sz="2800" dirty="0" smtClean="0"/>
              <a:t>How can you tell that a character is the </a:t>
            </a:r>
            <a:r>
              <a:rPr lang="en-US" sz="2800" i="1" dirty="0" smtClean="0"/>
              <a:t>moral center</a:t>
            </a:r>
            <a:r>
              <a:rPr lang="en-US" sz="2800" dirty="0" smtClean="0"/>
              <a:t>?</a:t>
            </a:r>
          </a:p>
          <a:p>
            <a:pPr marL="68580" indent="0">
              <a:buNone/>
            </a:pPr>
            <a:r>
              <a:rPr lang="en-US" sz="2800" dirty="0" smtClean="0"/>
              <a:t>What values does the moral center embody?</a:t>
            </a:r>
          </a:p>
          <a:p>
            <a:pPr marL="68580" indent="0">
              <a:buNone/>
            </a:pPr>
            <a:r>
              <a:rPr lang="en-US" sz="2800" dirty="0" smtClean="0"/>
              <a:t>Is the moral center flawed in any way that might diminish his/her authority?</a:t>
            </a:r>
          </a:p>
          <a:p>
            <a:pPr marL="68580" indent="0">
              <a:buNone/>
            </a:pPr>
            <a:r>
              <a:rPr lang="en-US" sz="2800" dirty="0" smtClean="0"/>
              <a:t>What effect does the moral center have on other characters and on us?</a:t>
            </a:r>
          </a:p>
        </p:txBody>
      </p:sp>
    </p:spTree>
    <p:extLst>
      <p:ext uri="{BB962C8B-B14F-4D97-AF65-F5344CB8AC3E}">
        <p14:creationId xmlns:p14="http://schemas.microsoft.com/office/powerpoint/2010/main" val="8043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84</TotalTime>
  <Words>1058</Words>
  <Application>Microsoft Office PowerPoint</Application>
  <PresentationFormat>On-screen Show (4:3)</PresentationFormat>
  <Paragraphs>131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Austin</vt:lpstr>
      <vt:lpstr>LITERARY ELEMENT REVIEW</vt:lpstr>
      <vt:lpstr>CHARACTERS</vt:lpstr>
      <vt:lpstr>CHARACTERS</vt:lpstr>
      <vt:lpstr>CHARACTERS</vt:lpstr>
      <vt:lpstr>CONFLICT</vt:lpstr>
      <vt:lpstr>SETTING</vt:lpstr>
      <vt:lpstr>THEME</vt:lpstr>
      <vt:lpstr>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  <vt:lpstr>GUIDELINES FOR STATING AND DESCRIBING THEME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ELEMENT REVIEW</dc:title>
  <dc:creator>Theresia Hartz</dc:creator>
  <cp:lastModifiedBy>Theresia Hartz</cp:lastModifiedBy>
  <cp:revision>9</cp:revision>
  <dcterms:created xsi:type="dcterms:W3CDTF">2011-08-31T13:05:49Z</dcterms:created>
  <dcterms:modified xsi:type="dcterms:W3CDTF">2012-08-22T19:00:35Z</dcterms:modified>
</cp:coreProperties>
</file>