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8" r:id="rId10"/>
    <p:sldId id="274" r:id="rId11"/>
    <p:sldId id="277" r:id="rId12"/>
    <p:sldId id="279" r:id="rId13"/>
    <p:sldId id="290" r:id="rId14"/>
    <p:sldId id="280" r:id="rId15"/>
    <p:sldId id="281" r:id="rId16"/>
    <p:sldId id="283" r:id="rId17"/>
    <p:sldId id="284" r:id="rId18"/>
    <p:sldId id="285" r:id="rId19"/>
    <p:sldId id="28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26" autoAdjust="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C0CACC27-D0A7-4189-BEDA-D750D62ABC1A}" type="datetimeFigureOut">
              <a:rPr lang="en-US" smtClean="0"/>
              <a:pPr/>
              <a:t>10/9/2017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00A0D9-7239-44B0-91F5-C70A5D2AAB48}"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0CACC27-D0A7-4189-BEDA-D750D62ABC1A}" type="datetimeFigureOut">
              <a:rPr lang="en-US" smtClean="0"/>
              <a:pPr/>
              <a:t>10/9/2017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00A0D9-7239-44B0-91F5-C70A5D2AAB4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0CACC27-D0A7-4189-BEDA-D750D62ABC1A}" type="datetimeFigureOut">
              <a:rPr lang="en-US" smtClean="0"/>
              <a:pPr/>
              <a:t>10/9/2017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00A0D9-7239-44B0-91F5-C70A5D2AAB4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0CACC27-D0A7-4189-BEDA-D750D62ABC1A}" type="datetimeFigureOut">
              <a:rPr lang="en-US" smtClean="0"/>
              <a:pPr/>
              <a:t>10/9/2017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00A0D9-7239-44B0-91F5-C70A5D2AAB4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0CACC27-D0A7-4189-BEDA-D750D62ABC1A}" type="datetimeFigureOut">
              <a:rPr lang="en-US" smtClean="0"/>
              <a:pPr/>
              <a:t>10/9/2017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00A0D9-7239-44B0-91F5-C70A5D2AAB4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0CACC27-D0A7-4189-BEDA-D750D62ABC1A}" type="datetimeFigureOut">
              <a:rPr lang="en-US" smtClean="0"/>
              <a:pPr/>
              <a:t>10/9/2017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00A0D9-7239-44B0-91F5-C70A5D2AAB4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CACC27-D0A7-4189-BEDA-D750D62ABC1A}" type="datetimeFigureOut">
              <a:rPr lang="en-US" smtClean="0"/>
              <a:pPr/>
              <a:t>10/9/2017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00A0D9-7239-44B0-91F5-C70A5D2AAB4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0CACC27-D0A7-4189-BEDA-D750D62ABC1A}" type="datetimeFigureOut">
              <a:rPr lang="en-US" smtClean="0"/>
              <a:pPr/>
              <a:t>10/9/2017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00A0D9-7239-44B0-91F5-C70A5D2AAB48}"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C0CACC27-D0A7-4189-BEDA-D750D62ABC1A}" type="datetimeFigureOut">
              <a:rPr lang="en-US" smtClean="0"/>
              <a:pPr/>
              <a:t>10/9/2017</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DB00A0D9-7239-44B0-91F5-C70A5D2AAB4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0CACC27-D0A7-4189-BEDA-D750D62ABC1A}" type="datetimeFigureOut">
              <a:rPr lang="en-US" smtClean="0"/>
              <a:pPr/>
              <a:t>10/9/2017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00A0D9-7239-44B0-91F5-C70A5D2AAB4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0CACC27-D0A7-4189-BEDA-D750D62ABC1A}" type="datetimeFigureOut">
              <a:rPr lang="en-US" smtClean="0"/>
              <a:pPr/>
              <a:t>10/9/2017</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DB00A0D9-7239-44B0-91F5-C70A5D2AAB4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C0CACC27-D0A7-4189-BEDA-D750D62ABC1A}" type="datetimeFigureOut">
              <a:rPr lang="en-US" smtClean="0"/>
              <a:pPr/>
              <a:t>10/9/2017</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DB00A0D9-7239-44B0-91F5-C70A5D2AAB4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838200"/>
            <a:ext cx="8077200" cy="3886200"/>
          </a:xfrm>
        </p:spPr>
        <p:txBody>
          <a:bodyPr>
            <a:normAutofit/>
          </a:bodyPr>
          <a:lstStyle/>
          <a:p>
            <a:pPr algn="ctr"/>
            <a:r>
              <a:rPr lang="en-US" sz="7200" dirty="0" smtClean="0"/>
              <a:t>“Harrison Bergeron”</a:t>
            </a:r>
            <a:br>
              <a:rPr lang="en-US" sz="7200" dirty="0" smtClean="0"/>
            </a:br>
            <a:r>
              <a:rPr lang="en-US" sz="4400" dirty="0" smtClean="0"/>
              <a:t>By: Kurt Vonnegut</a:t>
            </a:r>
            <a:endParaRPr lang="en-US"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Dystopia</a:t>
            </a:r>
            <a:endParaRPr lang="en-US" sz="4400" dirty="0"/>
          </a:p>
        </p:txBody>
      </p:sp>
      <p:pic>
        <p:nvPicPr>
          <p:cNvPr id="1026" name="Picture 2"/>
          <p:cNvPicPr>
            <a:picLocks noGrp="1" noChangeAspect="1" noChangeArrowheads="1"/>
          </p:cNvPicPr>
          <p:nvPr>
            <p:ph type="pic" idx="1"/>
          </p:nvPr>
        </p:nvPicPr>
        <p:blipFill>
          <a:blip r:embed="rId2" cstate="print"/>
          <a:srcRect t="18488" b="18488"/>
          <a:stretch>
            <a:fillRect/>
          </a:stretch>
        </p:blipFill>
        <p:spPr bwMode="auto">
          <a:xfrm>
            <a:off x="0" y="1676400"/>
            <a:ext cx="3770244" cy="4800600"/>
          </a:xfrm>
          <a:prstGeom prst="rect">
            <a:avLst/>
          </a:prstGeom>
          <a:ln>
            <a:noFill/>
          </a:ln>
          <a:effectLst>
            <a:softEdge rad="112500"/>
          </a:effectLst>
        </p:spPr>
      </p:pic>
      <p:sp>
        <p:nvSpPr>
          <p:cNvPr id="6" name="Text Placeholder 3"/>
          <p:cNvSpPr>
            <a:spLocks noGrp="1"/>
          </p:cNvSpPr>
          <p:nvPr>
            <p:ph type="body" sz="half" idx="2"/>
          </p:nvPr>
        </p:nvSpPr>
        <p:spPr>
          <a:xfrm>
            <a:off x="3810000" y="1447800"/>
            <a:ext cx="5105400" cy="5410200"/>
          </a:xfrm>
        </p:spPr>
        <p:txBody>
          <a:bodyPr>
            <a:normAutofit/>
          </a:bodyPr>
          <a:lstStyle/>
          <a:p>
            <a:endParaRPr lang="en-US" sz="2400" dirty="0" smtClean="0"/>
          </a:p>
          <a:p>
            <a:r>
              <a:rPr lang="en-US" sz="2400" dirty="0" smtClean="0"/>
              <a:t> </a:t>
            </a:r>
            <a:r>
              <a:rPr lang="en-US" sz="2400" b="1" dirty="0" smtClean="0"/>
              <a:t>Dystopia: </a:t>
            </a:r>
          </a:p>
          <a:p>
            <a:r>
              <a:rPr lang="en-US" sz="2400" b="1" dirty="0" smtClean="0"/>
              <a:t>A futuristic universe in which oppressive societal control and the illusion of a perfect society are maintained through corporate, bureaucratic, technological, moral, or totalitarian control. </a:t>
            </a:r>
          </a:p>
          <a:p>
            <a:r>
              <a:rPr lang="en-US" sz="2400" b="1" dirty="0" smtClean="0"/>
              <a:t>Dystopias criticize a current trend, societal norm, or political system. </a:t>
            </a:r>
            <a:endParaRPr lang="en-US" sz="24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t>Characteristics</a:t>
            </a:r>
            <a:endParaRPr lang="en-US" sz="2800" b="1" dirty="0"/>
          </a:p>
        </p:txBody>
      </p:sp>
      <p:sp>
        <p:nvSpPr>
          <p:cNvPr id="4" name="Text Placeholder 3"/>
          <p:cNvSpPr>
            <a:spLocks noGrp="1"/>
          </p:cNvSpPr>
          <p:nvPr>
            <p:ph type="body" sz="half" idx="2"/>
          </p:nvPr>
        </p:nvSpPr>
        <p:spPr>
          <a:xfrm>
            <a:off x="2819400" y="1143000"/>
            <a:ext cx="6172200" cy="5562600"/>
          </a:xfrm>
        </p:spPr>
        <p:txBody>
          <a:bodyPr>
            <a:normAutofit/>
          </a:bodyPr>
          <a:lstStyle/>
          <a:p>
            <a:endParaRPr lang="en-US" dirty="0" smtClean="0"/>
          </a:p>
          <a:p>
            <a:r>
              <a:rPr lang="en-US" sz="2400" dirty="0" smtClean="0"/>
              <a:t> </a:t>
            </a:r>
          </a:p>
          <a:p>
            <a:r>
              <a:rPr lang="en-US" sz="2600" b="1" u="sng" dirty="0" smtClean="0"/>
              <a:t>Propaganda</a:t>
            </a:r>
            <a:r>
              <a:rPr lang="en-US" sz="2600" b="1" dirty="0" smtClean="0"/>
              <a:t> - controls the citizens of society. </a:t>
            </a:r>
          </a:p>
          <a:p>
            <a:r>
              <a:rPr lang="en-US" sz="2600" b="1" dirty="0" smtClean="0"/>
              <a:t>• </a:t>
            </a:r>
            <a:r>
              <a:rPr lang="en-US" sz="2600" b="1" u="sng" dirty="0" smtClean="0"/>
              <a:t>Independent thought</a:t>
            </a:r>
            <a:r>
              <a:rPr lang="en-US" sz="2600" b="1" dirty="0" smtClean="0"/>
              <a:t>, is restricted. </a:t>
            </a:r>
          </a:p>
          <a:p>
            <a:r>
              <a:rPr lang="en-US" sz="2600" b="1" dirty="0" smtClean="0"/>
              <a:t>• A figurehead or concept is worshipped by the citizens. </a:t>
            </a:r>
          </a:p>
          <a:p>
            <a:r>
              <a:rPr lang="en-US" sz="2600" b="1" dirty="0" smtClean="0"/>
              <a:t>• Under constant surveillance. </a:t>
            </a:r>
          </a:p>
          <a:p>
            <a:r>
              <a:rPr lang="en-US" sz="2600" b="1" dirty="0" smtClean="0"/>
              <a:t>• Fear of the outside world. </a:t>
            </a:r>
          </a:p>
          <a:p>
            <a:r>
              <a:rPr lang="en-US" sz="2600" b="1" dirty="0" smtClean="0"/>
              <a:t>• Dehumanized</a:t>
            </a:r>
          </a:p>
          <a:p>
            <a:r>
              <a:rPr lang="en-US" sz="2600" b="1" dirty="0" smtClean="0"/>
              <a:t>• Citizens conform </a:t>
            </a:r>
          </a:p>
          <a:p>
            <a:r>
              <a:rPr lang="en-US" sz="2600" b="1" dirty="0" smtClean="0"/>
              <a:t>• The society is an illusion of a perfect utopian world</a:t>
            </a:r>
            <a:r>
              <a:rPr lang="en-US" sz="2400" dirty="0" smtClean="0"/>
              <a:t>. </a:t>
            </a:r>
          </a:p>
          <a:p>
            <a:endParaRPr lang="en-US" dirty="0"/>
          </a:p>
        </p:txBody>
      </p:sp>
      <p:pic>
        <p:nvPicPr>
          <p:cNvPr id="2051" name="Picture 3"/>
          <p:cNvPicPr>
            <a:picLocks noChangeAspect="1" noChangeArrowheads="1"/>
          </p:cNvPicPr>
          <p:nvPr/>
        </p:nvPicPr>
        <p:blipFill>
          <a:blip r:embed="rId2" cstate="print"/>
          <a:srcRect/>
          <a:stretch>
            <a:fillRect/>
          </a:stretch>
        </p:blipFill>
        <p:spPr bwMode="auto">
          <a:xfrm>
            <a:off x="103346" y="1981200"/>
            <a:ext cx="2630329"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Dystopian Controls</a:t>
            </a:r>
            <a:endParaRPr lang="en-US" dirty="0"/>
          </a:p>
        </p:txBody>
      </p:sp>
      <p:sp>
        <p:nvSpPr>
          <p:cNvPr id="4" name="Text Placeholder 2"/>
          <p:cNvSpPr>
            <a:spLocks noGrp="1"/>
          </p:cNvSpPr>
          <p:nvPr>
            <p:ph type="body" idx="1"/>
          </p:nvPr>
        </p:nvSpPr>
        <p:spPr>
          <a:xfrm>
            <a:off x="228600" y="2438400"/>
            <a:ext cx="8555736" cy="4267200"/>
          </a:xfrm>
        </p:spPr>
        <p:txBody>
          <a:bodyPr>
            <a:normAutofit lnSpcReduction="10000"/>
          </a:bodyPr>
          <a:lstStyle/>
          <a:p>
            <a:endParaRPr lang="en-US" sz="2200" b="1" dirty="0" smtClean="0">
              <a:solidFill>
                <a:schemeClr val="bg1"/>
              </a:solidFill>
            </a:endParaRPr>
          </a:p>
          <a:p>
            <a:r>
              <a:rPr lang="en-US" sz="2200" b="1" dirty="0" smtClean="0">
                <a:solidFill>
                  <a:schemeClr val="bg1"/>
                </a:solidFill>
              </a:rPr>
              <a:t> </a:t>
            </a:r>
          </a:p>
          <a:p>
            <a:r>
              <a:rPr lang="en-US" sz="2200" b="1" dirty="0" smtClean="0">
                <a:solidFill>
                  <a:schemeClr val="bg1"/>
                </a:solidFill>
              </a:rPr>
              <a:t>• </a:t>
            </a:r>
            <a:r>
              <a:rPr lang="en-US" sz="2200" b="1" u="sng" dirty="0" smtClean="0">
                <a:solidFill>
                  <a:schemeClr val="bg1"/>
                </a:solidFill>
              </a:rPr>
              <a:t>Corporate control:</a:t>
            </a:r>
            <a:r>
              <a:rPr lang="en-US" sz="2200" b="1" dirty="0" smtClean="0">
                <a:solidFill>
                  <a:schemeClr val="bg1"/>
                </a:solidFill>
              </a:rPr>
              <a:t> Large corporations control society through products, advertising, and/or the media. Examples include </a:t>
            </a:r>
            <a:r>
              <a:rPr lang="en-US" sz="2200" b="1" i="1" dirty="0" smtClean="0">
                <a:solidFill>
                  <a:schemeClr val="bg1"/>
                </a:solidFill>
              </a:rPr>
              <a:t>Minority </a:t>
            </a:r>
            <a:r>
              <a:rPr lang="en-US" sz="2200" b="1" i="1" dirty="0" smtClean="0">
                <a:solidFill>
                  <a:schemeClr val="bg1"/>
                </a:solidFill>
              </a:rPr>
              <a:t>Report. </a:t>
            </a:r>
            <a:endParaRPr lang="en-US" sz="2200" b="1" i="1" dirty="0" smtClean="0">
              <a:solidFill>
                <a:schemeClr val="bg1"/>
              </a:solidFill>
            </a:endParaRPr>
          </a:p>
          <a:p>
            <a:r>
              <a:rPr lang="en-US" sz="2200" b="1" dirty="0" smtClean="0">
                <a:solidFill>
                  <a:schemeClr val="bg1"/>
                </a:solidFill>
              </a:rPr>
              <a:t>• </a:t>
            </a:r>
            <a:r>
              <a:rPr lang="en-US" sz="2200" b="1" u="sng" dirty="0" smtClean="0">
                <a:solidFill>
                  <a:schemeClr val="bg1"/>
                </a:solidFill>
              </a:rPr>
              <a:t>Bureaucratic control</a:t>
            </a:r>
            <a:r>
              <a:rPr lang="en-US" sz="2200" b="1" dirty="0" smtClean="0">
                <a:solidFill>
                  <a:schemeClr val="bg1"/>
                </a:solidFill>
              </a:rPr>
              <a:t>: Society is controlled by a mindless government </a:t>
            </a:r>
            <a:r>
              <a:rPr lang="en-US" sz="2200" b="1" dirty="0" smtClean="0">
                <a:solidFill>
                  <a:schemeClr val="bg1"/>
                </a:solidFill>
              </a:rPr>
              <a:t>through, </a:t>
            </a:r>
            <a:r>
              <a:rPr lang="en-US" sz="2200" b="1" dirty="0" smtClean="0">
                <a:solidFill>
                  <a:schemeClr val="bg1"/>
                </a:solidFill>
              </a:rPr>
              <a:t>relentless regulations, and </a:t>
            </a:r>
            <a:r>
              <a:rPr lang="en-US" sz="2200" b="1" dirty="0" smtClean="0">
                <a:solidFill>
                  <a:schemeClr val="bg1"/>
                </a:solidFill>
              </a:rPr>
              <a:t>incompetence</a:t>
            </a:r>
            <a:endParaRPr lang="en-US" sz="2200" b="1" i="1" dirty="0" smtClean="0">
              <a:solidFill>
                <a:schemeClr val="bg1"/>
              </a:solidFill>
            </a:endParaRPr>
          </a:p>
          <a:p>
            <a:r>
              <a:rPr lang="en-US" sz="2200" b="1" dirty="0" smtClean="0">
                <a:solidFill>
                  <a:schemeClr val="bg1"/>
                </a:solidFill>
              </a:rPr>
              <a:t>• </a:t>
            </a:r>
            <a:r>
              <a:rPr lang="en-US" sz="2200" b="1" u="sng" dirty="0" smtClean="0">
                <a:solidFill>
                  <a:schemeClr val="bg1"/>
                </a:solidFill>
              </a:rPr>
              <a:t>Technological control</a:t>
            </a:r>
            <a:r>
              <a:rPr lang="en-US" sz="2200" b="1" dirty="0" smtClean="0">
                <a:solidFill>
                  <a:schemeClr val="bg1"/>
                </a:solidFill>
              </a:rPr>
              <a:t>: Society is controlled by technology—through computers, robots, and/or scientific means. Examples include </a:t>
            </a:r>
            <a:r>
              <a:rPr lang="en-US" sz="2200" b="1" i="1" dirty="0" smtClean="0">
                <a:solidFill>
                  <a:schemeClr val="bg1"/>
                </a:solidFill>
              </a:rPr>
              <a:t>The Matrix, The Terminator, and I, Robot. </a:t>
            </a:r>
          </a:p>
          <a:p>
            <a:r>
              <a:rPr lang="en-US" sz="2200" b="1" dirty="0" smtClean="0">
                <a:solidFill>
                  <a:schemeClr val="bg1"/>
                </a:solidFill>
              </a:rPr>
              <a:t>• </a:t>
            </a:r>
            <a:r>
              <a:rPr lang="en-US" sz="2200" b="1" u="sng" dirty="0" smtClean="0">
                <a:solidFill>
                  <a:schemeClr val="bg1"/>
                </a:solidFill>
              </a:rPr>
              <a:t>Philosophical/religious control</a:t>
            </a:r>
            <a:r>
              <a:rPr lang="en-US" sz="2200" b="1" dirty="0" smtClean="0">
                <a:solidFill>
                  <a:schemeClr val="bg1"/>
                </a:solidFill>
              </a:rPr>
              <a:t>: Society is controlled by philosophical or religious ideology often enforced through a dictatorship or theocratic government. </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t>The Dystopian Protagonist</a:t>
            </a:r>
            <a:endParaRPr lang="en-US" sz="2800" dirty="0"/>
          </a:p>
        </p:txBody>
      </p:sp>
      <p:sp>
        <p:nvSpPr>
          <p:cNvPr id="3" name="Content Placeholder 2"/>
          <p:cNvSpPr>
            <a:spLocks noGrp="1"/>
          </p:cNvSpPr>
          <p:nvPr>
            <p:ph idx="1"/>
          </p:nvPr>
        </p:nvSpPr>
        <p:spPr/>
        <p:txBody>
          <a:bodyPr>
            <a:normAutofit fontScale="92500" lnSpcReduction="20000"/>
          </a:bodyPr>
          <a:lstStyle/>
          <a:p>
            <a:endParaRPr lang="en-US" dirty="0" smtClean="0"/>
          </a:p>
          <a:p>
            <a:pPr>
              <a:buNone/>
            </a:pPr>
            <a:endParaRPr lang="en-US" b="1" dirty="0" smtClean="0"/>
          </a:p>
          <a:p>
            <a:r>
              <a:rPr lang="en-US" dirty="0" smtClean="0"/>
              <a:t>• often feels trapped and is struggling to escape. </a:t>
            </a:r>
          </a:p>
          <a:p>
            <a:r>
              <a:rPr lang="en-US" dirty="0" smtClean="0"/>
              <a:t>• questions the existing social and political systems. </a:t>
            </a:r>
          </a:p>
          <a:p>
            <a:r>
              <a:rPr lang="en-US" dirty="0" smtClean="0"/>
              <a:t>• believes that something is terribly wrong with the society </a:t>
            </a:r>
          </a:p>
          <a:p>
            <a:r>
              <a:rPr lang="en-US" dirty="0" smtClean="0"/>
              <a:t>• helps the audience recognize the negative aspects of the dystopian world through his or her perspective. </a:t>
            </a:r>
          </a:p>
          <a:p>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152400" y="1787106"/>
            <a:ext cx="2905125" cy="438509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SATIRE</a:t>
            </a:r>
            <a:endParaRPr lang="en-US" sz="5400" dirty="0"/>
          </a:p>
        </p:txBody>
      </p:sp>
      <p:sp>
        <p:nvSpPr>
          <p:cNvPr id="3" name="Content Placeholder 2"/>
          <p:cNvSpPr>
            <a:spLocks noGrp="1"/>
          </p:cNvSpPr>
          <p:nvPr>
            <p:ph idx="1"/>
          </p:nvPr>
        </p:nvSpPr>
        <p:spPr/>
        <p:txBody>
          <a:bodyPr>
            <a:normAutofit/>
          </a:bodyPr>
          <a:lstStyle/>
          <a:p>
            <a:r>
              <a:rPr lang="en-US" dirty="0" smtClean="0"/>
              <a:t>Satire - the use of humor and wit with a critical attitude, sarcasm, or ridicule for exposing or denouncing the frailties and faults of mankind’s activities and institutions. </a:t>
            </a:r>
            <a:r>
              <a:rPr lang="en-US" dirty="0" smtClean="0"/>
              <a:t>Moral </a:t>
            </a:r>
            <a:r>
              <a:rPr lang="en-US" dirty="0" smtClean="0"/>
              <a:t>judgment and a desire to help improve a </a:t>
            </a:r>
            <a:r>
              <a:rPr lang="en-US" dirty="0" smtClean="0"/>
              <a:t>belief or </a:t>
            </a:r>
            <a:r>
              <a:rPr lang="en-US" dirty="0" smtClean="0"/>
              <a:t>tradition. </a:t>
            </a:r>
          </a:p>
          <a:p>
            <a:endParaRPr lang="en-US" dirty="0"/>
          </a:p>
        </p:txBody>
      </p:sp>
      <p:sp>
        <p:nvSpPr>
          <p:cNvPr id="4" name="Text Placeholder 3"/>
          <p:cNvSpPr>
            <a:spLocks noGrp="1"/>
          </p:cNvSpPr>
          <p:nvPr>
            <p:ph type="body" sz="half" idx="2"/>
          </p:nvPr>
        </p:nvSpPr>
        <p:spPr/>
        <p:txBody>
          <a:bodyPr/>
          <a:lstStyle/>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Text Info:</a:t>
            </a:r>
            <a:endParaRPr lang="en-US" sz="4000" b="1" dirty="0"/>
          </a:p>
        </p:txBody>
      </p:sp>
      <p:sp>
        <p:nvSpPr>
          <p:cNvPr id="3" name="Content Placeholder 2"/>
          <p:cNvSpPr>
            <a:spLocks noGrp="1"/>
          </p:cNvSpPr>
          <p:nvPr>
            <p:ph idx="1"/>
          </p:nvPr>
        </p:nvSpPr>
        <p:spPr>
          <a:xfrm>
            <a:off x="2590801" y="1447800"/>
            <a:ext cx="6349218" cy="5638799"/>
          </a:xfrm>
        </p:spPr>
        <p:txBody>
          <a:bodyPr>
            <a:normAutofit/>
          </a:bodyPr>
          <a:lstStyle/>
          <a:p>
            <a:pPr>
              <a:buNone/>
            </a:pPr>
            <a:r>
              <a:rPr lang="en-US" sz="2000" dirty="0" smtClean="0"/>
              <a:t>‘‘Harrison Bergeron’’ is set in the future, when Constitutional Amendments have made everyone equal. The agents of the Handicapper General (H-G men, an allusion to the practice in the 1940s and 1950s of referring to Federal Bureau of Investigation and Secret Service officers as G-men, the G standing for government) enforce the equality laws.</a:t>
            </a:r>
          </a:p>
          <a:p>
            <a:pPr>
              <a:buNone/>
            </a:pPr>
            <a:r>
              <a:rPr lang="en-US" sz="2000" b="1" dirty="0" smtClean="0"/>
              <a:t>People are made equal by devices which bring them</a:t>
            </a:r>
          </a:p>
          <a:p>
            <a:pPr>
              <a:buNone/>
            </a:pPr>
            <a:r>
              <a:rPr lang="en-US" sz="2000" b="1" dirty="0" smtClean="0"/>
              <a:t>down to the normalcy level in the story, which is</a:t>
            </a:r>
          </a:p>
          <a:p>
            <a:pPr>
              <a:buNone/>
            </a:pPr>
            <a:r>
              <a:rPr lang="en-US" sz="2000" b="1" dirty="0" smtClean="0"/>
              <a:t>actually below-average in intelligence, strength, and</a:t>
            </a:r>
          </a:p>
          <a:p>
            <a:pPr>
              <a:buNone/>
            </a:pPr>
            <a:r>
              <a:rPr lang="en-US" sz="2000" b="1" dirty="0" smtClean="0"/>
              <a:t>ability. </a:t>
            </a:r>
          </a:p>
          <a:p>
            <a:pPr>
              <a:buNone/>
            </a:pPr>
            <a:r>
              <a:rPr lang="en-US" sz="2000" dirty="0" smtClean="0"/>
              <a:t>These devices include weights to stunt speed</a:t>
            </a:r>
          </a:p>
          <a:p>
            <a:pPr>
              <a:buNone/>
            </a:pPr>
            <a:r>
              <a:rPr lang="en-US" sz="2000" dirty="0" smtClean="0"/>
              <a:t>and strength; masks, red rubber clown noses, or thick glasses to hide good looks and to make seeing difficult; and radio transmitters implanted in the ears of intelligent people, which emit sharp noises two or three times a minute to prevent sustained thought.</a:t>
            </a:r>
          </a:p>
        </p:txBody>
      </p:sp>
      <p:sp>
        <p:nvSpPr>
          <p:cNvPr id="4" name="Text Placeholder 3"/>
          <p:cNvSpPr>
            <a:spLocks noGrp="1"/>
          </p:cNvSpPr>
          <p:nvPr>
            <p:ph type="body" sz="half" idx="2"/>
          </p:nvPr>
        </p:nvSpPr>
        <p:spPr/>
        <p:txBody>
          <a:bodyPr/>
          <a:lstStyle/>
          <a:p>
            <a:endParaRPr lang="en-US" sz="2400" dirty="0" smtClean="0"/>
          </a:p>
          <a:p>
            <a:r>
              <a:rPr lang="en-US" sz="2400" dirty="0" smtClean="0"/>
              <a:t>Thematic ideas: equality, freedom, power.</a:t>
            </a:r>
          </a:p>
          <a:p>
            <a:endParaRPr lang="en-US" sz="2400" dirty="0" smtClean="0"/>
          </a:p>
          <a:p>
            <a:r>
              <a:rPr lang="en-US" sz="2400" dirty="0" smtClean="0"/>
              <a:t>Published October 1961 in a Science-Fiction magazine</a:t>
            </a:r>
          </a:p>
          <a:p>
            <a:r>
              <a:rPr lang="en-US" sz="2400" dirty="0" smtClean="0"/>
              <a:t>Became popular in the 1980’s</a:t>
            </a:r>
          </a:p>
          <a:p>
            <a:endParaRPr lang="en-US" sz="2400"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smtClean="0"/>
              <a:t>KURT VONNEGUT JR. </a:t>
            </a:r>
            <a:endParaRPr lang="en-US" b="1" dirty="0"/>
          </a:p>
        </p:txBody>
      </p:sp>
      <p:sp>
        <p:nvSpPr>
          <p:cNvPr id="3" name="Content Placeholder 2"/>
          <p:cNvSpPr>
            <a:spLocks noGrp="1"/>
          </p:cNvSpPr>
          <p:nvPr>
            <p:ph idx="1"/>
          </p:nvPr>
        </p:nvSpPr>
        <p:spPr/>
        <p:txBody>
          <a:bodyPr>
            <a:normAutofit/>
          </a:bodyPr>
          <a:lstStyle/>
          <a:p>
            <a:r>
              <a:rPr lang="en-US" dirty="0" smtClean="0"/>
              <a:t>Born in Indiana in 1922</a:t>
            </a:r>
          </a:p>
          <a:p>
            <a:r>
              <a:rPr lang="en-US" dirty="0" smtClean="0"/>
              <a:t>Was the editor of his high school newspaper</a:t>
            </a:r>
          </a:p>
          <a:p>
            <a:r>
              <a:rPr lang="en-US" dirty="0" smtClean="0"/>
              <a:t>Joined the </a:t>
            </a:r>
            <a:r>
              <a:rPr lang="en-US" dirty="0" smtClean="0"/>
              <a:t>Army during WWII</a:t>
            </a:r>
            <a:endParaRPr lang="en-US" dirty="0" smtClean="0"/>
          </a:p>
          <a:p>
            <a:pPr lvl="2"/>
            <a:r>
              <a:rPr lang="en-US" dirty="0" smtClean="0"/>
              <a:t>Taken captive -POW</a:t>
            </a:r>
            <a:endParaRPr lang="en-US" dirty="0" smtClean="0"/>
          </a:p>
          <a:p>
            <a:pPr lvl="2"/>
            <a:r>
              <a:rPr lang="en-US" dirty="0" smtClean="0"/>
              <a:t>Earned a Purple Heart</a:t>
            </a:r>
          </a:p>
          <a:p>
            <a:r>
              <a:rPr lang="en-US" dirty="0" smtClean="0"/>
              <a:t>Later worked as a police </a:t>
            </a:r>
            <a:r>
              <a:rPr lang="en-US" dirty="0" smtClean="0"/>
              <a:t>reporter</a:t>
            </a:r>
          </a:p>
          <a:p>
            <a:r>
              <a:rPr lang="en-US" dirty="0" smtClean="0"/>
              <a:t>Died April, 2007</a:t>
            </a:r>
            <a:endParaRPr lang="en-US" dirty="0" smtClean="0"/>
          </a:p>
        </p:txBody>
      </p:sp>
      <p:sp>
        <p:nvSpPr>
          <p:cNvPr id="4" name="Text Placeholder 3"/>
          <p:cNvSpPr>
            <a:spLocks noGrp="1"/>
          </p:cNvSpPr>
          <p:nvPr>
            <p:ph type="body" sz="half" idx="2"/>
          </p:nvPr>
        </p:nvSpPr>
        <p:spPr/>
        <p:txBody>
          <a:bodyPr/>
          <a:lstStyle/>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228600" y="1600200"/>
            <a:ext cx="2106511" cy="3190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VOCABULARY</a:t>
            </a:r>
            <a:endParaRPr lang="en-US" dirty="0"/>
          </a:p>
        </p:txBody>
      </p:sp>
      <p:sp>
        <p:nvSpPr>
          <p:cNvPr id="3" name="Content Placeholder 2"/>
          <p:cNvSpPr>
            <a:spLocks noGrp="1"/>
          </p:cNvSpPr>
          <p:nvPr>
            <p:ph idx="1"/>
          </p:nvPr>
        </p:nvSpPr>
        <p:spPr/>
        <p:txBody>
          <a:bodyPr/>
          <a:lstStyle/>
          <a:p>
            <a:r>
              <a:rPr lang="en-US" dirty="0" smtClean="0"/>
              <a:t>OPPRESSION - To harsh dominate </a:t>
            </a:r>
            <a:endParaRPr lang="en-US" dirty="0"/>
          </a:p>
          <a:p>
            <a:r>
              <a:rPr lang="en-US" dirty="0" smtClean="0"/>
              <a:t>CALIBRATED </a:t>
            </a:r>
            <a:r>
              <a:rPr lang="en-US" dirty="0"/>
              <a:t>- To mark measurements or a scale on </a:t>
            </a:r>
            <a:r>
              <a:rPr lang="en-US" dirty="0" smtClean="0"/>
              <a:t>something</a:t>
            </a:r>
          </a:p>
          <a:p>
            <a:r>
              <a:rPr lang="en-US" dirty="0" smtClean="0"/>
              <a:t>CONSTERNATION-</a:t>
            </a:r>
            <a:r>
              <a:rPr lang="en-US" dirty="0"/>
              <a:t>A feeling of alarm or confusion caused by something </a:t>
            </a:r>
            <a:r>
              <a:rPr lang="en-US" dirty="0" smtClean="0"/>
              <a:t>unexpected</a:t>
            </a:r>
          </a:p>
          <a:p>
            <a:r>
              <a:rPr lang="en-US" dirty="0" smtClean="0"/>
              <a:t>COWER-</a:t>
            </a:r>
            <a:r>
              <a:rPr lang="en-US" dirty="0"/>
              <a:t>To cringe or move backward as if from </a:t>
            </a:r>
            <a:r>
              <a:rPr lang="en-US" dirty="0" smtClean="0"/>
              <a:t>fear</a:t>
            </a:r>
          </a:p>
          <a:p>
            <a:r>
              <a:rPr lang="en-US" dirty="0" smtClean="0"/>
              <a:t>LUMINIOUS-</a:t>
            </a:r>
            <a:r>
              <a:rPr lang="en-US" dirty="0"/>
              <a:t>Startlingly bright or clear and easy to see</a:t>
            </a:r>
          </a:p>
          <a:p>
            <a:endParaRPr lang="en-US" dirty="0"/>
          </a:p>
          <a:p>
            <a:endParaRPr lang="en-US" dirty="0"/>
          </a:p>
          <a:p>
            <a:endParaRPr lang="en-US" dirty="0" smtClean="0"/>
          </a:p>
          <a:p>
            <a:endParaRPr lang="en-US" dirty="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VOCABULARY Pg. 2</a:t>
            </a:r>
            <a:endParaRPr lang="en-US" dirty="0"/>
          </a:p>
        </p:txBody>
      </p:sp>
      <p:sp>
        <p:nvSpPr>
          <p:cNvPr id="3" name="Content Placeholder 2"/>
          <p:cNvSpPr>
            <a:spLocks noGrp="1"/>
          </p:cNvSpPr>
          <p:nvPr>
            <p:ph idx="1"/>
          </p:nvPr>
        </p:nvSpPr>
        <p:spPr/>
        <p:txBody>
          <a:bodyPr/>
          <a:lstStyle/>
          <a:p>
            <a:r>
              <a:rPr lang="en-US" dirty="0" smtClean="0"/>
              <a:t>SYNCHRONIZING - To </a:t>
            </a:r>
            <a:r>
              <a:rPr lang="en-US" dirty="0" smtClean="0"/>
              <a:t>make something happen at the same time as </a:t>
            </a:r>
            <a:r>
              <a:rPr lang="en-US" dirty="0" smtClean="0"/>
              <a:t>another</a:t>
            </a:r>
            <a:endParaRPr lang="en-US" dirty="0"/>
          </a:p>
          <a:p>
            <a:r>
              <a:rPr lang="en-US" dirty="0" smtClean="0"/>
              <a:t>VIGLANCE-</a:t>
            </a:r>
            <a:r>
              <a:rPr lang="en-US" dirty="0"/>
              <a:t>Being watchful or alert , especially to lookout for </a:t>
            </a:r>
            <a:r>
              <a:rPr lang="en-US" dirty="0" smtClean="0"/>
              <a:t>danger</a:t>
            </a:r>
          </a:p>
          <a:p>
            <a:r>
              <a:rPr lang="en-US" dirty="0" smtClean="0"/>
              <a:t>WINCE-</a:t>
            </a:r>
            <a:r>
              <a:rPr lang="en-US" dirty="0"/>
              <a:t>To make an expression of pain with the </a:t>
            </a:r>
            <a:r>
              <a:rPr lang="en-US" dirty="0" smtClean="0"/>
              <a:t>face</a:t>
            </a:r>
            <a:br>
              <a:rPr lang="en-US" dirty="0" smtClean="0"/>
            </a:b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a:t>
            </a:r>
            <a:endParaRPr lang="en-US" dirty="0"/>
          </a:p>
        </p:txBody>
      </p:sp>
      <p:sp>
        <p:nvSpPr>
          <p:cNvPr id="3" name="Content Placeholder 2"/>
          <p:cNvSpPr>
            <a:spLocks noGrp="1"/>
          </p:cNvSpPr>
          <p:nvPr>
            <p:ph idx="1"/>
          </p:nvPr>
        </p:nvSpPr>
        <p:spPr/>
        <p:txBody>
          <a:bodyPr>
            <a:normAutofit/>
          </a:bodyPr>
          <a:lstStyle/>
          <a:p>
            <a:pPr>
              <a:buNone/>
            </a:pPr>
            <a:r>
              <a:rPr lang="en-US" dirty="0" smtClean="0"/>
              <a:t>Setting the story 120 years in the future allows readers to more easily accept some of the more absurd events in ‘‘Harrison Bergeron.’’ The actual physical location of the story does not matter and, therefore, is unknown</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 of view</a:t>
            </a:r>
            <a:endParaRPr lang="en-US" dirty="0"/>
          </a:p>
        </p:txBody>
      </p:sp>
      <p:sp>
        <p:nvSpPr>
          <p:cNvPr id="3" name="Content Placeholder 2"/>
          <p:cNvSpPr>
            <a:spLocks noGrp="1"/>
          </p:cNvSpPr>
          <p:nvPr>
            <p:ph idx="1"/>
          </p:nvPr>
        </p:nvSpPr>
        <p:spPr>
          <a:xfrm>
            <a:off x="457200" y="1775191"/>
            <a:ext cx="8229600" cy="4930409"/>
          </a:xfrm>
        </p:spPr>
        <p:txBody>
          <a:bodyPr>
            <a:normAutofit fontScale="92500" lnSpcReduction="10000"/>
          </a:bodyPr>
          <a:lstStyle/>
          <a:p>
            <a:r>
              <a:rPr lang="en-US" b="1" dirty="0" smtClean="0"/>
              <a:t>Point of View</a:t>
            </a:r>
          </a:p>
          <a:p>
            <a:r>
              <a:rPr lang="en-US" dirty="0" smtClean="0"/>
              <a:t>The story is told in the third-person-limited point of view; </a:t>
            </a:r>
            <a:endParaRPr lang="en-US" dirty="0" smtClean="0"/>
          </a:p>
          <a:p>
            <a:r>
              <a:rPr lang="en-US" dirty="0" smtClean="0"/>
              <a:t>the </a:t>
            </a:r>
            <a:r>
              <a:rPr lang="en-US" dirty="0" smtClean="0"/>
              <a:t>narrator is not a character in the story, but he is privy to the thoughts of one character. </a:t>
            </a:r>
            <a:endParaRPr lang="en-US" dirty="0" smtClean="0"/>
          </a:p>
          <a:p>
            <a:r>
              <a:rPr lang="en-US" dirty="0" smtClean="0"/>
              <a:t>The </a:t>
            </a:r>
            <a:r>
              <a:rPr lang="en-US" dirty="0" smtClean="0"/>
              <a:t>events in "Harrison Bergeron'' are related by an objective narrator. The narrator does not draw conclusions, make decisions, or make judgments about the events. The objectivity of the narrator suggests a distancing from the hostile world of the story.</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Satire</a:t>
            </a:r>
            <a:endParaRPr lang="en-US" dirty="0"/>
          </a:p>
        </p:txBody>
      </p:sp>
      <p:sp>
        <p:nvSpPr>
          <p:cNvPr id="3" name="Content Placeholder 2"/>
          <p:cNvSpPr>
            <a:spLocks noGrp="1"/>
          </p:cNvSpPr>
          <p:nvPr>
            <p:ph idx="1"/>
          </p:nvPr>
        </p:nvSpPr>
        <p:spPr/>
        <p:txBody>
          <a:bodyPr/>
          <a:lstStyle/>
          <a:p>
            <a:r>
              <a:rPr lang="en-US" dirty="0" smtClean="0"/>
              <a:t>Satire, ridiculing a person, place, or idea with the notion of effecting change, always involves morality. </a:t>
            </a:r>
            <a:endParaRPr lang="en-US" dirty="0"/>
          </a:p>
          <a:p>
            <a:r>
              <a:rPr lang="en-US" dirty="0" smtClean="0"/>
              <a:t>Vonnegut </a:t>
            </a:r>
            <a:r>
              <a:rPr lang="en-US" dirty="0" smtClean="0"/>
              <a:t>satirizes the notion of handicapping people to enforce equality, the failure of rebellion, the apathy engendered in people who watch television, and authoritarian government.</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Satire</a:t>
            </a:r>
            <a:endParaRPr lang="en-US" dirty="0"/>
          </a:p>
        </p:txBody>
      </p:sp>
      <p:sp>
        <p:nvSpPr>
          <p:cNvPr id="3" name="Content Placeholder 2"/>
          <p:cNvSpPr>
            <a:spLocks noGrp="1"/>
          </p:cNvSpPr>
          <p:nvPr>
            <p:ph idx="1"/>
          </p:nvPr>
        </p:nvSpPr>
        <p:spPr/>
        <p:txBody>
          <a:bodyPr>
            <a:normAutofit/>
          </a:bodyPr>
          <a:lstStyle/>
          <a:p>
            <a:r>
              <a:rPr lang="en-US" dirty="0" smtClean="0"/>
              <a:t>The story uses satire and a kind of humor known as black humor. The humor mostly involves George and Hazel, although the appearance of Harrison (red rubber nose, artificially </a:t>
            </a:r>
            <a:r>
              <a:rPr lang="en-US" dirty="0" err="1" smtClean="0"/>
              <a:t>snaggle</a:t>
            </a:r>
            <a:r>
              <a:rPr lang="en-US" dirty="0" smtClean="0"/>
              <a:t>-toothed, three hundred pounds of handicaps) can be seen as comical.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Satire Continued</a:t>
            </a:r>
            <a:endParaRPr lang="en-US" dirty="0"/>
          </a:p>
        </p:txBody>
      </p:sp>
      <p:sp>
        <p:nvSpPr>
          <p:cNvPr id="3" name="Content Placeholder 2"/>
          <p:cNvSpPr>
            <a:spLocks noGrp="1"/>
          </p:cNvSpPr>
          <p:nvPr>
            <p:ph idx="1"/>
          </p:nvPr>
        </p:nvSpPr>
        <p:spPr>
          <a:xfrm>
            <a:off x="457200" y="1775191"/>
            <a:ext cx="8229600" cy="4778009"/>
          </a:xfrm>
        </p:spPr>
        <p:txBody>
          <a:bodyPr>
            <a:normAutofit fontScale="85000" lnSpcReduction="20000"/>
          </a:bodyPr>
          <a:lstStyle/>
          <a:p>
            <a:r>
              <a:rPr lang="en-US" dirty="0" smtClean="0"/>
              <a:t>The humorous dialogue between Hazel and George Bergeron could be considered black humor, which has proved difficult to define. Related to </a:t>
            </a:r>
            <a:endParaRPr lang="en-US" dirty="0"/>
          </a:p>
          <a:p>
            <a:r>
              <a:rPr lang="en-US" dirty="0" smtClean="0"/>
              <a:t>Sick </a:t>
            </a:r>
            <a:r>
              <a:rPr lang="en-US" dirty="0" smtClean="0"/>
              <a:t>humor (making fun of, say, a person's disability) and </a:t>
            </a:r>
            <a:endParaRPr lang="en-US" dirty="0" smtClean="0"/>
          </a:p>
          <a:p>
            <a:r>
              <a:rPr lang="en-US" dirty="0" smtClean="0"/>
              <a:t>Gallows </a:t>
            </a:r>
            <a:r>
              <a:rPr lang="en-US" dirty="0" smtClean="0"/>
              <a:t>humor (people laughing in the midst of helplessness), as well as the </a:t>
            </a:r>
            <a:endParaRPr lang="en-US" dirty="0" smtClean="0"/>
          </a:p>
          <a:p>
            <a:r>
              <a:rPr lang="en-US" dirty="0" smtClean="0"/>
              <a:t>Absurd </a:t>
            </a:r>
            <a:r>
              <a:rPr lang="en-US" dirty="0" smtClean="0"/>
              <a:t>(so far-fetched as to be nearly implausible), </a:t>
            </a:r>
            <a:endParaRPr lang="en-US" dirty="0" smtClean="0"/>
          </a:p>
          <a:p>
            <a:r>
              <a:rPr lang="en-US" dirty="0" smtClean="0"/>
              <a:t>It </a:t>
            </a:r>
            <a:r>
              <a:rPr lang="en-US" dirty="0" smtClean="0"/>
              <a:t>can be defined as the juxtaposition of pain and laughter, unusual fact and calmly inadequate reactions, and cruelty and tenderness. The ending dialogue between Hazel and George juxtaposes all three of those pairs, as Hazel and George have just witnessed the killing of their son.</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Allusion</a:t>
            </a:r>
            <a:endParaRPr lang="en-US" dirty="0"/>
          </a:p>
        </p:txBody>
      </p:sp>
      <p:sp>
        <p:nvSpPr>
          <p:cNvPr id="3" name="Content Placeholder 2"/>
          <p:cNvSpPr>
            <a:spLocks noGrp="1"/>
          </p:cNvSpPr>
          <p:nvPr>
            <p:ph idx="1"/>
          </p:nvPr>
        </p:nvSpPr>
        <p:spPr/>
        <p:txBody>
          <a:bodyPr>
            <a:normAutofit/>
          </a:bodyPr>
          <a:lstStyle/>
          <a:p>
            <a:r>
              <a:rPr lang="en-US" dirty="0" smtClean="0"/>
              <a:t>Vonnegut uses several allusions—references to people, historical events, and other literature outside the text—in ‘‘Harrison Bergeron.’’ The month of April, which ‘‘still drove people crazy by not being springtime,’’ is doubly allusive, initially referring to the first line of T. S. Eliot's 1922 poem, "The Waste Land</a:t>
            </a:r>
            <a:r>
              <a:rPr lang="en-US" dirty="0" smtClean="0"/>
              <a:t>":</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Allusion Continued</a:t>
            </a:r>
            <a:endParaRPr lang="en-US" dirty="0"/>
          </a:p>
        </p:txBody>
      </p:sp>
      <p:sp>
        <p:nvSpPr>
          <p:cNvPr id="3" name="Content Placeholder 2"/>
          <p:cNvSpPr>
            <a:spLocks noGrp="1"/>
          </p:cNvSpPr>
          <p:nvPr>
            <p:ph idx="1"/>
          </p:nvPr>
        </p:nvSpPr>
        <p:spPr/>
        <p:txBody>
          <a:bodyPr>
            <a:normAutofit/>
          </a:bodyPr>
          <a:lstStyle/>
          <a:p>
            <a:r>
              <a:rPr lang="en-US" dirty="0" smtClean="0"/>
              <a:t>The abbreviation of the Handicapper-General agents, "H-G men,’’ ironically alludes to the abbreviation ‘‘G-men’’ (for government agents; i.e., Secret Service agents, FBI agents). Generally, these government agents were held in high esteem, unlike the H-G men, until the 1960s and 1970s, when their activities came into legal and ethical question.</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Allusion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allusion of Diana Moon, the Handicapper General's first and middle names, refers to the Roman goddess of the hunt, Diana, who is associated with the moon. Diana was known for her vengeance, which could explain the ruthless killing of Harrison Bergeron in the story. </a:t>
            </a:r>
          </a:p>
          <a:p>
            <a:r>
              <a:rPr lang="en-US" dirty="0" smtClean="0"/>
              <a:t>Thor, identified in the story as the god of thunder, was, in Norse mythology, the oldest and most powerful son of Odin, king of the gods. He possessed great strength and skill in fighting. This allusion serves to underscore Harrison's strength without his handicaps.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Allusion!</a:t>
            </a:r>
            <a:endParaRPr lang="en-US" dirty="0"/>
          </a:p>
        </p:txBody>
      </p:sp>
      <p:sp>
        <p:nvSpPr>
          <p:cNvPr id="3" name="Content Placeholder 2"/>
          <p:cNvSpPr>
            <a:spLocks noGrp="1"/>
          </p:cNvSpPr>
          <p:nvPr>
            <p:ph idx="1"/>
          </p:nvPr>
        </p:nvSpPr>
        <p:spPr/>
        <p:txBody>
          <a:bodyPr>
            <a:normAutofit/>
          </a:bodyPr>
          <a:lstStyle/>
          <a:p>
            <a:r>
              <a:rPr lang="en-US" dirty="0" smtClean="0"/>
              <a:t>The final allusion is to the comedy team of George Burns and Gracie Allen, and to their television show. The dialogue at the end of the story reflects similar dialogues at the end of the "Burns and Allen’’ television show. Gracie, who played a scatterbrain, would indeed repeat lines when George used the phrase, ‘‘You can say that again,’’ just as Hazel Bergeron does in the story.</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10649</TotalTime>
  <Words>1246</Words>
  <Application>Microsoft Office PowerPoint</Application>
  <PresentationFormat>On-screen Show (4:3)</PresentationFormat>
  <Paragraphs>94</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Module</vt:lpstr>
      <vt:lpstr>“Harrison Bergeron” By: Kurt Vonnegut</vt:lpstr>
      <vt:lpstr>Dystopia</vt:lpstr>
      <vt:lpstr>Characteristics</vt:lpstr>
      <vt:lpstr>Types of Dystopian Controls</vt:lpstr>
      <vt:lpstr>The Dystopian Protagonist</vt:lpstr>
      <vt:lpstr>SATIRE</vt:lpstr>
      <vt:lpstr>Text Info:</vt:lpstr>
      <vt:lpstr>KURT VONNEGUT JR. </vt:lpstr>
      <vt:lpstr>VOCABULARY</vt:lpstr>
      <vt:lpstr>VOCABULARY Pg. 2</vt:lpstr>
      <vt:lpstr>Setting</vt:lpstr>
      <vt:lpstr>Point of view</vt:lpstr>
      <vt:lpstr>Satire</vt:lpstr>
      <vt:lpstr>Satire</vt:lpstr>
      <vt:lpstr>Satire Continued</vt:lpstr>
      <vt:lpstr>Allusion</vt:lpstr>
      <vt:lpstr>Allusion Continued</vt:lpstr>
      <vt:lpstr>More Allusion </vt:lpstr>
      <vt:lpstr>Last Allusion!</vt:lpstr>
    </vt:vector>
  </TitlesOfParts>
  <Company>Laurel County School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“Harrison Bergeron” By: Kurt Vonnegut</dc:title>
  <dc:creator>natasha.smith</dc:creator>
  <cp:lastModifiedBy>End User</cp:lastModifiedBy>
  <cp:revision>15</cp:revision>
  <dcterms:created xsi:type="dcterms:W3CDTF">2012-09-13T11:43:57Z</dcterms:created>
  <dcterms:modified xsi:type="dcterms:W3CDTF">2017-10-09T18:21:46Z</dcterms:modified>
</cp:coreProperties>
</file>