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
  </p:notesMasterIdLst>
  <p:sldIdLst>
    <p:sldId id="256" r:id="rId2"/>
    <p:sldId id="257" r:id="rId3"/>
    <p:sldId id="258" r:id="rId4"/>
    <p:sldId id="259" r:id="rId5"/>
    <p:sldId id="260" r:id="rId6"/>
    <p:sldId id="261" r:id="rId7"/>
    <p:sldId id="264" r:id="rId8"/>
    <p:sldId id="265" r:id="rId9"/>
    <p:sldId id="268" r:id="rId10"/>
    <p:sldId id="263" r:id="rId11"/>
    <p:sldId id="266" r:id="rId12"/>
    <p:sldId id="267" r:id="rId13"/>
    <p:sldId id="26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466483-DADE-4188-91BA-67569484C5E1}" type="datetimeFigureOut">
              <a:rPr lang="en-US" smtClean="0"/>
              <a:t>10/2/2012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967871-F7CD-45B6-B480-2C93A984F1E2}"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967871-F7CD-45B6-B480-2C93A984F1E2}"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967871-F7CD-45B6-B480-2C93A984F1E2}"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967871-F7CD-45B6-B480-2C93A984F1E2}"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967871-F7CD-45B6-B480-2C93A984F1E2}"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967871-F7CD-45B6-B480-2C93A984F1E2}"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967871-F7CD-45B6-B480-2C93A984F1E2}"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967871-F7CD-45B6-B480-2C93A984F1E2}"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967871-F7CD-45B6-B480-2C93A984F1E2}"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967871-F7CD-45B6-B480-2C93A984F1E2}"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967871-F7CD-45B6-B480-2C93A984F1E2}"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967871-F7CD-45B6-B480-2C93A984F1E2}"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967871-F7CD-45B6-B480-2C93A984F1E2}"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967871-F7CD-45B6-B480-2C93A984F1E2}" type="slidenum">
              <a:rPr lang="en-US" smtClean="0"/>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3ACE65B-493A-46DC-B154-82F97DA8C2DF}" type="datetimeFigureOut">
              <a:rPr lang="en-US" smtClean="0"/>
              <a:t>10/2/2012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11A366AD-0D69-4C84-BE7A-9CEE12C0975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ACE65B-493A-46DC-B154-82F97DA8C2DF}" type="datetimeFigureOut">
              <a:rPr lang="en-US" smtClean="0"/>
              <a:t>10/2/2012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A366AD-0D69-4C84-BE7A-9CEE12C0975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3ACE65B-493A-46DC-B154-82F97DA8C2DF}" type="datetimeFigureOut">
              <a:rPr lang="en-US" smtClean="0"/>
              <a:t>10/2/2012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A366AD-0D69-4C84-BE7A-9CEE12C0975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3ACE65B-493A-46DC-B154-82F97DA8C2DF}" type="datetimeFigureOut">
              <a:rPr lang="en-US" smtClean="0"/>
              <a:t>10/2/2012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A366AD-0D69-4C84-BE7A-9CEE12C0975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3ACE65B-493A-46DC-B154-82F97DA8C2DF}" type="datetimeFigureOut">
              <a:rPr lang="en-US" smtClean="0"/>
              <a:t>10/2/2012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A366AD-0D69-4C84-BE7A-9CEE12C0975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3ACE65B-493A-46DC-B154-82F97DA8C2DF}" type="datetimeFigureOut">
              <a:rPr lang="en-US" smtClean="0"/>
              <a:t>10/2/2012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A366AD-0D69-4C84-BE7A-9CEE12C0975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ACE65B-493A-46DC-B154-82F97DA8C2DF}" type="datetimeFigureOut">
              <a:rPr lang="en-US" smtClean="0"/>
              <a:t>10/2/2012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A366AD-0D69-4C84-BE7A-9CEE12C0975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3ACE65B-493A-46DC-B154-82F97DA8C2DF}" type="datetimeFigureOut">
              <a:rPr lang="en-US" smtClean="0"/>
              <a:t>10/2/2012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A366AD-0D69-4C84-BE7A-9CEE12C0975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3ACE65B-493A-46DC-B154-82F97DA8C2DF}" type="datetimeFigureOut">
              <a:rPr lang="en-US" smtClean="0"/>
              <a:t>10/2/2012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11A366AD-0D69-4C84-BE7A-9CEE12C0975E}"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ACE65B-493A-46DC-B154-82F97DA8C2DF}" type="datetimeFigureOut">
              <a:rPr lang="en-US" smtClean="0"/>
              <a:t>10/2/2012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A366AD-0D69-4C84-BE7A-9CEE12C0975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ACE65B-493A-46DC-B154-82F97DA8C2DF}" type="datetimeFigureOut">
              <a:rPr lang="en-US" smtClean="0"/>
              <a:t>10/2/2012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A366AD-0D69-4C84-BE7A-9CEE12C0975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3ACE65B-493A-46DC-B154-82F97DA8C2DF}" type="datetimeFigureOut">
              <a:rPr lang="en-US" smtClean="0"/>
              <a:t>10/2/2012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1A366AD-0D69-4C84-BE7A-9CEE12C0975E}"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julienj.wikispaces.com/file/view/act2+alle%3Dusion.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sites.google.com/site/mrbrimhall/pages/the-crucible/the-crucible-act-ii-1"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dictionary.reference.com/browse/which"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eb.cn.edu/kwheeler/tropes.htm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Crucible </a:t>
            </a:r>
            <a:br>
              <a:rPr lang="en-US" dirty="0" smtClean="0"/>
            </a:br>
            <a:r>
              <a:rPr lang="en-US" dirty="0" smtClean="0"/>
              <a:t>Act 2</a:t>
            </a:r>
            <a:endParaRPr lang="en-US" dirty="0"/>
          </a:p>
        </p:txBody>
      </p:sp>
      <p:sp>
        <p:nvSpPr>
          <p:cNvPr id="3" name="Subtitle 2"/>
          <p:cNvSpPr>
            <a:spLocks noGrp="1"/>
          </p:cNvSpPr>
          <p:nvPr>
            <p:ph type="subTitle" idx="1"/>
          </p:nvPr>
        </p:nvSpPr>
        <p:spPr/>
        <p:txBody>
          <a:bodyPr/>
          <a:lstStyle/>
          <a:p>
            <a:r>
              <a:rPr lang="en-US" dirty="0" smtClean="0"/>
              <a:t>Terms to Know</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Allusion</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ALLUSION: A casual reference in literature to a person, place, event, or another passage of literature, often without explicit identification. Allusions can originate in mythology, biblical references, historical events, legends, geography, or earlier literary works. Authors often use allusion to establish a tone, create an implied association, contrast two objects or people, make an unusual juxtaposition of references, or bring the reader into a world of experience outside the limitations of the story itself. Authors assume that the readers will recognize the original sources and relate their meaning to the new context. </a:t>
            </a:r>
          </a:p>
          <a:p>
            <a:r>
              <a:rPr lang="en-US" dirty="0" smtClean="0"/>
              <a:t>http://web.cn.edu/kwheeler/lit_terms_A.html</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Allusions in Act 2</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Allusion</a:t>
            </a:r>
            <a:r>
              <a:rPr lang="en-US" dirty="0"/>
              <a:t> </a:t>
            </a:r>
            <a:endParaRPr lang="en-US" dirty="0" smtClean="0"/>
          </a:p>
          <a:p>
            <a:r>
              <a:rPr lang="en-US" b="1" dirty="0" smtClean="0"/>
              <a:t>1. </a:t>
            </a:r>
            <a:r>
              <a:rPr lang="en-US" dirty="0" smtClean="0"/>
              <a:t>What does the biblical </a:t>
            </a:r>
            <a:r>
              <a:rPr lang="en-US" b="1" dirty="0" smtClean="0"/>
              <a:t>allusion</a:t>
            </a:r>
            <a:r>
              <a:rPr lang="en-US" dirty="0" smtClean="0"/>
              <a:t> to Moses and the parting of the Red Sea suggest about how the crowd views Abigail?</a:t>
            </a:r>
          </a:p>
          <a:p>
            <a:r>
              <a:rPr lang="en-US" b="1" dirty="0" smtClean="0"/>
              <a:t>2. (a) </a:t>
            </a:r>
            <a:r>
              <a:rPr lang="en-US" dirty="0" smtClean="0"/>
              <a:t>What does John Proctor’s allusion to Pontius Pilate imply about Proctor’s opinion of Reverend Hale?</a:t>
            </a:r>
            <a:r>
              <a:rPr lang="en-US" b="1" dirty="0" smtClean="0"/>
              <a:t> (b) </a:t>
            </a:r>
            <a:r>
              <a:rPr lang="en-US" dirty="0" smtClean="0"/>
              <a:t>What does the allusion to Pontius Pilate imply about the witchcraft proceedings in Salem?</a:t>
            </a:r>
          </a:p>
          <a:p>
            <a:r>
              <a:rPr lang="en-US" dirty="0"/>
              <a:t>Connecting Literary Elements</a:t>
            </a:r>
            <a:endParaRPr lang="en-US" b="1" dirty="0" smtClean="0"/>
          </a:p>
          <a:p>
            <a:r>
              <a:rPr lang="en-US" b="1" dirty="0" smtClean="0"/>
              <a:t>3. </a:t>
            </a:r>
            <a:r>
              <a:rPr lang="en-US" dirty="0" smtClean="0"/>
              <a:t>In what way do details of </a:t>
            </a:r>
            <a:r>
              <a:rPr lang="en-US" b="1" dirty="0" smtClean="0"/>
              <a:t>historical context,</a:t>
            </a:r>
            <a:r>
              <a:rPr lang="en-US" dirty="0" smtClean="0"/>
              <a:t> including the status of women, explain why women were accused of witchcraft?</a:t>
            </a:r>
          </a:p>
          <a:p>
            <a:r>
              <a:rPr lang="en-US" b="1" dirty="0" smtClean="0"/>
              <a:t>4. </a:t>
            </a:r>
            <a:r>
              <a:rPr lang="en-US" dirty="0" smtClean="0"/>
              <a:t>Knowing that keeping the Sabbath and attending church services were strictly enforced by the Puritans, how do you interpret John Proctor’s exchange with Reverend Hale about the baptism of Proctor’s sons? Explain.</a:t>
            </a:r>
          </a:p>
          <a:p>
            <a:r>
              <a:rPr lang="en-US" b="1" dirty="0" smtClean="0"/>
              <a:t>5. </a:t>
            </a:r>
            <a:r>
              <a:rPr lang="en-US" dirty="0" smtClean="0"/>
              <a:t>The Puritans lacked laws to protect people from illegal searches and arrests. How does this fact add to your appreciation of the scene in which Elizabeth Proctor is apprehended?</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Links to Allusions in Act 2</a:t>
            </a:r>
            <a:endParaRPr lang="en-US" dirty="0"/>
          </a:p>
        </p:txBody>
      </p:sp>
      <p:sp>
        <p:nvSpPr>
          <p:cNvPr id="3" name="Content Placeholder 2"/>
          <p:cNvSpPr>
            <a:spLocks noGrp="1"/>
          </p:cNvSpPr>
          <p:nvPr>
            <p:ph idx="1"/>
          </p:nvPr>
        </p:nvSpPr>
        <p:spPr/>
        <p:txBody>
          <a:bodyPr/>
          <a:lstStyle/>
          <a:p>
            <a:r>
              <a:rPr lang="en-US" dirty="0" smtClean="0">
                <a:hlinkClick r:id="rId3"/>
              </a:rPr>
              <a:t>http://julienj.wikispaces.com/file/view/act2+alle%3Dusion.pdf</a:t>
            </a:r>
            <a:endParaRPr lang="en-US" dirty="0" smtClean="0"/>
          </a:p>
          <a:p>
            <a:r>
              <a:rPr lang="en-US" dirty="0" smtClean="0">
                <a:hlinkClick r:id="rId4"/>
              </a:rPr>
              <a:t>https://sites.google.com/site/mrbrimhall/pages/the-crucible/the-crucible-act-ii-1</a:t>
            </a:r>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Conflict</a:t>
            </a:r>
            <a:endParaRPr lang="en-US" dirty="0"/>
          </a:p>
        </p:txBody>
      </p:sp>
      <p:sp>
        <p:nvSpPr>
          <p:cNvPr id="3" name="Content Placeholder 2"/>
          <p:cNvSpPr>
            <a:spLocks noGrp="1"/>
          </p:cNvSpPr>
          <p:nvPr>
            <p:ph idx="1"/>
          </p:nvPr>
        </p:nvSpPr>
        <p:spPr/>
        <p:txBody>
          <a:bodyPr/>
          <a:lstStyle/>
          <a:p>
            <a:r>
              <a:rPr lang="en-US" b="1" dirty="0" smtClean="0"/>
              <a:t>CONFLICT: The opposition between two characters (such as a protagonist and an antagonist), between two large groups of people, or between the protagonist and a larger problem such as forces of nature, ideas, public mores, and so on. </a:t>
            </a:r>
          </a:p>
          <a:p>
            <a:endParaRPr lang="en-US" b="1" dirty="0"/>
          </a:p>
          <a:p>
            <a:r>
              <a:rPr lang="en-US" dirty="0" smtClean="0"/>
              <a:t>http://web.cn.edu/kwheeler/lit_terms_C.html</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Conflict:</a:t>
            </a:r>
            <a:br>
              <a:rPr lang="en-US" dirty="0" smtClean="0"/>
            </a:br>
            <a:r>
              <a:rPr lang="en-US" dirty="0" smtClean="0"/>
              <a:t>Internal	</a:t>
            </a:r>
            <a:endParaRPr lang="en-US" dirty="0"/>
          </a:p>
        </p:txBody>
      </p:sp>
      <p:sp>
        <p:nvSpPr>
          <p:cNvPr id="3" name="Content Placeholder 2"/>
          <p:cNvSpPr>
            <a:spLocks noGrp="1"/>
          </p:cNvSpPr>
          <p:nvPr>
            <p:ph idx="1"/>
          </p:nvPr>
        </p:nvSpPr>
        <p:spPr/>
        <p:txBody>
          <a:bodyPr numCol="2">
            <a:normAutofit/>
          </a:bodyPr>
          <a:lstStyle/>
          <a:p>
            <a:pPr>
              <a:buNone/>
            </a:pPr>
            <a:r>
              <a:rPr lang="en-US" sz="2400" dirty="0" smtClean="0"/>
              <a:t>Internal:</a:t>
            </a:r>
          </a:p>
          <a:p>
            <a:pPr>
              <a:buNone/>
            </a:pPr>
            <a:r>
              <a:rPr lang="en-US" sz="2400" dirty="0" smtClean="0"/>
              <a:t>Man vs. himself</a:t>
            </a:r>
          </a:p>
          <a:p>
            <a:pPr>
              <a:buNone/>
            </a:pPr>
            <a:endParaRPr lang="en-US" sz="2400" dirty="0"/>
          </a:p>
          <a:p>
            <a:pPr>
              <a:buNone/>
            </a:pPr>
            <a:r>
              <a:rPr lang="en-US" sz="2400" dirty="0" smtClean="0"/>
              <a:t>Internal conflicts in Acts 1 &amp;2?</a:t>
            </a:r>
          </a:p>
          <a:p>
            <a:pPr>
              <a:buNone/>
            </a:pPr>
            <a:r>
              <a:rPr lang="en-US" sz="2400" dirty="0" smtClean="0"/>
              <a:t>Parris?</a:t>
            </a:r>
          </a:p>
          <a:p>
            <a:pPr>
              <a:buNone/>
            </a:pPr>
            <a:r>
              <a:rPr lang="en-US" sz="2400" dirty="0" smtClean="0"/>
              <a:t>Betty? </a:t>
            </a:r>
          </a:p>
          <a:p>
            <a:pPr>
              <a:buNone/>
            </a:pPr>
            <a:r>
              <a:rPr lang="en-US" sz="2400" dirty="0" smtClean="0"/>
              <a:t>Proctor? Goody Proctor?</a:t>
            </a:r>
          </a:p>
          <a:p>
            <a:pPr>
              <a:buNone/>
            </a:pPr>
            <a:r>
              <a:rPr lang="en-US" sz="2400" dirty="0" smtClean="0"/>
              <a:t>Mrs. Putnam?</a:t>
            </a:r>
          </a:p>
          <a:p>
            <a:pPr>
              <a:buNone/>
            </a:pPr>
            <a:r>
              <a:rPr lang="en-US" sz="2400" dirty="0" smtClean="0"/>
              <a:t>Abigail?</a:t>
            </a:r>
          </a:p>
          <a:p>
            <a:pPr>
              <a:buNone/>
            </a:pPr>
            <a:r>
              <a:rPr lang="en-US" sz="2400" dirty="0" smtClean="0"/>
              <a:t>Others?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Conflict:</a:t>
            </a:r>
            <a:br>
              <a:rPr lang="en-US" dirty="0" smtClean="0"/>
            </a:br>
            <a:r>
              <a:rPr lang="en-US" dirty="0" smtClean="0"/>
              <a:t>External</a:t>
            </a:r>
            <a:endParaRPr lang="en-US" dirty="0"/>
          </a:p>
        </p:txBody>
      </p:sp>
      <p:sp>
        <p:nvSpPr>
          <p:cNvPr id="3" name="Content Placeholder 2"/>
          <p:cNvSpPr>
            <a:spLocks noGrp="1"/>
          </p:cNvSpPr>
          <p:nvPr>
            <p:ph idx="1"/>
          </p:nvPr>
        </p:nvSpPr>
        <p:spPr/>
        <p:txBody>
          <a:bodyPr/>
          <a:lstStyle/>
          <a:p>
            <a:r>
              <a:rPr lang="en-US" dirty="0" smtClean="0"/>
              <a:t>External:</a:t>
            </a:r>
          </a:p>
          <a:p>
            <a:r>
              <a:rPr lang="en-US" dirty="0" smtClean="0"/>
              <a:t>Man vs. man; Man vs. Society; Man vs. Nature; Man </a:t>
            </a:r>
            <a:r>
              <a:rPr lang="en-US" dirty="0" err="1" smtClean="0"/>
              <a:t>vs</a:t>
            </a:r>
            <a:r>
              <a:rPr lang="en-US" dirty="0" smtClean="0"/>
              <a:t> machine</a:t>
            </a:r>
          </a:p>
          <a:p>
            <a:endParaRPr lang="en-US" dirty="0"/>
          </a:p>
          <a:p>
            <a:r>
              <a:rPr lang="en-US" dirty="0" smtClean="0"/>
              <a:t>External conflicts in Acts 1 and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a Crucible?</a:t>
            </a:r>
            <a:endParaRPr lang="en-US" dirty="0"/>
          </a:p>
        </p:txBody>
      </p:sp>
      <p:sp>
        <p:nvSpPr>
          <p:cNvPr id="3" name="Content Placeholder 2"/>
          <p:cNvSpPr>
            <a:spLocks noGrp="1"/>
          </p:cNvSpPr>
          <p:nvPr>
            <p:ph idx="1"/>
          </p:nvPr>
        </p:nvSpPr>
        <p:spPr/>
        <p:txBody>
          <a:bodyPr/>
          <a:lstStyle/>
          <a:p>
            <a:r>
              <a:rPr lang="en-US" b="1" dirty="0" err="1" smtClean="0"/>
              <a:t>cru·ci·ble</a:t>
            </a:r>
            <a:endParaRPr lang="en-US" b="1" dirty="0" smtClean="0"/>
          </a:p>
          <a:p>
            <a:r>
              <a:rPr lang="en-US" dirty="0" smtClean="0"/>
              <a:t>   [</a:t>
            </a:r>
            <a:r>
              <a:rPr lang="en-US" dirty="0" err="1" smtClean="0"/>
              <a:t>kroo-suh-buhl</a:t>
            </a:r>
            <a:r>
              <a:rPr lang="en-US" dirty="0" smtClean="0"/>
              <a:t>] Show IPA </a:t>
            </a:r>
          </a:p>
          <a:p>
            <a:r>
              <a:rPr lang="en-US" dirty="0"/>
              <a:t>noun</a:t>
            </a:r>
            <a:r>
              <a:rPr lang="en-US" dirty="0" smtClean="0"/>
              <a:t> 1. a </a:t>
            </a:r>
            <a:r>
              <a:rPr lang="en-US" dirty="0"/>
              <a:t>container</a:t>
            </a:r>
            <a:r>
              <a:rPr lang="en-US" dirty="0" smtClean="0"/>
              <a:t> </a:t>
            </a:r>
            <a:r>
              <a:rPr lang="en-US" dirty="0"/>
              <a:t>of</a:t>
            </a:r>
            <a:r>
              <a:rPr lang="en-US" dirty="0" smtClean="0"/>
              <a:t> metal or </a:t>
            </a:r>
            <a:r>
              <a:rPr lang="en-US" dirty="0"/>
              <a:t>refractory</a:t>
            </a:r>
            <a:r>
              <a:rPr lang="en-US" dirty="0" smtClean="0"/>
              <a:t> material employed for heating </a:t>
            </a:r>
            <a:r>
              <a:rPr lang="en-US" dirty="0"/>
              <a:t>substances</a:t>
            </a:r>
            <a:r>
              <a:rPr lang="en-US" dirty="0" smtClean="0"/>
              <a:t> </a:t>
            </a:r>
            <a:r>
              <a:rPr lang="en-US" dirty="0"/>
              <a:t>to</a:t>
            </a:r>
            <a:r>
              <a:rPr lang="en-US" dirty="0" smtClean="0"/>
              <a:t> high temperatures. </a:t>
            </a:r>
          </a:p>
          <a:p>
            <a:r>
              <a:rPr lang="en-US" dirty="0" smtClean="0"/>
              <a:t>2. Metallurgy . a </a:t>
            </a:r>
            <a:r>
              <a:rPr lang="en-US" dirty="0"/>
              <a:t>hollow</a:t>
            </a:r>
            <a:r>
              <a:rPr lang="en-US" dirty="0" smtClean="0"/>
              <a:t> area at the bottom of a furnace in </a:t>
            </a:r>
            <a:r>
              <a:rPr lang="en-US" dirty="0" smtClean="0">
                <a:hlinkClick r:id="rId3"/>
              </a:rPr>
              <a:t>which</a:t>
            </a:r>
            <a:r>
              <a:rPr lang="en-US" dirty="0" smtClean="0"/>
              <a:t> the </a:t>
            </a:r>
            <a:r>
              <a:rPr lang="en-US" dirty="0"/>
              <a:t>metal</a:t>
            </a:r>
            <a:r>
              <a:rPr lang="en-US" dirty="0" smtClean="0"/>
              <a:t> </a:t>
            </a:r>
            <a:r>
              <a:rPr lang="en-US" dirty="0"/>
              <a:t>collects.</a:t>
            </a:r>
            <a:r>
              <a:rPr lang="en-US" dirty="0" smtClean="0"/>
              <a:t> </a:t>
            </a:r>
          </a:p>
          <a:p>
            <a:r>
              <a:rPr lang="en-US" dirty="0" smtClean="0"/>
              <a:t>3. a severe, </a:t>
            </a:r>
            <a:r>
              <a:rPr lang="en-US" dirty="0"/>
              <a:t>searching</a:t>
            </a:r>
            <a:r>
              <a:rPr lang="en-US" dirty="0" smtClean="0"/>
              <a:t> test or </a:t>
            </a:r>
            <a:r>
              <a:rPr lang="en-US" dirty="0"/>
              <a:t>trial.</a:t>
            </a:r>
            <a:r>
              <a:rPr lang="en-US" dirty="0" smtClean="0"/>
              <a:t> </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Dialogue</a:t>
            </a:r>
            <a:endParaRPr lang="en-US" dirty="0"/>
          </a:p>
        </p:txBody>
      </p:sp>
      <p:sp>
        <p:nvSpPr>
          <p:cNvPr id="3" name="Content Placeholder 2"/>
          <p:cNvSpPr>
            <a:spLocks noGrp="1"/>
          </p:cNvSpPr>
          <p:nvPr>
            <p:ph idx="1"/>
          </p:nvPr>
        </p:nvSpPr>
        <p:spPr/>
        <p:txBody>
          <a:bodyPr/>
          <a:lstStyle/>
          <a:p>
            <a:r>
              <a:rPr lang="en-US" b="1" dirty="0" smtClean="0"/>
              <a:t>The lines spoken by a character or characters in a play, essay, story, or novel, especially a conversation between two characters, or a literary work that takes the form of such a </a:t>
            </a:r>
            <a:r>
              <a:rPr lang="en-US" b="1" dirty="0" smtClean="0"/>
              <a:t>discussion.</a:t>
            </a:r>
          </a:p>
          <a:p>
            <a:endParaRPr lang="en-US" b="1" dirty="0" smtClean="0"/>
          </a:p>
          <a:p>
            <a:r>
              <a:rPr lang="en-US" b="1" dirty="0" smtClean="0"/>
              <a:t>How does Arthur Miller use dialogue to move the events of the plot and develop characters?</a:t>
            </a:r>
          </a:p>
          <a:p>
            <a:endParaRPr lang="en-US" b="1" dirty="0" smtClean="0"/>
          </a:p>
          <a:p>
            <a:r>
              <a:rPr lang="en-US" dirty="0" smtClean="0"/>
              <a:t>http://web.cn.edu/kwheeler/lit_terms_D.html</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Irony</a:t>
            </a:r>
            <a:endParaRPr lang="en-US" dirty="0"/>
          </a:p>
        </p:txBody>
      </p:sp>
      <p:sp>
        <p:nvSpPr>
          <p:cNvPr id="3" name="Content Placeholder 2"/>
          <p:cNvSpPr>
            <a:spLocks noGrp="1"/>
          </p:cNvSpPr>
          <p:nvPr>
            <p:ph idx="1"/>
          </p:nvPr>
        </p:nvSpPr>
        <p:spPr/>
        <p:txBody>
          <a:bodyPr>
            <a:normAutofit lnSpcReduction="10000"/>
          </a:bodyPr>
          <a:lstStyle/>
          <a:p>
            <a:r>
              <a:rPr lang="en-US" dirty="0" smtClean="0"/>
              <a:t>Actuality vs. Expectation</a:t>
            </a:r>
          </a:p>
          <a:p>
            <a:endParaRPr lang="en-US" dirty="0"/>
          </a:p>
          <a:p>
            <a:r>
              <a:rPr lang="en-US" b="1" dirty="0" smtClean="0"/>
              <a:t>Cicero referred to irony as "saying one thing and meaning another.“</a:t>
            </a:r>
          </a:p>
          <a:p>
            <a:endParaRPr lang="en-US" b="1" dirty="0"/>
          </a:p>
          <a:p>
            <a:r>
              <a:rPr lang="en-US" b="1" dirty="0" smtClean="0"/>
              <a:t>Irony in Act 1 and 2: The entire town began listening to the little girls and allowed them to determine who was accused of witchcraft. How ironic that they listened to them during this time when little girls typically have no voice and no valuable opinions.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Situational Irony</a:t>
            </a:r>
            <a:endParaRPr lang="en-US" dirty="0"/>
          </a:p>
        </p:txBody>
      </p:sp>
      <p:sp>
        <p:nvSpPr>
          <p:cNvPr id="3" name="Content Placeholder 2"/>
          <p:cNvSpPr>
            <a:spLocks noGrp="1"/>
          </p:cNvSpPr>
          <p:nvPr>
            <p:ph idx="1"/>
          </p:nvPr>
        </p:nvSpPr>
        <p:spPr/>
        <p:txBody>
          <a:bodyPr>
            <a:normAutofit/>
          </a:bodyPr>
          <a:lstStyle/>
          <a:p>
            <a:r>
              <a:rPr lang="en-US" b="1" dirty="0" smtClean="0"/>
              <a:t>Situational irony (also called cosmic irony) is a trope in which accidental events occur that seem oddly appropriate, such as the poetic justice of a pickpocket getting his own pocket picked. However, both the victim and the audience are simultaneously aware of the situation in situational irony--which is not the case in dramatic irony.</a:t>
            </a:r>
          </a:p>
          <a:p>
            <a:r>
              <a:rPr lang="en-US" b="1" dirty="0" smtClean="0"/>
              <a:t>http://web.cn.edu/kwheeler/lit_terms_I.html</a:t>
            </a:r>
            <a:endParaRPr lang="en-US" b="1"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Verbal Irony</a:t>
            </a:r>
            <a:endParaRPr lang="en-US" dirty="0"/>
          </a:p>
        </p:txBody>
      </p:sp>
      <p:sp>
        <p:nvSpPr>
          <p:cNvPr id="3" name="Content Placeholder 2"/>
          <p:cNvSpPr>
            <a:spLocks noGrp="1"/>
          </p:cNvSpPr>
          <p:nvPr>
            <p:ph idx="1"/>
          </p:nvPr>
        </p:nvSpPr>
        <p:spPr/>
        <p:txBody>
          <a:bodyPr/>
          <a:lstStyle/>
          <a:p>
            <a:r>
              <a:rPr lang="en-US" sz="2400" b="1" dirty="0" smtClean="0"/>
              <a:t>Verbal irony (also called sarcasm) is a </a:t>
            </a:r>
            <a:r>
              <a:rPr lang="en-US" sz="2400" b="1" dirty="0" smtClean="0">
                <a:hlinkClick r:id="rId3"/>
              </a:rPr>
              <a:t>trope</a:t>
            </a:r>
            <a:r>
              <a:rPr lang="en-US" sz="2400" b="1" dirty="0" smtClean="0"/>
              <a:t> in which a speaker makes a statement in which its actual meaning differs sharply from the meaning that the words ostensibly express. Often this sort of irony is plainly sarcastic in the eyes of the reader, but the characters listening in the story may not realize the speaker's sarcasm as quickly as the readers do.</a:t>
            </a:r>
          </a:p>
          <a:p>
            <a:endParaRPr lang="en-US" dirty="0" smtClean="0"/>
          </a:p>
          <a:p>
            <a:r>
              <a:rPr lang="en-US" dirty="0" smtClean="0"/>
              <a:t>http://web.cn.edu/kwheeler/lit_terms_I.html</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Dramatic Irony</a:t>
            </a:r>
            <a:endParaRPr lang="en-US" dirty="0"/>
          </a:p>
        </p:txBody>
      </p:sp>
      <p:sp>
        <p:nvSpPr>
          <p:cNvPr id="3" name="Content Placeholder 2"/>
          <p:cNvSpPr>
            <a:spLocks noGrp="1"/>
          </p:cNvSpPr>
          <p:nvPr>
            <p:ph idx="1"/>
          </p:nvPr>
        </p:nvSpPr>
        <p:spPr/>
        <p:txBody>
          <a:bodyPr>
            <a:normAutofit fontScale="92500"/>
          </a:bodyPr>
          <a:lstStyle/>
          <a:p>
            <a:r>
              <a:rPr lang="en-US" sz="2400" b="1" dirty="0" smtClean="0"/>
              <a:t>Dramatic irony (the most important type for literature) involves a situation in a narrative in which the reader knows something about present or future circumstances that the character does not know. In that situation, the character acts in a way we recognize to be grossly inappropriate to the actual circumstances, or the character expects the opposite of what the reader knows that fate holds in store, or the character anticipates a particular outcome that unfolds itself in an unintentional way. Probably the most famous example of dramatic irony is the situation facing Oedipus in the play </a:t>
            </a:r>
            <a:r>
              <a:rPr lang="en-US" sz="2400" b="1" i="1" dirty="0" smtClean="0"/>
              <a:t>Oedipus Rex</a:t>
            </a:r>
            <a:r>
              <a:rPr lang="en-US" sz="2400" b="1" dirty="0" smtClean="0"/>
              <a:t>.</a:t>
            </a:r>
          </a:p>
          <a:p>
            <a:r>
              <a:rPr lang="en-US" sz="2400" dirty="0" smtClean="0"/>
              <a:t>http://web.cn.edu/kwheeler/lit_terms_I.html</a:t>
            </a:r>
            <a:endParaRPr lang="en-US" sz="24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TotalTime>
  <Words>811</Words>
  <Application>Microsoft Office PowerPoint</Application>
  <PresentationFormat>On-screen Show (4:3)</PresentationFormat>
  <Paragraphs>77</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Flow</vt:lpstr>
      <vt:lpstr>The Crucible  Act 2</vt:lpstr>
      <vt:lpstr>Allusion</vt:lpstr>
      <vt:lpstr>Allusions in Act 2</vt:lpstr>
      <vt:lpstr>Links to Allusions in Act 2</vt:lpstr>
      <vt:lpstr>Conflict</vt:lpstr>
      <vt:lpstr>Types of Conflict: Internal </vt:lpstr>
      <vt:lpstr>Types of Conflict: External</vt:lpstr>
      <vt:lpstr>What is a Crucible?</vt:lpstr>
      <vt:lpstr>Dialogue</vt:lpstr>
      <vt:lpstr>Irony</vt:lpstr>
      <vt:lpstr>Situational Irony</vt:lpstr>
      <vt:lpstr>Verbal Irony</vt:lpstr>
      <vt:lpstr>Dramatic Irony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Crucible  Act 2</dc:title>
  <dc:creator>hp_owner</dc:creator>
  <cp:lastModifiedBy>hp_owner</cp:lastModifiedBy>
  <cp:revision>5</cp:revision>
  <dcterms:created xsi:type="dcterms:W3CDTF">2012-10-03T02:03:11Z</dcterms:created>
  <dcterms:modified xsi:type="dcterms:W3CDTF">2012-10-03T02:27:40Z</dcterms:modified>
</cp:coreProperties>
</file>