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7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942"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562DF4DC-9B19-4EA3-972B-B43C64334A30}" type="datetimeFigureOut">
              <a:rPr lang="en-US" smtClean="0"/>
              <a:t>3/7/2016</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DA23875C-3CC5-4E3F-BE51-9361DBF854B0}"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62DF4DC-9B19-4EA3-972B-B43C64334A30}" type="datetimeFigureOut">
              <a:rPr lang="en-US" smtClean="0"/>
              <a:t>3/7/2016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3875C-3CC5-4E3F-BE51-9361DBF854B0}"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562DF4DC-9B19-4EA3-972B-B43C64334A30}" type="datetimeFigureOut">
              <a:rPr lang="en-US" smtClean="0"/>
              <a:t>3/7/2016</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DA23875C-3CC5-4E3F-BE51-9361DBF854B0}"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62DF4DC-9B19-4EA3-972B-B43C64334A30}" type="datetimeFigureOut">
              <a:rPr lang="en-US" smtClean="0"/>
              <a:t>3/7/2016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23875C-3CC5-4E3F-BE51-9361DBF854B0}"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62DF4DC-9B19-4EA3-972B-B43C64334A30}" type="datetimeFigureOut">
              <a:rPr lang="en-US" smtClean="0"/>
              <a:t>3/7/2016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23875C-3CC5-4E3F-BE51-9361DBF854B0}"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2DF4DC-9B19-4EA3-972B-B43C64334A30}" type="datetimeFigureOut">
              <a:rPr lang="en-US" smtClean="0"/>
              <a:t>3/7/2016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23875C-3CC5-4E3F-BE51-9361DBF854B0}"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562DF4DC-9B19-4EA3-972B-B43C64334A30}" type="datetimeFigureOut">
              <a:rPr lang="en-US" smtClean="0"/>
              <a:t>3/7/2016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23875C-3CC5-4E3F-BE51-9361DBF854B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2DF4DC-9B19-4EA3-972B-B43C64334A30}" type="datetimeFigureOut">
              <a:rPr lang="en-US" smtClean="0"/>
              <a:t>3/7/2016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DA23875C-3CC5-4E3F-BE51-9361DBF854B0}" type="slidenum">
              <a:rPr lang="en-US" smtClean="0"/>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2DF4DC-9B19-4EA3-972B-B43C64334A30}" type="datetimeFigureOut">
              <a:rPr lang="en-US" smtClean="0"/>
              <a:t>3/7/2016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23875C-3CC5-4E3F-BE51-9361DBF854B0}" type="slidenum">
              <a:rPr lang="en-US" smtClean="0"/>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2DF4DC-9B19-4EA3-972B-B43C64334A30}" type="datetimeFigureOut">
              <a:rPr lang="en-US" smtClean="0"/>
              <a:t>3/7/2016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3875C-3CC5-4E3F-BE51-9361DBF854B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62DF4DC-9B19-4EA3-972B-B43C64334A30}" type="datetimeFigureOut">
              <a:rPr lang="en-US" smtClean="0"/>
              <a:t>3/7/2016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DA23875C-3CC5-4E3F-BE51-9361DBF854B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562DF4DC-9B19-4EA3-972B-B43C64334A30}" type="datetimeFigureOut">
              <a:rPr lang="en-US" smtClean="0"/>
              <a:t>3/7/2016</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DA23875C-3CC5-4E3F-BE51-9361DBF854B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images.google.com/imgres?imgurl=http://wallpapers.free-review.net/wallpapers/15/Bathing_tiger.jpg&amp;imgrefurl=http://wallpapers.free-review.net/15__Bathing_tiger.htm&amp;usg=__bQ9A15GG4FfucRbWn6jZZbCr2yk=&amp;h=768&amp;w=1024&amp;sz=134&amp;hl=en&amp;start=27&amp;itbs=1&amp;tbnid=7RTcuPsZHKjXHM:&amp;tbnh=113&amp;tbnw=150&amp;prev=/images?q=tiger&amp;start=18&amp;hl=en&amp;sa=N&amp;gbv=2&amp;ndsp=18&amp;tbs=isch:1" TargetMode="External"/><Relationship Id="rId2" Type="http://schemas.openxmlformats.org/officeDocument/2006/relationships/hyperlink" Target="http://www.centralia.k12.wa.us/Page/1854"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centralia.k12.wa.us/Page/1854"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mwhitmire@centralia.wednet.edu" TargetMode="External"/><Relationship Id="rId2" Type="http://schemas.openxmlformats.org/officeDocument/2006/relationships/hyperlink" Target="mailto:jparker@centralia.wednet.edu" TargetMode="External"/><Relationship Id="rId1" Type="http://schemas.openxmlformats.org/officeDocument/2006/relationships/slideLayout" Target="../slideLayouts/slideLayout2.xml"/><Relationship Id="rId4" Type="http://schemas.openxmlformats.org/officeDocument/2006/relationships/hyperlink" Target="mailto:deverley@centralia.wedne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a:xfrm>
            <a:off x="1600200" y="381000"/>
            <a:ext cx="6057900" cy="5486400"/>
          </a:xfrm>
        </p:spPr>
        <p:txBody>
          <a:bodyPr/>
          <a:lstStyle/>
          <a:p>
            <a:pPr>
              <a:defRPr/>
            </a:pPr>
            <a:r>
              <a:rPr lang="en-US" sz="4400" dirty="0">
                <a:solidFill>
                  <a:srgbClr val="DB830D"/>
                </a:solidFill>
                <a:latin typeface="Verdana Ref" pitchFamily="34" charset="0"/>
              </a:rPr>
              <a:t>Welcome To CHS Registration!</a:t>
            </a:r>
            <a:endParaRPr lang="en-US" sz="4000" dirty="0">
              <a:solidFill>
                <a:srgbClr val="DB830D"/>
              </a:solidFill>
              <a:latin typeface="Verdana Ref" pitchFamily="34" charset="0"/>
            </a:endParaRPr>
          </a:p>
          <a:p>
            <a:pPr>
              <a:defRPr/>
            </a:pPr>
            <a:r>
              <a:rPr lang="en-US" dirty="0" smtClean="0">
                <a:latin typeface="Verdana Ref" pitchFamily="34" charset="0"/>
              </a:rPr>
              <a:t>For more information visit our web site</a:t>
            </a:r>
            <a:r>
              <a:rPr lang="en-US" dirty="0">
                <a:latin typeface="Verdana Ref" pitchFamily="34" charset="0"/>
              </a:rPr>
              <a:t>: </a:t>
            </a:r>
            <a:r>
              <a:rPr lang="en-US" dirty="0" smtClean="0">
                <a:latin typeface="Verdana Ref" pitchFamily="34" charset="0"/>
                <a:hlinkClick r:id="rId2"/>
              </a:rPr>
              <a:t>http://www.centralia.k12.wa.us/Page/1854</a:t>
            </a:r>
            <a:r>
              <a:rPr lang="en-US" dirty="0" smtClean="0">
                <a:latin typeface="Verdana Ref" pitchFamily="34" charset="0"/>
              </a:rPr>
              <a:t>		</a:t>
            </a:r>
            <a:endParaRPr lang="en-US" sz="2800" dirty="0">
              <a:solidFill>
                <a:schemeClr val="tx1"/>
              </a:solidFill>
              <a:latin typeface="Verdana Ref" pitchFamily="34" charset="0"/>
            </a:endParaRPr>
          </a:p>
        </p:txBody>
      </p:sp>
      <p:sp>
        <p:nvSpPr>
          <p:cNvPr id="2" name="Text Box 4"/>
          <p:cNvSpPr txBox="1">
            <a:spLocks noChangeArrowheads="1"/>
          </p:cNvSpPr>
          <p:nvPr/>
        </p:nvSpPr>
        <p:spPr bwMode="auto">
          <a:xfrm>
            <a:off x="4845845" y="3848102"/>
            <a:ext cx="1497806" cy="366713"/>
          </a:xfrm>
          <a:prstGeom prst="rect">
            <a:avLst/>
          </a:prstGeom>
          <a:noFill/>
          <a:ln w="9525">
            <a:noFill/>
            <a:miter lim="800000"/>
            <a:headEnd/>
            <a:tailEnd/>
          </a:ln>
        </p:spPr>
        <p:txBody>
          <a:bodyPr>
            <a:spAutoFit/>
          </a:bodyPr>
          <a:lstStyle/>
          <a:p>
            <a:endParaRPr lang="en-US"/>
          </a:p>
        </p:txBody>
      </p:sp>
      <p:pic>
        <p:nvPicPr>
          <p:cNvPr id="16386" name="Picture 2" descr="http://t0.gstatic.com/images?q=tbn:7RTcuPsZHKjXHM:http://wallpapers.free-review.net/wallpapers/15/Bathing_tiger.jpg">
            <a:hlinkClick r:id="rId3"/>
          </p:cNvPr>
          <p:cNvPicPr>
            <a:picLocks noChangeAspect="1" noChangeArrowheads="1"/>
          </p:cNvPicPr>
          <p:nvPr/>
        </p:nvPicPr>
        <p:blipFill>
          <a:blip r:embed="rId4" cstate="print"/>
          <a:srcRect/>
          <a:stretch>
            <a:fillRect/>
          </a:stretch>
        </p:blipFill>
        <p:spPr bwMode="auto">
          <a:xfrm>
            <a:off x="1982202" y="4159182"/>
            <a:ext cx="1071563" cy="1076326"/>
          </a:xfrm>
          <a:prstGeom prst="rect">
            <a:avLst/>
          </a:prstGeom>
          <a:noFill/>
        </p:spPr>
      </p:pic>
      <p:pic>
        <p:nvPicPr>
          <p:cNvPr id="7" name="Picture 2" descr="http://t0.gstatic.com/images?q=tbn:7RTcuPsZHKjXHM:http://wallpapers.free-review.net/wallpapers/15/Bathing_tiger.jpg">
            <a:hlinkClick r:id="rId3"/>
          </p:cNvPr>
          <p:cNvPicPr>
            <a:picLocks noChangeAspect="1" noChangeArrowheads="1"/>
          </p:cNvPicPr>
          <p:nvPr/>
        </p:nvPicPr>
        <p:blipFill>
          <a:blip r:embed="rId4" cstate="print"/>
          <a:srcRect/>
          <a:stretch>
            <a:fillRect/>
          </a:stretch>
        </p:blipFill>
        <p:spPr bwMode="auto">
          <a:xfrm>
            <a:off x="4093369" y="4145113"/>
            <a:ext cx="1071563" cy="1076326"/>
          </a:xfrm>
          <a:prstGeom prst="rect">
            <a:avLst/>
          </a:prstGeom>
          <a:noFill/>
        </p:spPr>
      </p:pic>
      <p:pic>
        <p:nvPicPr>
          <p:cNvPr id="9" name="Picture 2" descr="http://t0.gstatic.com/images?q=tbn:7RTcuPsZHKjXHM:http://wallpapers.free-review.net/wallpapers/15/Bathing_tiger.jpg">
            <a:hlinkClick r:id="rId3"/>
          </p:cNvPr>
          <p:cNvPicPr>
            <a:picLocks noChangeAspect="1" noChangeArrowheads="1"/>
          </p:cNvPicPr>
          <p:nvPr/>
        </p:nvPicPr>
        <p:blipFill>
          <a:blip r:embed="rId4" cstate="print"/>
          <a:srcRect/>
          <a:stretch>
            <a:fillRect/>
          </a:stretch>
        </p:blipFill>
        <p:spPr bwMode="auto">
          <a:xfrm>
            <a:off x="6204535" y="4145113"/>
            <a:ext cx="1071563" cy="1076326"/>
          </a:xfrm>
          <a:prstGeom prst="rect">
            <a:avLst/>
          </a:prstGeom>
          <a:noFill/>
        </p:spPr>
      </p:pic>
    </p:spTree>
    <p:extLst>
      <p:ext uri="{BB962C8B-B14F-4D97-AF65-F5344CB8AC3E}">
        <p14:creationId xmlns:p14="http://schemas.microsoft.com/office/powerpoint/2010/main" val="19812921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600200" y="495300"/>
            <a:ext cx="6229350" cy="762000"/>
          </a:xfrm>
        </p:spPr>
        <p:txBody>
          <a:bodyPr/>
          <a:lstStyle/>
          <a:p>
            <a:r>
              <a:rPr lang="en-US" smtClean="0">
                <a:latin typeface="Verdana Ref" pitchFamily="34" charset="0"/>
              </a:rPr>
              <a:t>Introduction</a:t>
            </a:r>
          </a:p>
        </p:txBody>
      </p:sp>
      <p:sp>
        <p:nvSpPr>
          <p:cNvPr id="4099" name="Rectangle 3"/>
          <p:cNvSpPr>
            <a:spLocks noGrp="1" noChangeArrowheads="1"/>
          </p:cNvSpPr>
          <p:nvPr>
            <p:ph idx="1"/>
          </p:nvPr>
        </p:nvSpPr>
        <p:spPr>
          <a:xfrm>
            <a:off x="2286000" y="1752600"/>
            <a:ext cx="4572000" cy="4572000"/>
          </a:xfrm>
        </p:spPr>
        <p:txBody>
          <a:bodyPr/>
          <a:lstStyle/>
          <a:p>
            <a:pPr lvl="2">
              <a:lnSpc>
                <a:spcPct val="90000"/>
              </a:lnSpc>
              <a:defRPr/>
            </a:pPr>
            <a:r>
              <a:rPr lang="en-US" sz="2800" dirty="0">
                <a:latin typeface="Verdana Ref" pitchFamily="34" charset="0"/>
              </a:rPr>
              <a:t>Goals:</a:t>
            </a:r>
          </a:p>
          <a:p>
            <a:pPr lvl="2">
              <a:lnSpc>
                <a:spcPct val="90000"/>
              </a:lnSpc>
              <a:defRPr/>
            </a:pPr>
            <a:r>
              <a:rPr lang="en-US" sz="2800" dirty="0">
                <a:latin typeface="Verdana Ref" pitchFamily="34" charset="0"/>
              </a:rPr>
              <a:t>Have a preliminary knowledge of Skyward online registration.</a:t>
            </a:r>
          </a:p>
          <a:p>
            <a:pPr lvl="3">
              <a:lnSpc>
                <a:spcPct val="90000"/>
              </a:lnSpc>
              <a:defRPr/>
            </a:pPr>
            <a:r>
              <a:rPr lang="en-US" dirty="0" smtClean="0">
                <a:latin typeface="Verdana Ref" pitchFamily="34" charset="0"/>
              </a:rPr>
              <a:t>Give a checklist</a:t>
            </a:r>
          </a:p>
          <a:p>
            <a:pPr lvl="3">
              <a:lnSpc>
                <a:spcPct val="90000"/>
              </a:lnSpc>
              <a:defRPr/>
            </a:pPr>
            <a:r>
              <a:rPr lang="en-US" dirty="0" smtClean="0">
                <a:latin typeface="Verdana Ref" pitchFamily="34" charset="0"/>
              </a:rPr>
              <a:t>Show tutorials</a:t>
            </a:r>
          </a:p>
          <a:p>
            <a:pPr lvl="3">
              <a:lnSpc>
                <a:spcPct val="90000"/>
              </a:lnSpc>
              <a:defRPr/>
            </a:pPr>
            <a:r>
              <a:rPr lang="en-US" dirty="0" smtClean="0">
                <a:latin typeface="Verdana Ref" pitchFamily="34" charset="0"/>
              </a:rPr>
              <a:t>Go over grad requirements</a:t>
            </a:r>
          </a:p>
          <a:p>
            <a:pPr lvl="3">
              <a:lnSpc>
                <a:spcPct val="90000"/>
              </a:lnSpc>
              <a:defRPr/>
            </a:pPr>
            <a:r>
              <a:rPr lang="en-US" dirty="0" smtClean="0">
                <a:latin typeface="Verdana Ref" pitchFamily="34" charset="0"/>
              </a:rPr>
              <a:t>Explain student led conference day</a:t>
            </a:r>
          </a:p>
          <a:p>
            <a:pPr lvl="3">
              <a:lnSpc>
                <a:spcPct val="90000"/>
              </a:lnSpc>
              <a:defRPr/>
            </a:pPr>
            <a:endParaRPr lang="en-US" dirty="0" smtClean="0">
              <a:latin typeface="Verdana Ref" pitchFamily="34" charset="0"/>
            </a:endParaRPr>
          </a:p>
          <a:p>
            <a:pPr lvl="2">
              <a:lnSpc>
                <a:spcPct val="90000"/>
              </a:lnSpc>
              <a:defRPr/>
            </a:pPr>
            <a:r>
              <a:rPr lang="en-US" sz="2800" dirty="0">
                <a:latin typeface="Verdana Ref" pitchFamily="34" charset="0"/>
              </a:rPr>
              <a:t>Answer any questions. . </a:t>
            </a:r>
          </a:p>
        </p:txBody>
      </p:sp>
    </p:spTree>
    <p:extLst>
      <p:ext uri="{BB962C8B-B14F-4D97-AF65-F5344CB8AC3E}">
        <p14:creationId xmlns:p14="http://schemas.microsoft.com/office/powerpoint/2010/main" val="4221887155"/>
      </p:ext>
    </p:extLst>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Who is doing online Forecasting?</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q"/>
            </a:pPr>
            <a:r>
              <a:rPr lang="en-US" dirty="0" smtClean="0">
                <a:latin typeface="Segoe UI" pitchFamily="34" charset="0"/>
                <a:cs typeface="Segoe UI" pitchFamily="34" charset="0"/>
              </a:rPr>
              <a:t>Class of 2018 current sophomores&gt;juniors</a:t>
            </a:r>
          </a:p>
          <a:p>
            <a:pPr>
              <a:buFont typeface="Wingdings" pitchFamily="2" charset="2"/>
              <a:buChar char="q"/>
            </a:pPr>
            <a:r>
              <a:rPr lang="en-US" dirty="0" smtClean="0">
                <a:latin typeface="Segoe UI" pitchFamily="34" charset="0"/>
                <a:cs typeface="Segoe UI" pitchFamily="34" charset="0"/>
              </a:rPr>
              <a:t>Class of 2019 current freshmen&gt; sophomores.</a:t>
            </a:r>
          </a:p>
          <a:p>
            <a:pPr>
              <a:buFont typeface="Wingdings" pitchFamily="2" charset="2"/>
              <a:buChar char="q"/>
            </a:pPr>
            <a:endParaRPr lang="en-US" dirty="0" smtClean="0">
              <a:latin typeface="Segoe UI" pitchFamily="34" charset="0"/>
              <a:cs typeface="Segoe UI" pitchFamily="34" charset="0"/>
            </a:endParaRPr>
          </a:p>
          <a:p>
            <a:pPr>
              <a:buFont typeface="Wingdings" pitchFamily="2" charset="2"/>
              <a:buChar char="q"/>
            </a:pPr>
            <a:r>
              <a:rPr lang="en-US" dirty="0" smtClean="0">
                <a:latin typeface="+mj-lt"/>
              </a:rPr>
              <a:t>Who is NOT doing online registration:</a:t>
            </a:r>
            <a:endParaRPr lang="en-US" dirty="0" smtClean="0">
              <a:latin typeface="+mj-lt"/>
              <a:cs typeface="Segoe UI" pitchFamily="34" charset="0"/>
            </a:endParaRPr>
          </a:p>
          <a:p>
            <a:pPr lvl="1"/>
            <a:r>
              <a:rPr lang="en-US" dirty="0" smtClean="0">
                <a:latin typeface="Segoe UI" pitchFamily="34" charset="0"/>
                <a:cs typeface="Segoe UI" pitchFamily="34" charset="0"/>
              </a:rPr>
              <a:t>Class of 2017 forecast with counselors in offices</a:t>
            </a:r>
          </a:p>
          <a:p>
            <a:pPr lvl="1"/>
            <a:r>
              <a:rPr lang="en-US" dirty="0" smtClean="0">
                <a:latin typeface="Segoe UI" pitchFamily="34" charset="0"/>
                <a:cs typeface="Segoe UI" pitchFamily="34" charset="0"/>
              </a:rPr>
              <a:t>Class of 2020 (current 8</a:t>
            </a:r>
            <a:r>
              <a:rPr lang="en-US" baseline="30000" dirty="0" smtClean="0">
                <a:latin typeface="Segoe UI" pitchFamily="34" charset="0"/>
                <a:cs typeface="Segoe UI" pitchFamily="34" charset="0"/>
              </a:rPr>
              <a:t>th</a:t>
            </a:r>
            <a:r>
              <a:rPr lang="en-US" dirty="0" smtClean="0">
                <a:latin typeface="Segoe UI" pitchFamily="34" charset="0"/>
                <a:cs typeface="Segoe UI" pitchFamily="34" charset="0"/>
              </a:rPr>
              <a:t> grade&gt;Freshmen) forecast on paper at CMS</a:t>
            </a:r>
          </a:p>
        </p:txBody>
      </p:sp>
    </p:spTree>
    <p:extLst>
      <p:ext uri="{BB962C8B-B14F-4D97-AF65-F5344CB8AC3E}">
        <p14:creationId xmlns:p14="http://schemas.microsoft.com/office/powerpoint/2010/main" val="24094893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Forecasting Process	</a:t>
            </a:r>
            <a:endParaRPr lang="en-US" dirty="0"/>
          </a:p>
        </p:txBody>
      </p:sp>
      <p:sp>
        <p:nvSpPr>
          <p:cNvPr id="3" name="Content Placeholder 2"/>
          <p:cNvSpPr>
            <a:spLocks noGrp="1"/>
          </p:cNvSpPr>
          <p:nvPr>
            <p:ph idx="1"/>
          </p:nvPr>
        </p:nvSpPr>
        <p:spPr/>
        <p:txBody>
          <a:bodyPr>
            <a:normAutofit/>
          </a:bodyPr>
          <a:lstStyle/>
          <a:p>
            <a:r>
              <a:rPr lang="en-US" dirty="0" smtClean="0">
                <a:latin typeface="Segoe UI" pitchFamily="34" charset="0"/>
                <a:cs typeface="Segoe UI" pitchFamily="34" charset="0"/>
              </a:rPr>
              <a:t>Before Forecasting, Students should:</a:t>
            </a:r>
          </a:p>
          <a:p>
            <a:pPr lvl="1">
              <a:buFont typeface="Wingdings" pitchFamily="2" charset="2"/>
              <a:buChar char="q"/>
            </a:pPr>
            <a:r>
              <a:rPr lang="en-US" dirty="0" smtClean="0">
                <a:latin typeface="Segoe UI" pitchFamily="34" charset="0"/>
                <a:cs typeface="Segoe UI" pitchFamily="34" charset="0"/>
              </a:rPr>
              <a:t>Log in to their Skyward account</a:t>
            </a:r>
          </a:p>
          <a:p>
            <a:pPr lvl="2">
              <a:buFont typeface="Wingdings" pitchFamily="2" charset="2"/>
              <a:buChar char="q"/>
            </a:pPr>
            <a:r>
              <a:rPr lang="en-US" dirty="0" smtClean="0">
                <a:latin typeface="Segoe UI" pitchFamily="34" charset="0"/>
                <a:cs typeface="Segoe UI" pitchFamily="34" charset="0"/>
              </a:rPr>
              <a:t>Password or Login issues? See counselor.</a:t>
            </a:r>
          </a:p>
          <a:p>
            <a:pPr lvl="1">
              <a:buFont typeface="Wingdings" pitchFamily="2" charset="2"/>
              <a:buChar char="q"/>
            </a:pPr>
            <a:r>
              <a:rPr lang="en-US" dirty="0" smtClean="0">
                <a:latin typeface="Segoe UI" pitchFamily="34" charset="0"/>
                <a:cs typeface="Segoe UI" pitchFamily="34" charset="0"/>
              </a:rPr>
              <a:t>Check credits and failed classes</a:t>
            </a:r>
          </a:p>
          <a:p>
            <a:pPr lvl="1">
              <a:buFont typeface="Wingdings" pitchFamily="2" charset="2"/>
              <a:buChar char="q"/>
            </a:pPr>
            <a:r>
              <a:rPr lang="en-US" dirty="0" smtClean="0">
                <a:latin typeface="Segoe UI" pitchFamily="34" charset="0"/>
                <a:cs typeface="Segoe UI" pitchFamily="34" charset="0"/>
              </a:rPr>
              <a:t>See Course Availability Forms</a:t>
            </a:r>
          </a:p>
          <a:p>
            <a:pPr lvl="1">
              <a:buFont typeface="Wingdings" pitchFamily="2" charset="2"/>
              <a:buChar char="q"/>
            </a:pPr>
            <a:r>
              <a:rPr lang="en-US" dirty="0" smtClean="0">
                <a:latin typeface="Segoe UI" pitchFamily="34" charset="0"/>
                <a:cs typeface="Segoe UI" pitchFamily="34" charset="0"/>
              </a:rPr>
              <a:t>Check graduation requirements (on back of CA form)</a:t>
            </a:r>
          </a:p>
          <a:p>
            <a:pPr lvl="1">
              <a:buFont typeface="Wingdings" pitchFamily="2" charset="2"/>
              <a:buChar char="q"/>
            </a:pPr>
            <a:r>
              <a:rPr lang="en-US" dirty="0" smtClean="0">
                <a:latin typeface="Segoe UI" pitchFamily="34" charset="0"/>
                <a:cs typeface="Segoe UI" pitchFamily="34" charset="0"/>
              </a:rPr>
              <a:t>View Skyward Registration website and tutorials</a:t>
            </a:r>
          </a:p>
          <a:p>
            <a:pPr lvl="1">
              <a:buFont typeface="Wingdings" pitchFamily="2" charset="2"/>
              <a:buChar char="q"/>
            </a:pPr>
            <a:r>
              <a:rPr lang="en-US" dirty="0" smtClean="0">
                <a:latin typeface="Segoe UI" pitchFamily="34" charset="0"/>
                <a:cs typeface="Segoe UI" pitchFamily="34" charset="0"/>
              </a:rPr>
              <a:t>Participate in Student Led Conference</a:t>
            </a:r>
          </a:p>
          <a:p>
            <a:pPr lvl="2">
              <a:buFont typeface="Wingdings" pitchFamily="2" charset="2"/>
              <a:buChar char="q"/>
            </a:pPr>
            <a:r>
              <a:rPr lang="en-US" dirty="0" smtClean="0">
                <a:latin typeface="Segoe UI" pitchFamily="34" charset="0"/>
                <a:cs typeface="Segoe UI" pitchFamily="34" charset="0"/>
              </a:rPr>
              <a:t>Talk with parent and advisor about future using HS &amp; Beyond Plan or registration checklist </a:t>
            </a:r>
          </a:p>
          <a:p>
            <a:pPr lvl="2">
              <a:buFont typeface="Wingdings" pitchFamily="2" charset="2"/>
              <a:buChar char="q"/>
            </a:pPr>
            <a:r>
              <a:rPr lang="en-US" dirty="0" smtClean="0">
                <a:latin typeface="Segoe UI" pitchFamily="34" charset="0"/>
                <a:cs typeface="Segoe UI" pitchFamily="34" charset="0"/>
              </a:rPr>
              <a:t>Fill out colored course availability sheet </a:t>
            </a:r>
          </a:p>
          <a:p>
            <a:pPr lvl="2">
              <a:buFont typeface="Wingdings" pitchFamily="2" charset="2"/>
              <a:buChar char="q"/>
            </a:pPr>
            <a:r>
              <a:rPr lang="en-US" dirty="0" smtClean="0">
                <a:latin typeface="Segoe UI" pitchFamily="34" charset="0"/>
                <a:cs typeface="Segoe UI" pitchFamily="34" charset="0"/>
              </a:rPr>
              <a:t>During student led conferences, go to computer lab and forecast for 12 classes.</a:t>
            </a:r>
          </a:p>
          <a:p>
            <a:pPr lvl="2">
              <a:buFont typeface="Wingdings" pitchFamily="2" charset="2"/>
              <a:buChar char="q"/>
            </a:pPr>
            <a:r>
              <a:rPr lang="en-US" dirty="0" smtClean="0">
                <a:latin typeface="Segoe UI" pitchFamily="34" charset="0"/>
                <a:cs typeface="Segoe UI" pitchFamily="34" charset="0"/>
              </a:rPr>
              <a:t>Counselor signs off.	</a:t>
            </a:r>
            <a:endParaRPr lang="en-US" dirty="0">
              <a:latin typeface="Segoe UI" pitchFamily="34" charset="0"/>
              <a:cs typeface="Segoe UI" pitchFamily="34" charset="0"/>
            </a:endParaRPr>
          </a:p>
        </p:txBody>
      </p:sp>
    </p:spTree>
    <p:extLst>
      <p:ext uri="{BB962C8B-B14F-4D97-AF65-F5344CB8AC3E}">
        <p14:creationId xmlns:p14="http://schemas.microsoft.com/office/powerpoint/2010/main" val="20088890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AP Biology</a:t>
            </a:r>
          </a:p>
          <a:p>
            <a:r>
              <a:rPr lang="en-US" dirty="0" smtClean="0"/>
              <a:t>AP Computer Science</a:t>
            </a:r>
          </a:p>
          <a:p>
            <a:r>
              <a:rPr lang="en-US" dirty="0" smtClean="0"/>
              <a:t>AP English for Juniors</a:t>
            </a:r>
          </a:p>
          <a:p>
            <a:r>
              <a:rPr lang="en-US" dirty="0" smtClean="0"/>
              <a:t>Bridge to College ELA (English Language Arts) for those that need ELA state testing assistance </a:t>
            </a:r>
            <a:r>
              <a:rPr lang="en-US" dirty="0"/>
              <a:t>[seniors only</a:t>
            </a:r>
            <a:r>
              <a:rPr lang="en-US" dirty="0" smtClean="0"/>
              <a:t>]</a:t>
            </a:r>
          </a:p>
          <a:p>
            <a:r>
              <a:rPr lang="en-US" dirty="0"/>
              <a:t>Bridge to College </a:t>
            </a:r>
            <a:r>
              <a:rPr lang="en-US" dirty="0" smtClean="0"/>
              <a:t>Mathematics </a:t>
            </a:r>
            <a:r>
              <a:rPr lang="en-US" dirty="0"/>
              <a:t>for those that need ELA state testing </a:t>
            </a:r>
            <a:r>
              <a:rPr lang="en-US" dirty="0" smtClean="0"/>
              <a:t>assistance [seniors only]</a:t>
            </a:r>
            <a:endParaRPr lang="en-US" dirty="0"/>
          </a:p>
          <a:p>
            <a:r>
              <a:rPr lang="en-US" dirty="0" err="1" smtClean="0"/>
              <a:t>Adv</a:t>
            </a:r>
            <a:r>
              <a:rPr lang="en-US" dirty="0" smtClean="0"/>
              <a:t> Geometry</a:t>
            </a:r>
          </a:p>
          <a:p>
            <a:r>
              <a:rPr lang="en-US" dirty="0" err="1" smtClean="0"/>
              <a:t>Adv</a:t>
            </a:r>
            <a:r>
              <a:rPr lang="en-US" dirty="0" smtClean="0"/>
              <a:t> Algebra 2</a:t>
            </a:r>
          </a:p>
          <a:p>
            <a:r>
              <a:rPr lang="en-US" dirty="0" smtClean="0"/>
              <a:t>Mindfulness or Strength and Conditioning for the Mind</a:t>
            </a:r>
          </a:p>
          <a:p>
            <a:r>
              <a:rPr lang="en-US" dirty="0" smtClean="0"/>
              <a:t>Earth and Space Science</a:t>
            </a:r>
            <a:endParaRPr lang="en-US" dirty="0"/>
          </a:p>
        </p:txBody>
      </p:sp>
      <p:sp>
        <p:nvSpPr>
          <p:cNvPr id="3" name="Title 2"/>
          <p:cNvSpPr>
            <a:spLocks noGrp="1"/>
          </p:cNvSpPr>
          <p:nvPr>
            <p:ph type="title"/>
          </p:nvPr>
        </p:nvSpPr>
        <p:spPr/>
        <p:txBody>
          <a:bodyPr/>
          <a:lstStyle/>
          <a:p>
            <a:r>
              <a:rPr lang="en-US" dirty="0" smtClean="0"/>
              <a:t>New Classes for 2016-17</a:t>
            </a:r>
            <a:endParaRPr lang="en-US" dirty="0"/>
          </a:p>
        </p:txBody>
      </p:sp>
    </p:spTree>
    <p:extLst>
      <p:ext uri="{BB962C8B-B14F-4D97-AF65-F5344CB8AC3E}">
        <p14:creationId xmlns:p14="http://schemas.microsoft.com/office/powerpoint/2010/main" val="3131020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838200" y="228600"/>
            <a:ext cx="7467600" cy="1905000"/>
          </a:xfrm>
        </p:spPr>
        <p:txBody>
          <a:bodyPr>
            <a:normAutofit fontScale="90000"/>
          </a:bodyPr>
          <a:lstStyle/>
          <a:p>
            <a:r>
              <a:rPr lang="en-US" sz="2700" dirty="0" smtClean="0">
                <a:latin typeface="Verdana Ref" pitchFamily="34" charset="0"/>
              </a:rPr>
              <a:t>Course Description</a:t>
            </a:r>
            <a:br>
              <a:rPr lang="en-US" sz="2700" dirty="0" smtClean="0">
                <a:latin typeface="Verdana Ref" pitchFamily="34" charset="0"/>
              </a:rPr>
            </a:br>
            <a:r>
              <a:rPr lang="en-US" sz="2700" dirty="0" smtClean="0">
                <a:latin typeface="Verdana Ref" pitchFamily="34" charset="0"/>
              </a:rPr>
              <a:t>Sample on CHS </a:t>
            </a:r>
            <a:r>
              <a:rPr lang="en-US" sz="2200" dirty="0" smtClean="0">
                <a:latin typeface="Verdana Ref" pitchFamily="34" charset="0"/>
              </a:rPr>
              <a:t>Web </a:t>
            </a:r>
            <a:r>
              <a:rPr lang="en-US" sz="2200" dirty="0">
                <a:latin typeface="Verdana Ref" pitchFamily="34" charset="0"/>
              </a:rPr>
              <a:t>site</a:t>
            </a:r>
            <a:r>
              <a:rPr lang="en-US" dirty="0" smtClean="0">
                <a:latin typeface="Verdana Ref" pitchFamily="34" charset="0"/>
              </a:rPr>
              <a:t>:</a:t>
            </a:r>
            <a:br>
              <a:rPr lang="en-US" dirty="0" smtClean="0">
                <a:latin typeface="Verdana Ref" pitchFamily="34" charset="0"/>
              </a:rPr>
            </a:br>
            <a:r>
              <a:rPr lang="en-US" dirty="0" smtClean="0">
                <a:latin typeface="Verdana Ref" pitchFamily="34" charset="0"/>
              </a:rPr>
              <a:t/>
            </a:r>
            <a:br>
              <a:rPr lang="en-US" dirty="0" smtClean="0">
                <a:latin typeface="Verdana Ref" pitchFamily="34" charset="0"/>
              </a:rPr>
            </a:br>
            <a:r>
              <a:rPr lang="en-US" sz="1800" dirty="0" smtClean="0">
                <a:solidFill>
                  <a:schemeClr val="accent6">
                    <a:lumMod val="50000"/>
                  </a:schemeClr>
                </a:solidFill>
                <a:latin typeface="Verdana Ref" pitchFamily="34" charset="0"/>
              </a:rPr>
              <a:t>http</a:t>
            </a:r>
            <a:r>
              <a:rPr lang="en-US" sz="1800" dirty="0">
                <a:solidFill>
                  <a:schemeClr val="accent6">
                    <a:lumMod val="50000"/>
                  </a:schemeClr>
                </a:solidFill>
                <a:latin typeface="Verdana Ref" pitchFamily="34" charset="0"/>
              </a:rPr>
              <a:t>://www.centralia.k12.wa.us/chs/site/default.asp</a:t>
            </a:r>
          </a:p>
        </p:txBody>
      </p:sp>
      <p:sp>
        <p:nvSpPr>
          <p:cNvPr id="17411" name="Rectangle 3"/>
          <p:cNvSpPr>
            <a:spLocks noGrp="1" noChangeArrowheads="1"/>
          </p:cNvSpPr>
          <p:nvPr>
            <p:ph idx="1"/>
          </p:nvPr>
        </p:nvSpPr>
        <p:spPr>
          <a:xfrm>
            <a:off x="1428750" y="2514600"/>
            <a:ext cx="6137910" cy="3581400"/>
          </a:xfrm>
        </p:spPr>
        <p:txBody>
          <a:bodyPr>
            <a:normAutofit fontScale="85000" lnSpcReduction="20000"/>
          </a:bodyPr>
          <a:lstStyle/>
          <a:p>
            <a:r>
              <a:rPr lang="en-US" sz="2000" b="1" dirty="0">
                <a:latin typeface="Segoe UI" pitchFamily="34" charset="0"/>
                <a:cs typeface="Segoe UI" pitchFamily="34" charset="0"/>
              </a:rPr>
              <a:t>ENGLISH 11 A &amp; 11 B	Skyward Code: ENG301&amp; ENG 302</a:t>
            </a:r>
            <a:r>
              <a:rPr lang="en-US" sz="2000" dirty="0">
                <a:latin typeface="Segoe UI" pitchFamily="34" charset="0"/>
                <a:cs typeface="Segoe UI" pitchFamily="34" charset="0"/>
              </a:rPr>
              <a:t/>
            </a:r>
            <a:br>
              <a:rPr lang="en-US" sz="2000" dirty="0">
                <a:latin typeface="Segoe UI" pitchFamily="34" charset="0"/>
                <a:cs typeface="Segoe UI" pitchFamily="34" charset="0"/>
              </a:rPr>
            </a:br>
            <a:r>
              <a:rPr lang="en-US" sz="2000" dirty="0">
                <a:latin typeface="Segoe UI" pitchFamily="34" charset="0"/>
                <a:cs typeface="Segoe UI" pitchFamily="34" charset="0"/>
              </a:rPr>
              <a:t>Grades: 11</a:t>
            </a:r>
            <a:br>
              <a:rPr lang="en-US" sz="2000" dirty="0">
                <a:latin typeface="Segoe UI" pitchFamily="34" charset="0"/>
                <a:cs typeface="Segoe UI" pitchFamily="34" charset="0"/>
              </a:rPr>
            </a:br>
            <a:r>
              <a:rPr lang="en-US" sz="2000" dirty="0">
                <a:latin typeface="Segoe UI" pitchFamily="34" charset="0"/>
                <a:cs typeface="Segoe UI" pitchFamily="34" charset="0"/>
              </a:rPr>
              <a:t>Course Length: Two Semesters</a:t>
            </a:r>
            <a:br>
              <a:rPr lang="en-US" sz="2000" dirty="0">
                <a:latin typeface="Segoe UI" pitchFamily="34" charset="0"/>
                <a:cs typeface="Segoe UI" pitchFamily="34" charset="0"/>
              </a:rPr>
            </a:br>
            <a:r>
              <a:rPr lang="en-US" sz="2000" dirty="0">
                <a:latin typeface="Segoe UI" pitchFamily="34" charset="0"/>
                <a:cs typeface="Segoe UI" pitchFamily="34" charset="0"/>
              </a:rPr>
              <a:t>Prerequisite: None</a:t>
            </a:r>
            <a:br>
              <a:rPr lang="en-US" sz="2000" dirty="0">
                <a:latin typeface="Segoe UI" pitchFamily="34" charset="0"/>
                <a:cs typeface="Segoe UI" pitchFamily="34" charset="0"/>
              </a:rPr>
            </a:br>
            <a:r>
              <a:rPr lang="en-US" sz="2000" dirty="0">
                <a:latin typeface="Segoe UI" pitchFamily="34" charset="0"/>
                <a:cs typeface="Segoe UI" pitchFamily="34" charset="0"/>
              </a:rPr>
              <a:t>Credit Type: English</a:t>
            </a:r>
            <a:br>
              <a:rPr lang="en-US" sz="2000" dirty="0">
                <a:latin typeface="Segoe UI" pitchFamily="34" charset="0"/>
                <a:cs typeface="Segoe UI" pitchFamily="34" charset="0"/>
              </a:rPr>
            </a:br>
            <a:r>
              <a:rPr lang="en-US" sz="2000" dirty="0">
                <a:latin typeface="Segoe UI" pitchFamily="34" charset="0"/>
                <a:cs typeface="Segoe UI" pitchFamily="34" charset="0"/>
              </a:rPr>
              <a:t>Junior English is a survey study of American literature with emphasis placed on how literature is a reflection of American culture. Included in the course are various forms of literature that span three centuries. Of equal importance in this class is the continuing development of writing skills. Essays tied to the literature are the primary focus, but other forms of writing will also be assigned including writing tasks for practical purposes and a small research paper.</a:t>
            </a:r>
          </a:p>
        </p:txBody>
      </p:sp>
    </p:spTree>
    <p:extLst>
      <p:ext uri="{BB962C8B-B14F-4D97-AF65-F5344CB8AC3E}">
        <p14:creationId xmlns:p14="http://schemas.microsoft.com/office/powerpoint/2010/main" val="16416389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Availability </a:t>
            </a:r>
            <a:r>
              <a:rPr lang="en-US" smtClean="0"/>
              <a:t>(forecasting) Lists </a:t>
            </a:r>
            <a:r>
              <a:rPr lang="en-US" dirty="0" smtClean="0"/>
              <a:t>by Grade Level</a:t>
            </a:r>
            <a:endParaRPr lang="en-US" dirty="0"/>
          </a:p>
        </p:txBody>
      </p:sp>
      <p:sp>
        <p:nvSpPr>
          <p:cNvPr id="4" name="Content Placeholder 3"/>
          <p:cNvSpPr>
            <a:spLocks noGrp="1"/>
          </p:cNvSpPr>
          <p:nvPr>
            <p:ph idx="1"/>
          </p:nvPr>
        </p:nvSpPr>
        <p:spPr/>
        <p:txBody>
          <a:bodyPr/>
          <a:lstStyle/>
          <a:p>
            <a:pPr marL="45720" indent="0">
              <a:buNone/>
            </a:pPr>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409112016"/>
              </p:ext>
            </p:extLst>
          </p:nvPr>
        </p:nvGraphicFramePr>
        <p:xfrm>
          <a:off x="408708" y="1719071"/>
          <a:ext cx="3581400" cy="4635179"/>
        </p:xfrm>
        <a:graphic>
          <a:graphicData uri="http://schemas.openxmlformats.org/presentationml/2006/ole">
            <mc:AlternateContent xmlns:mc="http://schemas.openxmlformats.org/markup-compatibility/2006">
              <mc:Choice xmlns:v="urn:schemas-microsoft-com:vml" Requires="v">
                <p:oleObj spid="_x0000_s1030" name="Acrobat Document" r:id="rId3" imgW="5829300" imgH="7543800" progId="AcroExch.Document.11">
                  <p:embed/>
                </p:oleObj>
              </mc:Choice>
              <mc:Fallback>
                <p:oleObj name="Acrobat Document" r:id="rId3" imgW="5829300" imgH="7543800" progId="AcroExch.Document.11">
                  <p:embed/>
                  <p:pic>
                    <p:nvPicPr>
                      <p:cNvPr id="0" name=""/>
                      <p:cNvPicPr/>
                      <p:nvPr/>
                    </p:nvPicPr>
                    <p:blipFill>
                      <a:blip r:embed="rId4"/>
                      <a:stretch>
                        <a:fillRect/>
                      </a:stretch>
                    </p:blipFill>
                    <p:spPr>
                      <a:xfrm>
                        <a:off x="408708" y="1719071"/>
                        <a:ext cx="3581400" cy="4635179"/>
                      </a:xfrm>
                      <a:prstGeom prst="rect">
                        <a:avLst/>
                      </a:prstGeom>
                    </p:spPr>
                  </p:pic>
                </p:oleObj>
              </mc:Fallback>
            </mc:AlternateContent>
          </a:graphicData>
        </a:graphic>
      </p:graphicFrame>
    </p:spTree>
    <p:extLst>
      <p:ext uri="{BB962C8B-B14F-4D97-AF65-F5344CB8AC3E}">
        <p14:creationId xmlns:p14="http://schemas.microsoft.com/office/powerpoint/2010/main" val="20404047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5950" y="228600"/>
            <a:ext cx="5831586" cy="990600"/>
          </a:xfrm>
        </p:spPr>
        <p:txBody>
          <a:bodyPr>
            <a:normAutofit fontScale="90000"/>
          </a:bodyPr>
          <a:lstStyle/>
          <a:p>
            <a:r>
              <a:rPr lang="en-US" sz="3600" dirty="0"/>
              <a:t>Graduation Requirements Sample</a:t>
            </a:r>
          </a:p>
        </p:txBody>
      </p:sp>
      <p:pic>
        <p:nvPicPr>
          <p:cNvPr id="6" name="Content Placeholder 5"/>
          <p:cNvPicPr>
            <a:picLocks noGrp="1" noChangeAspect="1"/>
          </p:cNvPicPr>
          <p:nvPr>
            <p:ph idx="1"/>
          </p:nvPr>
        </p:nvPicPr>
        <p:blipFill>
          <a:blip r:embed="rId2"/>
          <a:stretch>
            <a:fillRect/>
          </a:stretch>
        </p:blipFill>
        <p:spPr>
          <a:xfrm>
            <a:off x="2707105" y="1676400"/>
            <a:ext cx="3741821" cy="4572000"/>
          </a:xfrm>
          <a:prstGeom prst="rect">
            <a:avLst/>
          </a:prstGeom>
        </p:spPr>
      </p:pic>
    </p:spTree>
    <p:extLst>
      <p:ext uri="{BB962C8B-B14F-4D97-AF65-F5344CB8AC3E}">
        <p14:creationId xmlns:p14="http://schemas.microsoft.com/office/powerpoint/2010/main" val="33216356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 &amp; forecasting webpage</a:t>
            </a:r>
            <a:endParaRPr lang="en-US" dirty="0"/>
          </a:p>
        </p:txBody>
      </p:sp>
      <p:sp>
        <p:nvSpPr>
          <p:cNvPr id="3" name="Content Placeholder 2"/>
          <p:cNvSpPr>
            <a:spLocks noGrp="1"/>
          </p:cNvSpPr>
          <p:nvPr>
            <p:ph idx="1"/>
          </p:nvPr>
        </p:nvSpPr>
        <p:spPr/>
        <p:txBody>
          <a:bodyPr/>
          <a:lstStyle/>
          <a:p>
            <a:r>
              <a:rPr lang="en-US" sz="2400" dirty="0">
                <a:solidFill>
                  <a:srgbClr val="4E3B30">
                    <a:shade val="75000"/>
                  </a:srgbClr>
                </a:solidFill>
                <a:latin typeface="Verdana Ref" pitchFamily="34" charset="0"/>
                <a:hlinkClick r:id="rId2"/>
              </a:rPr>
              <a:t>http://www.centralia.k12.wa.us/Page/1854</a:t>
            </a:r>
            <a:r>
              <a:rPr lang="en-US" sz="2400" dirty="0">
                <a:solidFill>
                  <a:srgbClr val="4E3B30">
                    <a:shade val="75000"/>
                  </a:srgbClr>
                </a:solidFill>
                <a:latin typeface="Verdana Ref" pitchFamily="34" charset="0"/>
              </a:rPr>
              <a:t>	</a:t>
            </a:r>
          </a:p>
          <a:p>
            <a:r>
              <a:rPr lang="en-US" sz="2400" dirty="0">
                <a:solidFill>
                  <a:schemeClr val="accent1"/>
                </a:solidFill>
                <a:latin typeface="Verdana Ref" pitchFamily="34" charset="0"/>
              </a:rPr>
              <a:t>CHS&gt;Departments&gt;Counseling&gt;Skyward Registration Information.</a:t>
            </a:r>
          </a:p>
          <a:p>
            <a:pPr lvl="1"/>
            <a:r>
              <a:rPr lang="en-US" sz="2100" dirty="0">
                <a:solidFill>
                  <a:schemeClr val="accent1"/>
                </a:solidFill>
                <a:latin typeface="Verdana Ref" pitchFamily="34" charset="0"/>
              </a:rPr>
              <a:t>View Page</a:t>
            </a:r>
          </a:p>
          <a:p>
            <a:pPr lvl="1"/>
            <a:r>
              <a:rPr lang="en-US" sz="2100" dirty="0">
                <a:solidFill>
                  <a:schemeClr val="accent1"/>
                </a:solidFill>
                <a:latin typeface="Verdana Ref" pitchFamily="34" charset="0"/>
              </a:rPr>
              <a:t>See Tutorial Sample</a:t>
            </a:r>
          </a:p>
          <a:p>
            <a:pPr lvl="1"/>
            <a:r>
              <a:rPr lang="en-US" sz="2100" dirty="0">
                <a:solidFill>
                  <a:schemeClr val="accent1"/>
                </a:solidFill>
                <a:latin typeface="Verdana Ref" pitchFamily="34" charset="0"/>
              </a:rPr>
              <a:t>Answer Questions</a:t>
            </a:r>
            <a:endParaRPr lang="en-US" dirty="0">
              <a:solidFill>
                <a:schemeClr val="accent1"/>
              </a:solidFill>
            </a:endParaRPr>
          </a:p>
        </p:txBody>
      </p:sp>
    </p:spTree>
    <p:extLst>
      <p:ext uri="{BB962C8B-B14F-4D97-AF65-F5344CB8AC3E}">
        <p14:creationId xmlns:p14="http://schemas.microsoft.com/office/powerpoint/2010/main" val="17600722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600200" y="533400"/>
            <a:ext cx="5829300" cy="609600"/>
          </a:xfrm>
        </p:spPr>
        <p:txBody>
          <a:bodyPr>
            <a:normAutofit/>
          </a:bodyPr>
          <a:lstStyle/>
          <a:p>
            <a:r>
              <a:rPr lang="en-US" dirty="0" smtClean="0"/>
              <a:t>Forecasting Process</a:t>
            </a:r>
            <a:r>
              <a:rPr lang="en-US" dirty="0" smtClean="0">
                <a:latin typeface="Verdana Ref" pitchFamily="34" charset="0"/>
              </a:rPr>
              <a:t>	</a:t>
            </a:r>
          </a:p>
        </p:txBody>
      </p:sp>
      <p:sp>
        <p:nvSpPr>
          <p:cNvPr id="19459" name="Rectangle 3"/>
          <p:cNvSpPr>
            <a:spLocks noGrp="1" noChangeArrowheads="1"/>
          </p:cNvSpPr>
          <p:nvPr>
            <p:ph idx="1"/>
          </p:nvPr>
        </p:nvSpPr>
        <p:spPr>
          <a:xfrm>
            <a:off x="1543050" y="1981200"/>
            <a:ext cx="6137910" cy="4191000"/>
          </a:xfrm>
        </p:spPr>
        <p:txBody>
          <a:bodyPr/>
          <a:lstStyle/>
          <a:p>
            <a:pPr>
              <a:defRPr/>
            </a:pPr>
            <a:r>
              <a:rPr lang="en-US" sz="2800" dirty="0">
                <a:latin typeface="Segoe UI" pitchFamily="34" charset="0"/>
                <a:cs typeface="Segoe UI" pitchFamily="34" charset="0"/>
              </a:rPr>
              <a:t>Student Led Conference:</a:t>
            </a:r>
          </a:p>
          <a:p>
            <a:pPr lvl="2">
              <a:buFont typeface="Wingdings" pitchFamily="2" charset="2"/>
              <a:buChar char="q"/>
            </a:pPr>
            <a:r>
              <a:rPr lang="en-US" dirty="0" smtClean="0">
                <a:latin typeface="Segoe UI" pitchFamily="34" charset="0"/>
                <a:cs typeface="Segoe UI" pitchFamily="34" charset="0"/>
              </a:rPr>
              <a:t>Talk with parent and advisor about future classes using HS &amp; Beyond Plan or registration checklist </a:t>
            </a:r>
          </a:p>
          <a:p>
            <a:pPr lvl="2">
              <a:buFont typeface="Wingdings" pitchFamily="2" charset="2"/>
              <a:buChar char="q"/>
            </a:pPr>
            <a:r>
              <a:rPr lang="en-US" dirty="0" smtClean="0">
                <a:latin typeface="Segoe UI" pitchFamily="34" charset="0"/>
                <a:cs typeface="Segoe UI" pitchFamily="34" charset="0"/>
              </a:rPr>
              <a:t>Fill out colored course availability sheet </a:t>
            </a:r>
          </a:p>
          <a:p>
            <a:pPr lvl="2">
              <a:buFont typeface="Wingdings" pitchFamily="2" charset="2"/>
              <a:buChar char="q"/>
            </a:pPr>
            <a:r>
              <a:rPr lang="en-US" dirty="0" smtClean="0">
                <a:latin typeface="Segoe UI" pitchFamily="34" charset="0"/>
                <a:cs typeface="Segoe UI" pitchFamily="34" charset="0"/>
              </a:rPr>
              <a:t>Choose 12 </a:t>
            </a:r>
            <a:r>
              <a:rPr lang="en-US" dirty="0">
                <a:latin typeface="Segoe UI" pitchFamily="34" charset="0"/>
                <a:cs typeface="Segoe UI" pitchFamily="34" charset="0"/>
              </a:rPr>
              <a:t>classes (both semesters</a:t>
            </a:r>
            <a:r>
              <a:rPr lang="en-US" dirty="0" smtClean="0">
                <a:latin typeface="Segoe UI" pitchFamily="34" charset="0"/>
                <a:cs typeface="Segoe UI" pitchFamily="34" charset="0"/>
              </a:rPr>
              <a:t>!) plus 2 alternates</a:t>
            </a:r>
          </a:p>
          <a:p>
            <a:pPr lvl="2">
              <a:buFont typeface="Wingdings" pitchFamily="2" charset="2"/>
              <a:buChar char="q"/>
            </a:pPr>
            <a:r>
              <a:rPr lang="en-US" dirty="0" smtClean="0">
                <a:latin typeface="Segoe UI" pitchFamily="34" charset="0"/>
                <a:cs typeface="Segoe UI" pitchFamily="34" charset="0"/>
              </a:rPr>
              <a:t> Immediately after you ‘re completed with conference, go to computer lab and forecast for 12 classes, or complete it with your </a:t>
            </a:r>
            <a:r>
              <a:rPr lang="en-US" dirty="0" err="1" smtClean="0">
                <a:latin typeface="Segoe UI" pitchFamily="34" charset="0"/>
                <a:cs typeface="Segoe UI" pitchFamily="34" charset="0"/>
              </a:rPr>
              <a:t>Nav</a:t>
            </a:r>
            <a:r>
              <a:rPr lang="en-US" dirty="0" smtClean="0">
                <a:latin typeface="Segoe UI" pitchFamily="34" charset="0"/>
                <a:cs typeface="Segoe UI" pitchFamily="34" charset="0"/>
              </a:rPr>
              <a:t> advisor at student led conference.</a:t>
            </a:r>
          </a:p>
          <a:p>
            <a:pPr marL="457200" lvl="1" indent="0">
              <a:buNone/>
              <a:defRPr/>
            </a:pPr>
            <a:endParaRPr lang="en-US" sz="2400" dirty="0">
              <a:latin typeface="Verdana Ref" pitchFamily="34" charset="0"/>
            </a:endParaRPr>
          </a:p>
        </p:txBody>
      </p:sp>
    </p:spTree>
    <p:extLst>
      <p:ext uri="{BB962C8B-B14F-4D97-AF65-F5344CB8AC3E}">
        <p14:creationId xmlns:p14="http://schemas.microsoft.com/office/powerpoint/2010/main" val="17055477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Choose Classes (Sophomore Ex.)</a:t>
            </a:r>
            <a:endParaRPr lang="en-US" dirty="0"/>
          </a:p>
        </p:txBody>
      </p:sp>
      <p:sp>
        <p:nvSpPr>
          <p:cNvPr id="3" name="Content Placeholder 2"/>
          <p:cNvSpPr>
            <a:spLocks noGrp="1"/>
          </p:cNvSpPr>
          <p:nvPr>
            <p:ph idx="1"/>
          </p:nvPr>
        </p:nvSpPr>
        <p:spPr/>
        <p:txBody>
          <a:bodyPr>
            <a:normAutofit/>
          </a:bodyPr>
          <a:lstStyle/>
          <a:p>
            <a:r>
              <a:rPr lang="en-US" dirty="0" smtClean="0">
                <a:solidFill>
                  <a:schemeClr val="tx2">
                    <a:lumMod val="75000"/>
                  </a:schemeClr>
                </a:solidFill>
                <a:latin typeface="Segoe UI" pitchFamily="34" charset="0"/>
                <a:ea typeface="Segoe UI" pitchFamily="34" charset="0"/>
                <a:cs typeface="Segoe UI" pitchFamily="34" charset="0"/>
              </a:rPr>
              <a:t>English:  Ex: English 10 A </a:t>
            </a:r>
            <a:r>
              <a:rPr lang="en-US" dirty="0">
                <a:solidFill>
                  <a:schemeClr val="tx2">
                    <a:lumMod val="75000"/>
                  </a:schemeClr>
                </a:solidFill>
                <a:latin typeface="Segoe UI" pitchFamily="34" charset="0"/>
                <a:ea typeface="Segoe UI" pitchFamily="34" charset="0"/>
                <a:cs typeface="Segoe UI" pitchFamily="34" charset="0"/>
              </a:rPr>
              <a:t>&amp;</a:t>
            </a:r>
            <a:r>
              <a:rPr lang="en-US" dirty="0" smtClean="0">
                <a:solidFill>
                  <a:schemeClr val="tx2">
                    <a:lumMod val="75000"/>
                  </a:schemeClr>
                </a:solidFill>
                <a:latin typeface="Segoe UI" pitchFamily="34" charset="0"/>
                <a:ea typeface="Segoe UI" pitchFamily="34" charset="0"/>
                <a:cs typeface="Segoe UI" pitchFamily="34" charset="0"/>
              </a:rPr>
              <a:t> 10 B: ENG 201 &amp; ENG202</a:t>
            </a:r>
          </a:p>
          <a:p>
            <a:r>
              <a:rPr lang="en-US" dirty="0" smtClean="0">
                <a:solidFill>
                  <a:schemeClr val="tx2">
                    <a:lumMod val="75000"/>
                  </a:schemeClr>
                </a:solidFill>
                <a:latin typeface="Segoe UI" pitchFamily="34" charset="0"/>
                <a:ea typeface="Segoe UI" pitchFamily="34" charset="0"/>
                <a:cs typeface="Segoe UI" pitchFamily="34" charset="0"/>
              </a:rPr>
              <a:t>Math: </a:t>
            </a:r>
            <a:r>
              <a:rPr lang="en-US" dirty="0">
                <a:solidFill>
                  <a:schemeClr val="tx2">
                    <a:lumMod val="75000"/>
                  </a:schemeClr>
                </a:solidFill>
                <a:latin typeface="Segoe UI" pitchFamily="34" charset="0"/>
                <a:ea typeface="Segoe UI" pitchFamily="34" charset="0"/>
                <a:cs typeface="Segoe UI" pitchFamily="34" charset="0"/>
              </a:rPr>
              <a:t>Ex: </a:t>
            </a:r>
            <a:r>
              <a:rPr lang="en-US" dirty="0" smtClean="0">
                <a:solidFill>
                  <a:schemeClr val="tx2">
                    <a:lumMod val="75000"/>
                  </a:schemeClr>
                </a:solidFill>
                <a:latin typeface="Segoe UI" pitchFamily="34" charset="0"/>
                <a:ea typeface="Segoe UI" pitchFamily="34" charset="0"/>
                <a:cs typeface="Segoe UI" pitchFamily="34" charset="0"/>
              </a:rPr>
              <a:t>Geometry A &amp; B: MAT201 &amp; MAT202</a:t>
            </a:r>
          </a:p>
          <a:p>
            <a:r>
              <a:rPr lang="en-US" dirty="0" smtClean="0">
                <a:solidFill>
                  <a:schemeClr val="tx2">
                    <a:lumMod val="75000"/>
                  </a:schemeClr>
                </a:solidFill>
                <a:latin typeface="Segoe UI" pitchFamily="34" charset="0"/>
                <a:ea typeface="Segoe UI" pitchFamily="34" charset="0"/>
                <a:cs typeface="Segoe UI" pitchFamily="34" charset="0"/>
              </a:rPr>
              <a:t>Science: </a:t>
            </a:r>
            <a:r>
              <a:rPr lang="en-US" dirty="0">
                <a:solidFill>
                  <a:schemeClr val="tx2">
                    <a:lumMod val="75000"/>
                  </a:schemeClr>
                </a:solidFill>
                <a:latin typeface="Segoe UI" pitchFamily="34" charset="0"/>
                <a:ea typeface="Segoe UI" pitchFamily="34" charset="0"/>
                <a:cs typeface="Segoe UI" pitchFamily="34" charset="0"/>
              </a:rPr>
              <a:t>Ex: </a:t>
            </a:r>
            <a:r>
              <a:rPr lang="en-US" dirty="0" smtClean="0">
                <a:solidFill>
                  <a:schemeClr val="tx2">
                    <a:lumMod val="75000"/>
                  </a:schemeClr>
                </a:solidFill>
                <a:latin typeface="Segoe UI" pitchFamily="34" charset="0"/>
                <a:ea typeface="Segoe UI" pitchFamily="34" charset="0"/>
                <a:cs typeface="Segoe UI" pitchFamily="34" charset="0"/>
              </a:rPr>
              <a:t>Biology A &amp; B: SCI 203 &amp; SCI 204</a:t>
            </a:r>
          </a:p>
          <a:p>
            <a:r>
              <a:rPr lang="en-US" dirty="0" smtClean="0">
                <a:solidFill>
                  <a:schemeClr val="tx2">
                    <a:lumMod val="75000"/>
                  </a:schemeClr>
                </a:solidFill>
                <a:latin typeface="Segoe UI" pitchFamily="34" charset="0"/>
                <a:ea typeface="Segoe UI" pitchFamily="34" charset="0"/>
                <a:cs typeface="Segoe UI" pitchFamily="34" charset="0"/>
              </a:rPr>
              <a:t>World History: </a:t>
            </a:r>
            <a:r>
              <a:rPr lang="en-US" dirty="0">
                <a:solidFill>
                  <a:schemeClr val="tx2">
                    <a:lumMod val="75000"/>
                  </a:schemeClr>
                </a:solidFill>
                <a:latin typeface="Segoe UI" pitchFamily="34" charset="0"/>
                <a:ea typeface="Segoe UI" pitchFamily="34" charset="0"/>
                <a:cs typeface="Segoe UI" pitchFamily="34" charset="0"/>
              </a:rPr>
              <a:t>Ex: </a:t>
            </a:r>
            <a:r>
              <a:rPr lang="en-US" dirty="0" smtClean="0">
                <a:solidFill>
                  <a:schemeClr val="tx2">
                    <a:lumMod val="75000"/>
                  </a:schemeClr>
                </a:solidFill>
                <a:latin typeface="Segoe UI" pitchFamily="34" charset="0"/>
                <a:ea typeface="Segoe UI" pitchFamily="34" charset="0"/>
                <a:cs typeface="Segoe UI" pitchFamily="34" charset="0"/>
              </a:rPr>
              <a:t>World History A &amp; B: SOC 201 &amp; SOC 202</a:t>
            </a:r>
          </a:p>
          <a:p>
            <a:r>
              <a:rPr lang="en-US" dirty="0" smtClean="0">
                <a:solidFill>
                  <a:schemeClr val="tx2">
                    <a:lumMod val="75000"/>
                  </a:schemeClr>
                </a:solidFill>
                <a:latin typeface="Segoe UI" pitchFamily="34" charset="0"/>
                <a:ea typeface="Segoe UI" pitchFamily="34" charset="0"/>
                <a:cs typeface="Segoe UI" pitchFamily="34" charset="0"/>
              </a:rPr>
              <a:t>PE: </a:t>
            </a:r>
            <a:r>
              <a:rPr lang="en-US" dirty="0">
                <a:solidFill>
                  <a:schemeClr val="tx2">
                    <a:lumMod val="75000"/>
                  </a:schemeClr>
                </a:solidFill>
                <a:latin typeface="Segoe UI" pitchFamily="34" charset="0"/>
                <a:ea typeface="Segoe UI" pitchFamily="34" charset="0"/>
                <a:cs typeface="Segoe UI" pitchFamily="34" charset="0"/>
              </a:rPr>
              <a:t>Ex: </a:t>
            </a:r>
            <a:r>
              <a:rPr lang="en-US" dirty="0" smtClean="0">
                <a:solidFill>
                  <a:schemeClr val="tx2">
                    <a:lumMod val="75000"/>
                  </a:schemeClr>
                </a:solidFill>
                <a:latin typeface="Segoe UI" pitchFamily="34" charset="0"/>
                <a:ea typeface="Segoe UI" pitchFamily="34" charset="0"/>
                <a:cs typeface="Segoe UI" pitchFamily="34" charset="0"/>
              </a:rPr>
              <a:t>PE A &amp; Strength &amp; Fitness B</a:t>
            </a:r>
          </a:p>
          <a:p>
            <a:r>
              <a:rPr lang="en-US" dirty="0" smtClean="0">
                <a:solidFill>
                  <a:schemeClr val="tx2">
                    <a:lumMod val="75000"/>
                  </a:schemeClr>
                </a:solidFill>
                <a:latin typeface="Segoe UI" pitchFamily="34" charset="0"/>
                <a:ea typeface="Segoe UI" pitchFamily="34" charset="0"/>
                <a:cs typeface="Segoe UI" pitchFamily="34" charset="0"/>
              </a:rPr>
              <a:t>Fine Art: </a:t>
            </a:r>
            <a:r>
              <a:rPr lang="en-US" dirty="0">
                <a:solidFill>
                  <a:schemeClr val="tx2">
                    <a:lumMod val="75000"/>
                  </a:schemeClr>
                </a:solidFill>
                <a:latin typeface="Segoe UI" pitchFamily="34" charset="0"/>
                <a:ea typeface="Segoe UI" pitchFamily="34" charset="0"/>
                <a:cs typeface="Segoe UI" pitchFamily="34" charset="0"/>
              </a:rPr>
              <a:t>Ex: </a:t>
            </a:r>
            <a:r>
              <a:rPr lang="en-US" dirty="0" smtClean="0">
                <a:solidFill>
                  <a:schemeClr val="tx2">
                    <a:lumMod val="75000"/>
                  </a:schemeClr>
                </a:solidFill>
                <a:latin typeface="Segoe UI" pitchFamily="34" charset="0"/>
                <a:ea typeface="Segoe UI" pitchFamily="34" charset="0"/>
                <a:cs typeface="Segoe UI" pitchFamily="34" charset="0"/>
              </a:rPr>
              <a:t>Pottery A &amp; Art B: ART201 &amp; ART102</a:t>
            </a:r>
          </a:p>
          <a:p>
            <a:r>
              <a:rPr lang="en-US" dirty="0" smtClean="0">
                <a:solidFill>
                  <a:schemeClr val="tx2">
                    <a:lumMod val="75000"/>
                  </a:schemeClr>
                </a:solidFill>
                <a:latin typeface="Segoe UI" pitchFamily="34" charset="0"/>
                <a:ea typeface="Segoe UI" pitchFamily="34" charset="0"/>
                <a:cs typeface="Segoe UI" pitchFamily="34" charset="0"/>
              </a:rPr>
              <a:t>Vocational/Occupational: </a:t>
            </a:r>
            <a:r>
              <a:rPr lang="en-US" dirty="0">
                <a:solidFill>
                  <a:schemeClr val="tx2">
                    <a:lumMod val="75000"/>
                  </a:schemeClr>
                </a:solidFill>
                <a:latin typeface="Segoe UI" pitchFamily="34" charset="0"/>
                <a:ea typeface="Segoe UI" pitchFamily="34" charset="0"/>
                <a:cs typeface="Segoe UI" pitchFamily="34" charset="0"/>
              </a:rPr>
              <a:t>Ex: </a:t>
            </a:r>
            <a:r>
              <a:rPr lang="en-US" dirty="0" smtClean="0">
                <a:solidFill>
                  <a:schemeClr val="tx2">
                    <a:lumMod val="75000"/>
                  </a:schemeClr>
                </a:solidFill>
                <a:latin typeface="Segoe UI" pitchFamily="34" charset="0"/>
                <a:ea typeface="Segoe UI" pitchFamily="34" charset="0"/>
                <a:cs typeface="Segoe UI" pitchFamily="34" charset="0"/>
              </a:rPr>
              <a:t>Wood Art A &amp; Food &amp; Fitness B</a:t>
            </a:r>
            <a:endParaRPr lang="en-US" dirty="0">
              <a:solidFill>
                <a:schemeClr val="tx2">
                  <a:lumMod val="75000"/>
                </a:schemeClr>
              </a:soli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5010187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Choose Classes </a:t>
            </a:r>
            <a:r>
              <a:rPr lang="en-US" dirty="0" smtClean="0"/>
              <a:t>(Junior </a:t>
            </a:r>
            <a:r>
              <a:rPr lang="en-US" dirty="0"/>
              <a:t>Ex.)</a:t>
            </a:r>
          </a:p>
        </p:txBody>
      </p:sp>
      <p:sp>
        <p:nvSpPr>
          <p:cNvPr id="3" name="Content Placeholder 2"/>
          <p:cNvSpPr>
            <a:spLocks noGrp="1"/>
          </p:cNvSpPr>
          <p:nvPr>
            <p:ph idx="1"/>
          </p:nvPr>
        </p:nvSpPr>
        <p:spPr/>
        <p:txBody>
          <a:bodyPr>
            <a:normAutofit fontScale="77500" lnSpcReduction="20000"/>
          </a:bodyPr>
          <a:lstStyle/>
          <a:p>
            <a:r>
              <a:rPr lang="en-US" sz="2800" dirty="0">
                <a:solidFill>
                  <a:schemeClr val="tx2">
                    <a:lumMod val="75000"/>
                  </a:schemeClr>
                </a:solidFill>
                <a:latin typeface="Segoe UI" pitchFamily="34" charset="0"/>
                <a:ea typeface="Segoe UI" pitchFamily="34" charset="0"/>
                <a:cs typeface="Segoe UI" pitchFamily="34" charset="0"/>
              </a:rPr>
              <a:t>English:  Ex: English 11 A &amp; 11 B: ENG 301 &amp; ENG 302</a:t>
            </a:r>
          </a:p>
          <a:p>
            <a:r>
              <a:rPr lang="en-US" sz="2800" dirty="0">
                <a:solidFill>
                  <a:schemeClr val="tx2">
                    <a:lumMod val="75000"/>
                  </a:schemeClr>
                </a:solidFill>
                <a:latin typeface="Segoe UI" pitchFamily="34" charset="0"/>
                <a:ea typeface="Segoe UI" pitchFamily="34" charset="0"/>
                <a:cs typeface="Segoe UI" pitchFamily="34" charset="0"/>
              </a:rPr>
              <a:t>Math: Ex: Algebra 2 A &amp; B: MAT 301 &amp; 302</a:t>
            </a:r>
          </a:p>
          <a:p>
            <a:pPr lvl="1"/>
            <a:r>
              <a:rPr lang="en-US" sz="2500" dirty="0">
                <a:solidFill>
                  <a:schemeClr val="tx2">
                    <a:lumMod val="75000"/>
                  </a:schemeClr>
                </a:solidFill>
                <a:latin typeface="Segoe UI" pitchFamily="34" charset="0"/>
                <a:ea typeface="Segoe UI" pitchFamily="34" charset="0"/>
                <a:cs typeface="Segoe UI" pitchFamily="34" charset="0"/>
              </a:rPr>
              <a:t>Math Models </a:t>
            </a:r>
            <a:r>
              <a:rPr lang="en-US" sz="2400" dirty="0">
                <a:solidFill>
                  <a:schemeClr val="tx2">
                    <a:lumMod val="75000"/>
                  </a:schemeClr>
                </a:solidFill>
                <a:latin typeface="Segoe UI" pitchFamily="34" charset="0"/>
                <a:ea typeface="Segoe UI" pitchFamily="34" charset="0"/>
                <a:cs typeface="Segoe UI" pitchFamily="34" charset="0"/>
              </a:rPr>
              <a:t>A &amp; B </a:t>
            </a:r>
            <a:r>
              <a:rPr lang="en-US" sz="2500" dirty="0">
                <a:solidFill>
                  <a:schemeClr val="tx2">
                    <a:lumMod val="75000"/>
                  </a:schemeClr>
                </a:solidFill>
                <a:latin typeface="Segoe UI" pitchFamily="34" charset="0"/>
                <a:ea typeface="Segoe UI" pitchFamily="34" charset="0"/>
                <a:cs typeface="Segoe UI" pitchFamily="34" charset="0"/>
              </a:rPr>
              <a:t>(with permission): MAT 309 &amp; MAT 310</a:t>
            </a:r>
          </a:p>
          <a:p>
            <a:r>
              <a:rPr lang="en-US" sz="2800" dirty="0">
                <a:solidFill>
                  <a:schemeClr val="tx2">
                    <a:lumMod val="75000"/>
                  </a:schemeClr>
                </a:solidFill>
                <a:latin typeface="Segoe UI" pitchFamily="34" charset="0"/>
                <a:ea typeface="Segoe UI" pitchFamily="34" charset="0"/>
                <a:cs typeface="Segoe UI" pitchFamily="34" charset="0"/>
              </a:rPr>
              <a:t>Science: Ex: Chemistry A &amp; B: SCI 301 &amp; SCI 302 </a:t>
            </a:r>
          </a:p>
          <a:p>
            <a:pPr lvl="1"/>
            <a:r>
              <a:rPr lang="en-US" sz="2500" dirty="0">
                <a:solidFill>
                  <a:schemeClr val="tx2">
                    <a:lumMod val="75000"/>
                  </a:schemeClr>
                </a:solidFill>
                <a:latin typeface="Segoe UI" pitchFamily="34" charset="0"/>
                <a:ea typeface="Segoe UI" pitchFamily="34" charset="0"/>
                <a:cs typeface="Segoe UI" pitchFamily="34" charset="0"/>
              </a:rPr>
              <a:t>Agriscience </a:t>
            </a:r>
            <a:r>
              <a:rPr lang="en-US" sz="2800" dirty="0">
                <a:solidFill>
                  <a:schemeClr val="tx2">
                    <a:lumMod val="75000"/>
                  </a:schemeClr>
                </a:solidFill>
                <a:latin typeface="Segoe UI" pitchFamily="34" charset="0"/>
                <a:ea typeface="Segoe UI" pitchFamily="34" charset="0"/>
                <a:cs typeface="Segoe UI" pitchFamily="34" charset="0"/>
              </a:rPr>
              <a:t>A &amp; B: SCI 101 &amp; SCI102</a:t>
            </a:r>
            <a:endParaRPr lang="en-US" sz="2500" dirty="0">
              <a:solidFill>
                <a:schemeClr val="tx2">
                  <a:lumMod val="75000"/>
                </a:schemeClr>
              </a:solidFill>
              <a:latin typeface="Segoe UI" pitchFamily="34" charset="0"/>
              <a:ea typeface="Segoe UI" pitchFamily="34" charset="0"/>
              <a:cs typeface="Segoe UI" pitchFamily="34" charset="0"/>
            </a:endParaRPr>
          </a:p>
          <a:p>
            <a:r>
              <a:rPr lang="en-US" sz="2800" dirty="0">
                <a:solidFill>
                  <a:schemeClr val="tx2">
                    <a:lumMod val="75000"/>
                  </a:schemeClr>
                </a:solidFill>
                <a:latin typeface="Segoe UI" pitchFamily="34" charset="0"/>
                <a:ea typeface="Segoe UI" pitchFamily="34" charset="0"/>
                <a:cs typeface="Segoe UI" pitchFamily="34" charset="0"/>
              </a:rPr>
              <a:t>US History: Ex: US History A &amp; B: SOC 301 &amp; SOC 302 </a:t>
            </a:r>
          </a:p>
          <a:p>
            <a:r>
              <a:rPr lang="en-US" sz="2800" dirty="0">
                <a:solidFill>
                  <a:schemeClr val="tx2">
                    <a:lumMod val="75000"/>
                  </a:schemeClr>
                </a:solidFill>
                <a:latin typeface="Segoe UI" pitchFamily="34" charset="0"/>
                <a:ea typeface="Segoe UI" pitchFamily="34" charset="0"/>
                <a:cs typeface="Segoe UI" pitchFamily="34" charset="0"/>
              </a:rPr>
              <a:t>PE: Ex: PE A &amp; Strength &amp; Fitness B (if needed)</a:t>
            </a:r>
          </a:p>
          <a:p>
            <a:r>
              <a:rPr lang="en-US" sz="2800" dirty="0">
                <a:solidFill>
                  <a:schemeClr val="tx2">
                    <a:lumMod val="75000"/>
                  </a:schemeClr>
                </a:solidFill>
                <a:latin typeface="Segoe UI" pitchFamily="34" charset="0"/>
                <a:ea typeface="Segoe UI" pitchFamily="34" charset="0"/>
                <a:cs typeface="Segoe UI" pitchFamily="34" charset="0"/>
              </a:rPr>
              <a:t>Fine Art: Ex: Pottery A &amp; Art B: ART201 &amp; ART 102</a:t>
            </a:r>
          </a:p>
          <a:p>
            <a:r>
              <a:rPr lang="en-US" sz="2800" dirty="0">
                <a:solidFill>
                  <a:schemeClr val="tx2">
                    <a:lumMod val="75000"/>
                  </a:schemeClr>
                </a:solidFill>
                <a:latin typeface="Segoe UI" pitchFamily="34" charset="0"/>
                <a:ea typeface="Segoe UI" pitchFamily="34" charset="0"/>
                <a:cs typeface="Segoe UI" pitchFamily="34" charset="0"/>
              </a:rPr>
              <a:t>Vocational/Occupational: Ex: Wood Art A &amp; Food &amp; Fitness B</a:t>
            </a:r>
          </a:p>
          <a:p>
            <a:r>
              <a:rPr lang="en-US" sz="2800" dirty="0" smtClean="0">
                <a:solidFill>
                  <a:schemeClr val="tx2">
                    <a:lumMod val="75000"/>
                  </a:schemeClr>
                </a:solidFill>
                <a:latin typeface="Segoe UI" pitchFamily="34" charset="0"/>
                <a:ea typeface="Segoe UI" pitchFamily="34" charset="0"/>
                <a:cs typeface="Segoe UI" pitchFamily="34" charset="0"/>
              </a:rPr>
              <a:t>World Language</a:t>
            </a:r>
            <a:r>
              <a:rPr lang="en-US" sz="2800" dirty="0">
                <a:solidFill>
                  <a:schemeClr val="tx2">
                    <a:lumMod val="75000"/>
                  </a:schemeClr>
                </a:solidFill>
                <a:latin typeface="Segoe UI" pitchFamily="34" charset="0"/>
                <a:ea typeface="Segoe UI" pitchFamily="34" charset="0"/>
                <a:cs typeface="Segoe UI" pitchFamily="34" charset="0"/>
              </a:rPr>
              <a:t>: SPA 101 &amp; SPA102</a:t>
            </a:r>
          </a:p>
          <a:p>
            <a:r>
              <a:rPr lang="en-US" sz="2800" dirty="0">
                <a:solidFill>
                  <a:schemeClr val="tx2">
                    <a:lumMod val="75000"/>
                  </a:schemeClr>
                </a:solidFill>
                <a:latin typeface="Segoe UI" pitchFamily="34" charset="0"/>
                <a:ea typeface="Segoe UI" pitchFamily="34" charset="0"/>
                <a:cs typeface="Segoe UI" pitchFamily="34" charset="0"/>
              </a:rPr>
              <a:t>Other</a:t>
            </a:r>
          </a:p>
          <a:p>
            <a:pPr>
              <a:buFont typeface="Wingdings" pitchFamily="2" charset="2"/>
              <a:buChar char="q"/>
            </a:pPr>
            <a:endParaRPr lang="en-US" dirty="0" smtClean="0">
              <a:solidFill>
                <a:schemeClr val="tx2">
                  <a:lumMod val="75000"/>
                </a:schemeClr>
              </a:solidFill>
            </a:endParaRPr>
          </a:p>
          <a:p>
            <a:endParaRPr lang="en-US" dirty="0">
              <a:solidFill>
                <a:schemeClr val="tx2">
                  <a:lumMod val="75000"/>
                </a:schemeClr>
              </a:solidFill>
            </a:endParaRPr>
          </a:p>
          <a:p>
            <a:endParaRPr lang="en-US" dirty="0"/>
          </a:p>
        </p:txBody>
      </p:sp>
    </p:spTree>
    <p:extLst>
      <p:ext uri="{BB962C8B-B14F-4D97-AF65-F5344CB8AC3E}">
        <p14:creationId xmlns:p14="http://schemas.microsoft.com/office/powerpoint/2010/main" val="31538061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a:t>
            </a:r>
            <a:endParaRPr lang="en-US" dirty="0"/>
          </a:p>
        </p:txBody>
      </p:sp>
      <p:sp>
        <p:nvSpPr>
          <p:cNvPr id="3" name="Content Placeholder 2"/>
          <p:cNvSpPr>
            <a:spLocks noGrp="1"/>
          </p:cNvSpPr>
          <p:nvPr>
            <p:ph idx="1"/>
          </p:nvPr>
        </p:nvSpPr>
        <p:spPr>
          <a:xfrm>
            <a:off x="1371600" y="1752600"/>
            <a:ext cx="6515100" cy="4327526"/>
          </a:xfrm>
        </p:spPr>
        <p:txBody>
          <a:bodyPr>
            <a:normAutofit/>
          </a:bodyPr>
          <a:lstStyle/>
          <a:p>
            <a:r>
              <a:rPr lang="en-US" dirty="0" smtClean="0">
                <a:latin typeface="Segoe UI" pitchFamily="34" charset="0"/>
                <a:cs typeface="Segoe UI" pitchFamily="34" charset="0"/>
              </a:rPr>
              <a:t>Cannot login to Skyward when SLC parent is here?</a:t>
            </a:r>
          </a:p>
          <a:p>
            <a:r>
              <a:rPr lang="en-US" dirty="0" smtClean="0">
                <a:latin typeface="Segoe UI" pitchFamily="34" charset="0"/>
                <a:cs typeface="Segoe UI" pitchFamily="34" charset="0"/>
              </a:rPr>
              <a:t>Scheduled at another time?</a:t>
            </a:r>
          </a:p>
          <a:p>
            <a:r>
              <a:rPr lang="en-US" dirty="0" smtClean="0">
                <a:latin typeface="Segoe UI" pitchFamily="34" charset="0"/>
                <a:cs typeface="Segoe UI" pitchFamily="34" charset="0"/>
              </a:rPr>
              <a:t>If you cannot log in to Skyward?</a:t>
            </a:r>
          </a:p>
          <a:p>
            <a:pPr lvl="1"/>
            <a:r>
              <a:rPr lang="en-US" dirty="0" smtClean="0">
                <a:latin typeface="Segoe UI" pitchFamily="34" charset="0"/>
                <a:cs typeface="Segoe UI" pitchFamily="34" charset="0"/>
              </a:rPr>
              <a:t>Students are IEP? (your case manager will help you schedule) </a:t>
            </a:r>
          </a:p>
          <a:p>
            <a:pPr lvl="1"/>
            <a:r>
              <a:rPr lang="en-US" dirty="0" smtClean="0">
                <a:latin typeface="Segoe UI" pitchFamily="34" charset="0"/>
                <a:cs typeface="Segoe UI" pitchFamily="34" charset="0"/>
              </a:rPr>
              <a:t>Running Start? (pick classes you want at CHS, then write RST on CA form)</a:t>
            </a:r>
          </a:p>
          <a:p>
            <a:pPr lvl="1"/>
            <a:r>
              <a:rPr lang="en-US" dirty="0" smtClean="0">
                <a:latin typeface="Segoe UI" pitchFamily="34" charset="0"/>
                <a:cs typeface="Segoe UI" pitchFamily="34" charset="0"/>
              </a:rPr>
              <a:t>Want zero hour? (Write on CA form)</a:t>
            </a:r>
          </a:p>
          <a:p>
            <a:pPr lvl="1"/>
            <a:r>
              <a:rPr lang="en-US" dirty="0" smtClean="0">
                <a:latin typeface="Segoe UI" pitchFamily="34" charset="0"/>
                <a:cs typeface="Segoe UI" pitchFamily="34" charset="0"/>
              </a:rPr>
              <a:t>Skills Center? (add only three periods, write NMVSC on form)</a:t>
            </a:r>
          </a:p>
          <a:p>
            <a:pPr lvl="1"/>
            <a:r>
              <a:rPr lang="en-US" dirty="0" smtClean="0">
                <a:latin typeface="Segoe UI" pitchFamily="34" charset="0"/>
                <a:cs typeface="Segoe UI" pitchFamily="34" charset="0"/>
              </a:rPr>
              <a:t>Apex?, TA? (write on bottom of print out or CA form)</a:t>
            </a:r>
          </a:p>
          <a:p>
            <a:endParaRPr lang="en-US" dirty="0"/>
          </a:p>
        </p:txBody>
      </p:sp>
    </p:spTree>
    <p:extLst>
      <p:ext uri="{BB962C8B-B14F-4D97-AF65-F5344CB8AC3E}">
        <p14:creationId xmlns:p14="http://schemas.microsoft.com/office/powerpoint/2010/main" val="25648525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14351" y="1748590"/>
            <a:ext cx="7598569" cy="4042611"/>
          </a:xfrm>
        </p:spPr>
        <p:txBody>
          <a:bodyPr>
            <a:normAutofit/>
          </a:bodyPr>
          <a:lstStyle/>
          <a:p>
            <a:r>
              <a:rPr lang="en-US" dirty="0" smtClean="0"/>
              <a:t>Skyward Login and Password? </a:t>
            </a:r>
            <a:endParaRPr lang="en-US" dirty="0"/>
          </a:p>
          <a:p>
            <a:pPr lvl="1"/>
            <a:r>
              <a:rPr lang="en-US" dirty="0" smtClean="0"/>
              <a:t>See Julie Wiseman in the counseling center.</a:t>
            </a:r>
          </a:p>
          <a:p>
            <a:pPr lvl="1"/>
            <a:r>
              <a:rPr lang="en-US" dirty="0" smtClean="0"/>
              <a:t>Or, see Teresa Morley in the counseling center.</a:t>
            </a:r>
            <a:endParaRPr lang="en-US" dirty="0"/>
          </a:p>
          <a:p>
            <a:r>
              <a:rPr lang="en-US" smtClean="0"/>
              <a:t>Graduation Requirements questions?</a:t>
            </a:r>
            <a:endParaRPr lang="en-US" dirty="0" smtClean="0"/>
          </a:p>
          <a:p>
            <a:r>
              <a:rPr lang="en-US" dirty="0" smtClean="0"/>
              <a:t>Jim Parker; A-G </a:t>
            </a:r>
          </a:p>
          <a:p>
            <a:pPr lvl="1"/>
            <a:r>
              <a:rPr lang="en-US" sz="1800" dirty="0" smtClean="0">
                <a:hlinkClick r:id="rId2"/>
              </a:rPr>
              <a:t>jparker@centralia.wednet.edu</a:t>
            </a:r>
            <a:r>
              <a:rPr lang="en-US" sz="1800" dirty="0" smtClean="0"/>
              <a:t>	</a:t>
            </a:r>
          </a:p>
          <a:p>
            <a:r>
              <a:rPr lang="en-US" dirty="0" smtClean="0"/>
              <a:t>Matt Whitmire; H-O</a:t>
            </a:r>
          </a:p>
          <a:p>
            <a:pPr lvl="1"/>
            <a:r>
              <a:rPr lang="en-US" sz="1800" dirty="0" smtClean="0">
                <a:hlinkClick r:id="rId3"/>
              </a:rPr>
              <a:t>mwhitmire@centralia.wednet.edu</a:t>
            </a:r>
            <a:r>
              <a:rPr lang="en-US" sz="1800" dirty="0" smtClean="0"/>
              <a:t>	</a:t>
            </a:r>
          </a:p>
          <a:p>
            <a:r>
              <a:rPr lang="en-US" dirty="0" smtClean="0"/>
              <a:t>Deb </a:t>
            </a:r>
            <a:r>
              <a:rPr lang="en-US" dirty="0" err="1" smtClean="0"/>
              <a:t>Everley</a:t>
            </a:r>
            <a:r>
              <a:rPr lang="en-US" dirty="0" smtClean="0"/>
              <a:t>: P-Z</a:t>
            </a:r>
          </a:p>
          <a:p>
            <a:pPr lvl="1"/>
            <a:r>
              <a:rPr lang="en-US" sz="1800" dirty="0" smtClean="0">
                <a:solidFill>
                  <a:schemeClr val="bg2">
                    <a:lumMod val="25000"/>
                  </a:schemeClr>
                </a:solidFill>
                <a:hlinkClick r:id="rId4"/>
              </a:rPr>
              <a:t>deverley@centralia.wednet.edu</a:t>
            </a:r>
            <a:endParaRPr lang="en-US" sz="1800" dirty="0" smtClean="0">
              <a:solidFill>
                <a:schemeClr val="bg2">
                  <a:lumMod val="25000"/>
                </a:schemeClr>
              </a:solidFill>
            </a:endParaRPr>
          </a:p>
          <a:p>
            <a:pPr lvl="1"/>
            <a:endParaRPr lang="en-US" dirty="0"/>
          </a:p>
        </p:txBody>
      </p:sp>
    </p:spTree>
    <p:extLst>
      <p:ext uri="{BB962C8B-B14F-4D97-AF65-F5344CB8AC3E}">
        <p14:creationId xmlns:p14="http://schemas.microsoft.com/office/powerpoint/2010/main" val="24650433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40</TotalTime>
  <Words>719</Words>
  <Application>Microsoft Office PowerPoint</Application>
  <PresentationFormat>On-screen Show (4:3)</PresentationFormat>
  <Paragraphs>98</Paragraphs>
  <Slides>14</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1" baseType="lpstr">
      <vt:lpstr>Franklin Gothic Medium</vt:lpstr>
      <vt:lpstr>Segoe UI</vt:lpstr>
      <vt:lpstr>Verdana Ref</vt:lpstr>
      <vt:lpstr>Wingdings</vt:lpstr>
      <vt:lpstr>Wingdings 2</vt:lpstr>
      <vt:lpstr>Grid</vt:lpstr>
      <vt:lpstr>Acrobat Document</vt:lpstr>
      <vt:lpstr>PowerPoint Presentation</vt:lpstr>
      <vt:lpstr>Introduction</vt:lpstr>
      <vt:lpstr>Who is doing online Forecasting?</vt:lpstr>
      <vt:lpstr>Forecasting Process </vt:lpstr>
      <vt:lpstr>New Classes for 2016-17</vt:lpstr>
      <vt:lpstr>Course Description Sample on CHS Web site:  http://www.centralia.k12.wa.us/chs/site/default.asp</vt:lpstr>
      <vt:lpstr>Course Availability (forecasting) Lists by Grade Level</vt:lpstr>
      <vt:lpstr>Graduation Requirements Sample</vt:lpstr>
      <vt:lpstr>Registration &amp; forecasting webpage</vt:lpstr>
      <vt:lpstr>Forecasting Process </vt:lpstr>
      <vt:lpstr>Choose Classes (Sophomore Ex.)</vt:lpstr>
      <vt:lpstr>Choose Classes (Junior Ex.)</vt:lpstr>
      <vt:lpstr>What if ?</vt:lpstr>
      <vt:lpstr>Questions?</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Parker</dc:creator>
  <cp:lastModifiedBy>Jim Parker</cp:lastModifiedBy>
  <cp:revision>5</cp:revision>
  <dcterms:created xsi:type="dcterms:W3CDTF">2016-02-23T20:43:38Z</dcterms:created>
  <dcterms:modified xsi:type="dcterms:W3CDTF">2016-03-07T14:42:45Z</dcterms:modified>
</cp:coreProperties>
</file>