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302" r:id="rId2"/>
    <p:sldId id="307" r:id="rId3"/>
    <p:sldId id="258" r:id="rId4"/>
    <p:sldId id="259" r:id="rId5"/>
    <p:sldId id="260" r:id="rId6"/>
    <p:sldId id="257" r:id="rId7"/>
    <p:sldId id="261" r:id="rId8"/>
    <p:sldId id="262" r:id="rId9"/>
    <p:sldId id="264" r:id="rId10"/>
    <p:sldId id="265" r:id="rId11"/>
    <p:sldId id="266" r:id="rId12"/>
    <p:sldId id="267" r:id="rId13"/>
    <p:sldId id="268" r:id="rId14"/>
    <p:sldId id="269" r:id="rId15"/>
    <p:sldId id="271" r:id="rId16"/>
    <p:sldId id="270" r:id="rId17"/>
    <p:sldId id="272" r:id="rId18"/>
    <p:sldId id="273" r:id="rId19"/>
    <p:sldId id="304" r:id="rId20"/>
    <p:sldId id="309" r:id="rId21"/>
    <p:sldId id="274" r:id="rId22"/>
    <p:sldId id="275" r:id="rId23"/>
    <p:sldId id="276" r:id="rId24"/>
    <p:sldId id="263"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308" r:id="rId43"/>
    <p:sldId id="294" r:id="rId44"/>
    <p:sldId id="295" r:id="rId45"/>
    <p:sldId id="296" r:id="rId46"/>
    <p:sldId id="298" r:id="rId47"/>
    <p:sldId id="297" r:id="rId48"/>
    <p:sldId id="299" r:id="rId49"/>
    <p:sldId id="300" r:id="rId50"/>
    <p:sldId id="305" r:id="rId51"/>
    <p:sldId id="301" r:id="rId52"/>
    <p:sldId id="306" r:id="rId53"/>
  </p:sldIdLst>
  <p:sldSz cx="9144000" cy="6858000" type="screen4x3"/>
  <p:notesSz cx="7102475" cy="93884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33CC"/>
    <a:srgbClr val="FF33CC"/>
    <a:srgbClr val="6600FF"/>
    <a:srgbClr val="00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7" autoAdjust="0"/>
    <p:restoredTop sz="56259" autoAdjust="0"/>
  </p:normalViewPr>
  <p:slideViewPr>
    <p:cSldViewPr>
      <p:cViewPr varScale="1">
        <p:scale>
          <a:sx n="92" d="100"/>
          <a:sy n="92" d="100"/>
        </p:scale>
        <p:origin x="-912" y="-102"/>
      </p:cViewPr>
      <p:guideLst>
        <p:guide orient="horz" pos="2160"/>
        <p:guide pos="2880"/>
      </p:guideLst>
    </p:cSldViewPr>
  </p:slideViewPr>
  <p:outlineViewPr>
    <p:cViewPr>
      <p:scale>
        <a:sx n="33" d="100"/>
        <a:sy n="33" d="100"/>
      </p:scale>
      <p:origin x="0" y="16428"/>
    </p:cViewPr>
  </p:outlineViewPr>
  <p:notesTextViewPr>
    <p:cViewPr>
      <p:scale>
        <a:sx n="100" d="100"/>
        <a:sy n="100" d="100"/>
      </p:scale>
      <p:origin x="0" y="0"/>
    </p:cViewPr>
  </p:notesTextViewPr>
  <p:sorterViewPr>
    <p:cViewPr>
      <p:scale>
        <a:sx n="66" d="100"/>
        <a:sy n="66" d="100"/>
      </p:scale>
      <p:origin x="0" y="4764"/>
    </p:cViewPr>
  </p:sorterViewPr>
  <p:notesViewPr>
    <p:cSldViewPr>
      <p:cViewPr varScale="1">
        <p:scale>
          <a:sx n="57" d="100"/>
          <a:sy n="57" d="100"/>
        </p:scale>
        <p:origin x="-1218" y="-96"/>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69900"/>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47107" name="Rectangle 3"/>
          <p:cNvSpPr>
            <a:spLocks noGrp="1" noChangeArrowheads="1"/>
          </p:cNvSpPr>
          <p:nvPr>
            <p:ph type="dt" sz="quarter" idx="1"/>
          </p:nvPr>
        </p:nvSpPr>
        <p:spPr bwMode="auto">
          <a:xfrm>
            <a:off x="4022725" y="0"/>
            <a:ext cx="3078163" cy="469900"/>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47108" name="Rectangle 4"/>
          <p:cNvSpPr>
            <a:spLocks noGrp="1" noChangeArrowheads="1"/>
          </p:cNvSpPr>
          <p:nvPr>
            <p:ph type="ftr" sz="quarter" idx="2"/>
          </p:nvPr>
        </p:nvSpPr>
        <p:spPr bwMode="auto">
          <a:xfrm>
            <a:off x="0" y="8916988"/>
            <a:ext cx="3078163" cy="469900"/>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47109" name="Rectangle 5"/>
          <p:cNvSpPr>
            <a:spLocks noGrp="1" noChangeArrowheads="1"/>
          </p:cNvSpPr>
          <p:nvPr>
            <p:ph type="sldNum" sz="quarter" idx="3"/>
          </p:nvPr>
        </p:nvSpPr>
        <p:spPr bwMode="auto">
          <a:xfrm>
            <a:off x="4022725" y="8916988"/>
            <a:ext cx="3078163" cy="469900"/>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algn="r" eaLnBrk="1" hangingPunct="1">
              <a:defRPr sz="1200"/>
            </a:lvl1pPr>
          </a:lstStyle>
          <a:p>
            <a:pPr>
              <a:defRPr/>
            </a:pPr>
            <a:fld id="{0C83E577-7E7D-4EDF-A15E-13B6959CAA6A}" type="slidenum">
              <a:rPr lang="en-US" altLang="en-US"/>
              <a:pPr>
                <a:defRPr/>
              </a:pPr>
              <a:t>‹#›</a:t>
            </a:fld>
            <a:endParaRPr lang="en-US" altLang="en-US"/>
          </a:p>
        </p:txBody>
      </p:sp>
    </p:spTree>
    <p:extLst>
      <p:ext uri="{BB962C8B-B14F-4D97-AF65-F5344CB8AC3E}">
        <p14:creationId xmlns:p14="http://schemas.microsoft.com/office/powerpoint/2010/main" val="3727101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078163" cy="469900"/>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45059" name="Rectangle 3"/>
          <p:cNvSpPr>
            <a:spLocks noGrp="1" noChangeArrowheads="1"/>
          </p:cNvSpPr>
          <p:nvPr>
            <p:ph type="dt" idx="1"/>
          </p:nvPr>
        </p:nvSpPr>
        <p:spPr bwMode="auto">
          <a:xfrm>
            <a:off x="4022725" y="0"/>
            <a:ext cx="3078163" cy="469900"/>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5"/>
          <p:cNvSpPr>
            <a:spLocks noGrp="1" noChangeArrowheads="1"/>
          </p:cNvSpPr>
          <p:nvPr>
            <p:ph type="body" sz="quarter" idx="3"/>
          </p:nvPr>
        </p:nvSpPr>
        <p:spPr bwMode="auto">
          <a:xfrm>
            <a:off x="709613" y="4459288"/>
            <a:ext cx="5683250" cy="4224337"/>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916988"/>
            <a:ext cx="3078163" cy="469900"/>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45063" name="Rectangle 7"/>
          <p:cNvSpPr>
            <a:spLocks noGrp="1" noChangeArrowheads="1"/>
          </p:cNvSpPr>
          <p:nvPr>
            <p:ph type="sldNum" sz="quarter" idx="5"/>
          </p:nvPr>
        </p:nvSpPr>
        <p:spPr bwMode="auto">
          <a:xfrm>
            <a:off x="4022725" y="8916988"/>
            <a:ext cx="3078163" cy="469900"/>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algn="r" eaLnBrk="1" hangingPunct="1">
              <a:defRPr sz="1200"/>
            </a:lvl1pPr>
          </a:lstStyle>
          <a:p>
            <a:pPr>
              <a:defRPr/>
            </a:pPr>
            <a:fld id="{BF1351A5-614A-46EA-81E7-9DB1A513BB6C}" type="slidenum">
              <a:rPr lang="en-US" altLang="en-US"/>
              <a:pPr>
                <a:defRPr/>
              </a:pPr>
              <a:t>‹#›</a:t>
            </a:fld>
            <a:endParaRPr lang="en-US" altLang="en-US"/>
          </a:p>
        </p:txBody>
      </p:sp>
    </p:spTree>
    <p:extLst>
      <p:ext uri="{BB962C8B-B14F-4D97-AF65-F5344CB8AC3E}">
        <p14:creationId xmlns:p14="http://schemas.microsoft.com/office/powerpoint/2010/main" val="11838481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DCF2C0-81EA-4C77-9B44-A41798775C0F}" type="slidenum">
              <a:rPr lang="en-US" altLang="en-US" smtClean="0"/>
              <a:pPr>
                <a:spcBef>
                  <a:spcPct val="0"/>
                </a:spcBef>
              </a:pPr>
              <a:t>3</a:t>
            </a:fld>
            <a:endParaRPr lang="en-US" altLang="en-US" smtClean="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771764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929882-011A-4152-B09D-4FF17C7C2AE4}" type="slidenum">
              <a:rPr lang="en-US" altLang="en-US" smtClean="0"/>
              <a:pPr>
                <a:spcBef>
                  <a:spcPct val="0"/>
                </a:spcBef>
              </a:pPr>
              <a:t>6</a:t>
            </a:fld>
            <a:endParaRPr lang="en-US" altLang="en-US" smtClean="0"/>
          </a:p>
        </p:txBody>
      </p:sp>
    </p:spTree>
    <p:extLst>
      <p:ext uri="{BB962C8B-B14F-4D97-AF65-F5344CB8AC3E}">
        <p14:creationId xmlns:p14="http://schemas.microsoft.com/office/powerpoint/2010/main" val="2744442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B84E130-9025-4BE4-8179-CA63208B8192}" type="slidenum">
              <a:rPr lang="en-US" altLang="en-US"/>
              <a:pPr>
                <a:defRPr/>
              </a:pPr>
              <a:t>‹#›</a:t>
            </a:fld>
            <a:endParaRPr lang="en-US" altLang="en-US"/>
          </a:p>
        </p:txBody>
      </p:sp>
    </p:spTree>
    <p:extLst>
      <p:ext uri="{BB962C8B-B14F-4D97-AF65-F5344CB8AC3E}">
        <p14:creationId xmlns:p14="http://schemas.microsoft.com/office/powerpoint/2010/main" val="943459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2DC8C3-7102-43FE-AAE3-931DAEA5F3A6}" type="slidenum">
              <a:rPr lang="en-US" altLang="en-US"/>
              <a:pPr>
                <a:defRPr/>
              </a:pPr>
              <a:t>‹#›</a:t>
            </a:fld>
            <a:endParaRPr lang="en-US" altLang="en-US"/>
          </a:p>
        </p:txBody>
      </p:sp>
    </p:spTree>
    <p:extLst>
      <p:ext uri="{BB962C8B-B14F-4D97-AF65-F5344CB8AC3E}">
        <p14:creationId xmlns:p14="http://schemas.microsoft.com/office/powerpoint/2010/main" val="3601666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8F33F1-7283-4FBB-9384-50C66613ED6E}" type="slidenum">
              <a:rPr lang="en-US" altLang="en-US"/>
              <a:pPr>
                <a:defRPr/>
              </a:pPr>
              <a:t>‹#›</a:t>
            </a:fld>
            <a:endParaRPr lang="en-US" altLang="en-US"/>
          </a:p>
        </p:txBody>
      </p:sp>
    </p:spTree>
    <p:extLst>
      <p:ext uri="{BB962C8B-B14F-4D97-AF65-F5344CB8AC3E}">
        <p14:creationId xmlns:p14="http://schemas.microsoft.com/office/powerpoint/2010/main" val="3794458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DA9C349-819B-45A6-B6D0-5CF41FF511C3}" type="slidenum">
              <a:rPr lang="en-US" altLang="en-US"/>
              <a:pPr>
                <a:defRPr/>
              </a:pPr>
              <a:t>‹#›</a:t>
            </a:fld>
            <a:endParaRPr lang="en-US" altLang="en-US"/>
          </a:p>
        </p:txBody>
      </p:sp>
    </p:spTree>
    <p:extLst>
      <p:ext uri="{BB962C8B-B14F-4D97-AF65-F5344CB8AC3E}">
        <p14:creationId xmlns:p14="http://schemas.microsoft.com/office/powerpoint/2010/main" val="1107926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513F281-EAE2-4390-9D51-7104E2B2CA66}" type="slidenum">
              <a:rPr lang="en-US" altLang="en-US"/>
              <a:pPr>
                <a:defRPr/>
              </a:pPr>
              <a:t>‹#›</a:t>
            </a:fld>
            <a:endParaRPr lang="en-US" altLang="en-US"/>
          </a:p>
        </p:txBody>
      </p:sp>
    </p:spTree>
    <p:extLst>
      <p:ext uri="{BB962C8B-B14F-4D97-AF65-F5344CB8AC3E}">
        <p14:creationId xmlns:p14="http://schemas.microsoft.com/office/powerpoint/2010/main" val="781756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9AE1D8E-AE83-43AC-8DF1-6591CD371C9B}" type="slidenum">
              <a:rPr lang="en-US" altLang="en-US"/>
              <a:pPr>
                <a:defRPr/>
              </a:pPr>
              <a:t>‹#›</a:t>
            </a:fld>
            <a:endParaRPr lang="en-US" altLang="en-US"/>
          </a:p>
        </p:txBody>
      </p:sp>
    </p:spTree>
    <p:extLst>
      <p:ext uri="{BB962C8B-B14F-4D97-AF65-F5344CB8AC3E}">
        <p14:creationId xmlns:p14="http://schemas.microsoft.com/office/powerpoint/2010/main" val="609324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60E34CB-8292-4060-B550-DD9007EE2766}" type="slidenum">
              <a:rPr lang="en-US" altLang="en-US"/>
              <a:pPr>
                <a:defRPr/>
              </a:pPr>
              <a:t>‹#›</a:t>
            </a:fld>
            <a:endParaRPr lang="en-US" altLang="en-US"/>
          </a:p>
        </p:txBody>
      </p:sp>
    </p:spTree>
    <p:extLst>
      <p:ext uri="{BB962C8B-B14F-4D97-AF65-F5344CB8AC3E}">
        <p14:creationId xmlns:p14="http://schemas.microsoft.com/office/powerpoint/2010/main" val="3660462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F84EBF-0503-456C-8262-499F28A1C494}" type="slidenum">
              <a:rPr lang="en-US" altLang="en-US"/>
              <a:pPr>
                <a:defRPr/>
              </a:pPr>
              <a:t>‹#›</a:t>
            </a:fld>
            <a:endParaRPr lang="en-US" altLang="en-US"/>
          </a:p>
        </p:txBody>
      </p:sp>
    </p:spTree>
    <p:extLst>
      <p:ext uri="{BB962C8B-B14F-4D97-AF65-F5344CB8AC3E}">
        <p14:creationId xmlns:p14="http://schemas.microsoft.com/office/powerpoint/2010/main" val="4261409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E5D23B8-CE54-4829-9509-45F59DAF4F78}" type="slidenum">
              <a:rPr lang="en-US" altLang="en-US"/>
              <a:pPr>
                <a:defRPr/>
              </a:pPr>
              <a:t>‹#›</a:t>
            </a:fld>
            <a:endParaRPr lang="en-US" altLang="en-US"/>
          </a:p>
        </p:txBody>
      </p:sp>
    </p:spTree>
    <p:extLst>
      <p:ext uri="{BB962C8B-B14F-4D97-AF65-F5344CB8AC3E}">
        <p14:creationId xmlns:p14="http://schemas.microsoft.com/office/powerpoint/2010/main" val="672542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2681CCC-3224-4F1E-98DC-7D2E89B89F24}" type="slidenum">
              <a:rPr lang="en-US" altLang="en-US"/>
              <a:pPr>
                <a:defRPr/>
              </a:pPr>
              <a:t>‹#›</a:t>
            </a:fld>
            <a:endParaRPr lang="en-US" altLang="en-US"/>
          </a:p>
        </p:txBody>
      </p:sp>
    </p:spTree>
    <p:extLst>
      <p:ext uri="{BB962C8B-B14F-4D97-AF65-F5344CB8AC3E}">
        <p14:creationId xmlns:p14="http://schemas.microsoft.com/office/powerpoint/2010/main" val="2563346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0E3458-3044-4E53-802D-56F628B684D3}" type="slidenum">
              <a:rPr lang="en-US" altLang="en-US"/>
              <a:pPr>
                <a:defRPr/>
              </a:pPr>
              <a:t>‹#›</a:t>
            </a:fld>
            <a:endParaRPr lang="en-US" altLang="en-US"/>
          </a:p>
        </p:txBody>
      </p:sp>
    </p:spTree>
    <p:extLst>
      <p:ext uri="{BB962C8B-B14F-4D97-AF65-F5344CB8AC3E}">
        <p14:creationId xmlns:p14="http://schemas.microsoft.com/office/powerpoint/2010/main" val="1011330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5937B44-69F5-4207-BE68-90013B513F2C}" type="slidenum">
              <a:rPr lang="en-US" altLang="en-US"/>
              <a:pPr>
                <a:defRPr/>
              </a:pPr>
              <a:t>‹#›</a:t>
            </a:fld>
            <a:endParaRPr lang="en-US" altLang="en-US"/>
          </a:p>
        </p:txBody>
      </p:sp>
    </p:spTree>
    <p:extLst>
      <p:ext uri="{BB962C8B-B14F-4D97-AF65-F5344CB8AC3E}">
        <p14:creationId xmlns:p14="http://schemas.microsoft.com/office/powerpoint/2010/main" val="2008245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90334662-110A-4079-9C4B-62108F37149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4099" name="WordArt 1"/>
          <p:cNvSpPr>
            <a:spLocks noChangeArrowheads="1" noChangeShapeType="1" noTextEdit="1"/>
          </p:cNvSpPr>
          <p:nvPr/>
        </p:nvSpPr>
        <p:spPr bwMode="auto">
          <a:xfrm>
            <a:off x="1447800" y="468313"/>
            <a:ext cx="6743700" cy="43815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Comic Sans MS" panose="030F0702030302020204" pitchFamily="66" charset="0"/>
              </a:rPr>
              <a:t>Life Science</a:t>
            </a:r>
          </a:p>
        </p:txBody>
      </p:sp>
      <p:sp>
        <p:nvSpPr>
          <p:cNvPr id="2052" name="Rectangle 3"/>
          <p:cNvSpPr>
            <a:spLocks noChangeArrowheads="1"/>
          </p:cNvSpPr>
          <p:nvPr/>
        </p:nvSpPr>
        <p:spPr bwMode="auto">
          <a:xfrm>
            <a:off x="228600" y="1206366"/>
            <a:ext cx="8774113" cy="5970865"/>
          </a:xfrm>
          <a:prstGeom prst="rect">
            <a:avLst/>
          </a:prstGeom>
          <a:noFill/>
          <a:ln>
            <a:noFill/>
          </a:ln>
          <a:extLst/>
        </p:spPr>
        <p:txBody>
          <a:bodyPr wrap="square" anchor="ctr">
            <a:spAutoFit/>
          </a:bodyPr>
          <a:lstStyle>
            <a:lvl1pPr eaLnBrk="0" hangingPunct="0">
              <a:tabLst>
                <a:tab pos="457200" algn="l"/>
              </a:tabLst>
              <a:defRPr>
                <a:solidFill>
                  <a:schemeClr val="tx1"/>
                </a:solidFill>
                <a:latin typeface="Arial" charset="0"/>
              </a:defRPr>
            </a:lvl1pPr>
            <a:lvl2pPr marL="742950" indent="-285750" eaLnBrk="0" hangingPunct="0">
              <a:tabLst>
                <a:tab pos="457200" algn="l"/>
              </a:tabLst>
              <a:defRPr>
                <a:solidFill>
                  <a:schemeClr val="tx1"/>
                </a:solidFill>
                <a:latin typeface="Arial" charset="0"/>
              </a:defRPr>
            </a:lvl2pPr>
            <a:lvl3pPr marL="1143000" indent="-228600" eaLnBrk="0" hangingPunct="0">
              <a:tabLst>
                <a:tab pos="457200" algn="l"/>
              </a:tabLst>
              <a:defRPr>
                <a:solidFill>
                  <a:schemeClr val="tx1"/>
                </a:solidFill>
                <a:latin typeface="Arial" charset="0"/>
              </a:defRPr>
            </a:lvl3pPr>
            <a:lvl4pPr marL="1600200" indent="-228600" eaLnBrk="0" hangingPunct="0">
              <a:tabLst>
                <a:tab pos="457200" algn="l"/>
              </a:tabLst>
              <a:defRPr>
                <a:solidFill>
                  <a:schemeClr val="tx1"/>
                </a:solidFill>
                <a:latin typeface="Arial" charset="0"/>
              </a:defRPr>
            </a:lvl4pPr>
            <a:lvl5pPr marL="2057400" indent="-228600" eaLnBrk="0" hangingPunct="0">
              <a:tabLst>
                <a:tab pos="457200" algn="l"/>
              </a:tabLst>
              <a:defRPr>
                <a:solidFill>
                  <a:schemeClr val="tx1"/>
                </a:solidFill>
                <a:latin typeface="Arial" charset="0"/>
              </a:defRPr>
            </a:lvl5pPr>
            <a:lvl6pPr marL="2514600" indent="-228600" eaLnBrk="0" fontAlgn="base" hangingPunct="0">
              <a:spcBef>
                <a:spcPct val="0"/>
              </a:spcBef>
              <a:spcAft>
                <a:spcPct val="0"/>
              </a:spcAft>
              <a:tabLst>
                <a:tab pos="457200" algn="l"/>
              </a:tabLst>
              <a:defRPr>
                <a:solidFill>
                  <a:schemeClr val="tx1"/>
                </a:solidFill>
                <a:latin typeface="Arial" charset="0"/>
              </a:defRPr>
            </a:lvl6pPr>
            <a:lvl7pPr marL="2971800" indent="-228600" eaLnBrk="0" fontAlgn="base" hangingPunct="0">
              <a:spcBef>
                <a:spcPct val="0"/>
              </a:spcBef>
              <a:spcAft>
                <a:spcPct val="0"/>
              </a:spcAft>
              <a:tabLst>
                <a:tab pos="457200" algn="l"/>
              </a:tabLst>
              <a:defRPr>
                <a:solidFill>
                  <a:schemeClr val="tx1"/>
                </a:solidFill>
                <a:latin typeface="Arial" charset="0"/>
              </a:defRPr>
            </a:lvl7pPr>
            <a:lvl8pPr marL="3429000" indent="-228600" eaLnBrk="0" fontAlgn="base" hangingPunct="0">
              <a:spcBef>
                <a:spcPct val="0"/>
              </a:spcBef>
              <a:spcAft>
                <a:spcPct val="0"/>
              </a:spcAft>
              <a:tabLst>
                <a:tab pos="457200" algn="l"/>
              </a:tabLst>
              <a:defRPr>
                <a:solidFill>
                  <a:schemeClr val="tx1"/>
                </a:solidFill>
                <a:latin typeface="Arial" charset="0"/>
              </a:defRPr>
            </a:lvl8pPr>
            <a:lvl9pPr marL="3886200" indent="-228600" eaLnBrk="0" fontAlgn="base" hangingPunct="0">
              <a:spcBef>
                <a:spcPct val="0"/>
              </a:spcBef>
              <a:spcAft>
                <a:spcPct val="0"/>
              </a:spcAft>
              <a:tabLst>
                <a:tab pos="457200" algn="l"/>
              </a:tabLst>
              <a:defRPr>
                <a:solidFill>
                  <a:schemeClr val="tx1"/>
                </a:solidFill>
                <a:latin typeface="Arial" charset="0"/>
              </a:defRPr>
            </a:lvl9pPr>
          </a:lstStyle>
          <a:p>
            <a:pPr lvl="0">
              <a:tabLst/>
              <a:defRPr/>
            </a:pPr>
            <a:r>
              <a:rPr lang="en-US" altLang="en-US" sz="1600" b="1" dirty="0">
                <a:solidFill>
                  <a:srgbClr val="000000"/>
                </a:solidFill>
                <a:latin typeface="Comic Sans MS" pitchFamily="66" charset="0"/>
                <a:cs typeface="Times New Roman" pitchFamily="18" charset="0"/>
              </a:rPr>
              <a:t>S7CS9. Students will investigate the features of the process of scientific inquiry. </a:t>
            </a:r>
          </a:p>
          <a:p>
            <a:pPr>
              <a:defRPr/>
            </a:pPr>
            <a:endParaRPr lang="en-US" altLang="en-US" sz="2200" b="1" u="sng" dirty="0" smtClean="0">
              <a:solidFill>
                <a:srgbClr val="0000FF"/>
              </a:solidFill>
              <a:latin typeface="Comic Sans MS" pitchFamily="66" charset="0"/>
              <a:cs typeface="Times New Roman" pitchFamily="18" charset="0"/>
            </a:endParaRPr>
          </a:p>
          <a:p>
            <a:pPr>
              <a:defRPr/>
            </a:pPr>
            <a:r>
              <a:rPr lang="en-US" altLang="en-US" sz="2200" b="1" u="sng" dirty="0" smtClean="0">
                <a:solidFill>
                  <a:srgbClr val="0000FF"/>
                </a:solidFill>
                <a:latin typeface="Comic Sans MS" pitchFamily="66" charset="0"/>
                <a:cs typeface="Times New Roman" pitchFamily="18" charset="0"/>
              </a:rPr>
              <a:t>Agenda</a:t>
            </a:r>
            <a:r>
              <a:rPr lang="en-US" altLang="en-US" sz="2200" b="1" u="sng" dirty="0" smtClean="0">
                <a:solidFill>
                  <a:srgbClr val="0000FF"/>
                </a:solidFill>
                <a:latin typeface="Comic Sans MS" pitchFamily="66" charset="0"/>
                <a:cs typeface="Times New Roman" pitchFamily="18" charset="0"/>
              </a:rPr>
              <a:t>:</a:t>
            </a:r>
            <a:r>
              <a:rPr lang="en-US" altLang="en-US" sz="2200" b="1" dirty="0" smtClean="0">
                <a:solidFill>
                  <a:srgbClr val="0000FF"/>
                </a:solidFill>
                <a:latin typeface="Comic Sans MS" pitchFamily="66" charset="0"/>
                <a:cs typeface="Times New Roman" pitchFamily="18" charset="0"/>
              </a:rPr>
              <a:t> 8/04/15</a:t>
            </a:r>
            <a:endParaRPr lang="en-US" altLang="en-US" sz="800" dirty="0" smtClean="0"/>
          </a:p>
          <a:p>
            <a:pPr>
              <a:buFontTx/>
              <a:buChar char="•"/>
              <a:defRPr/>
            </a:pPr>
            <a:r>
              <a:rPr lang="en-US" altLang="en-US" dirty="0" smtClean="0">
                <a:latin typeface="Comic Sans MS" pitchFamily="66" charset="0"/>
                <a:cs typeface="Times New Roman" pitchFamily="18" charset="0"/>
              </a:rPr>
              <a:t>Scientific Method/Inquiry </a:t>
            </a:r>
          </a:p>
          <a:p>
            <a:pPr>
              <a:buFontTx/>
              <a:buChar char="•"/>
              <a:defRPr/>
            </a:pPr>
            <a:endParaRPr lang="en-US" altLang="en-US" dirty="0" smtClean="0">
              <a:latin typeface="Comic Sans MS" pitchFamily="66" charset="0"/>
              <a:cs typeface="Times New Roman" pitchFamily="18" charset="0"/>
            </a:endParaRPr>
          </a:p>
          <a:p>
            <a:pPr>
              <a:buFontTx/>
              <a:buChar char="•"/>
              <a:defRPr/>
            </a:pPr>
            <a:endParaRPr lang="en-US" altLang="en-US" sz="800" dirty="0" smtClean="0"/>
          </a:p>
          <a:p>
            <a:pPr>
              <a:defRPr/>
            </a:pPr>
            <a:r>
              <a:rPr lang="en-US" altLang="en-US" sz="2200" b="1" u="sng" dirty="0" smtClean="0">
                <a:solidFill>
                  <a:srgbClr val="0000FF"/>
                </a:solidFill>
                <a:latin typeface="Comic Sans MS" pitchFamily="66" charset="0"/>
                <a:cs typeface="Times New Roman" pitchFamily="18" charset="0"/>
              </a:rPr>
              <a:t>Learning Target:</a:t>
            </a:r>
            <a:r>
              <a:rPr lang="en-US" altLang="en-US" sz="2200" b="1" dirty="0" smtClean="0">
                <a:solidFill>
                  <a:srgbClr val="0000FF"/>
                </a:solidFill>
                <a:latin typeface="Comic Sans MS" pitchFamily="66" charset="0"/>
                <a:cs typeface="Times New Roman" pitchFamily="18" charset="0"/>
              </a:rPr>
              <a:t> </a:t>
            </a:r>
            <a:endParaRPr lang="en-US" altLang="en-US" sz="800" dirty="0" smtClean="0"/>
          </a:p>
          <a:p>
            <a:pPr>
              <a:defRPr/>
            </a:pPr>
            <a:r>
              <a:rPr lang="en-US" altLang="en-US" dirty="0" smtClean="0">
                <a:latin typeface="Comic Sans MS" pitchFamily="66" charset="0"/>
                <a:cs typeface="Times New Roman" pitchFamily="18" charset="0"/>
              </a:rPr>
              <a:t>I can describe what scientific inquiry involves and describe</a:t>
            </a:r>
          </a:p>
          <a:p>
            <a:pPr>
              <a:defRPr/>
            </a:pPr>
            <a:r>
              <a:rPr lang="en-US" altLang="en-US" dirty="0" smtClean="0">
                <a:latin typeface="Comic Sans MS" pitchFamily="66" charset="0"/>
                <a:cs typeface="Times New Roman" pitchFamily="18" charset="0"/>
              </a:rPr>
              <a:t>how to develop a hypothesis and design an experiment.</a:t>
            </a:r>
          </a:p>
          <a:p>
            <a:pPr>
              <a:defRPr/>
            </a:pPr>
            <a:endParaRPr lang="en-US" altLang="en-US" sz="800" dirty="0" smtClean="0"/>
          </a:p>
          <a:p>
            <a:pPr>
              <a:defRPr/>
            </a:pPr>
            <a:r>
              <a:rPr lang="en-US" altLang="en-US" sz="2200" b="1" u="sng" dirty="0" smtClean="0">
                <a:solidFill>
                  <a:srgbClr val="0000FF"/>
                </a:solidFill>
                <a:latin typeface="Comic Sans MS" pitchFamily="66" charset="0"/>
                <a:cs typeface="Times New Roman" pitchFamily="18" charset="0"/>
              </a:rPr>
              <a:t>Warm- up:</a:t>
            </a:r>
            <a:r>
              <a:rPr lang="en-US" altLang="en-US" sz="2200" b="1" dirty="0" smtClean="0">
                <a:solidFill>
                  <a:srgbClr val="0000FF"/>
                </a:solidFill>
                <a:latin typeface="Comic Sans MS" pitchFamily="66" charset="0"/>
                <a:cs typeface="Times New Roman" pitchFamily="18" charset="0"/>
              </a:rPr>
              <a:t> </a:t>
            </a:r>
            <a:endParaRPr lang="en-US" altLang="en-US" sz="800" dirty="0" smtClean="0"/>
          </a:p>
          <a:p>
            <a:pPr marL="342900" indent="-342900">
              <a:buFontTx/>
              <a:buAutoNum type="arabicPeriod"/>
              <a:defRPr/>
            </a:pPr>
            <a:r>
              <a:rPr lang="en-US" altLang="en-US" dirty="0" smtClean="0">
                <a:latin typeface="Comic Sans MS" pitchFamily="66" charset="0"/>
                <a:cs typeface="Times New Roman" pitchFamily="18" charset="0"/>
              </a:rPr>
              <a:t>Create a definition for science.</a:t>
            </a:r>
          </a:p>
          <a:p>
            <a:pPr marL="342900" indent="-342900">
              <a:buFontTx/>
              <a:buAutoNum type="arabicPeriod"/>
              <a:defRPr/>
            </a:pPr>
            <a:r>
              <a:rPr lang="en-US" altLang="en-US" dirty="0" smtClean="0">
                <a:latin typeface="Comic Sans MS" pitchFamily="66" charset="0"/>
                <a:cs typeface="Times New Roman" pitchFamily="18" charset="0"/>
              </a:rPr>
              <a:t>What types of problems can science help solve?</a:t>
            </a:r>
          </a:p>
          <a:p>
            <a:pPr marL="342900" indent="-342900">
              <a:buFontTx/>
              <a:buAutoNum type="arabicPeriod"/>
              <a:defRPr/>
            </a:pPr>
            <a:r>
              <a:rPr lang="en-US" altLang="en-US" dirty="0" smtClean="0">
                <a:latin typeface="Comic Sans MS" pitchFamily="66" charset="0"/>
                <a:cs typeface="Times New Roman" pitchFamily="18" charset="0"/>
              </a:rPr>
              <a:t>What types of problems can science not help solve?</a:t>
            </a:r>
          </a:p>
          <a:p>
            <a:pPr>
              <a:defRPr/>
            </a:pPr>
            <a:r>
              <a:rPr lang="en-US" altLang="en-US" sz="2200" b="1" u="sng" dirty="0" smtClean="0">
                <a:solidFill>
                  <a:srgbClr val="0000FF"/>
                </a:solidFill>
                <a:latin typeface="Comic Sans MS" pitchFamily="66" charset="0"/>
                <a:cs typeface="Times New Roman" pitchFamily="18" charset="0"/>
              </a:rPr>
              <a:t>Success Criteria:</a:t>
            </a:r>
            <a:r>
              <a:rPr lang="en-US" altLang="en-US" sz="2200" b="1" dirty="0" smtClean="0">
                <a:solidFill>
                  <a:srgbClr val="0000FF"/>
                </a:solidFill>
                <a:latin typeface="Comic Sans MS" pitchFamily="66" charset="0"/>
                <a:cs typeface="Times New Roman" pitchFamily="18" charset="0"/>
              </a:rPr>
              <a:t> </a:t>
            </a:r>
            <a:endParaRPr lang="en-US" altLang="en-US" sz="800" dirty="0" smtClean="0"/>
          </a:p>
          <a:p>
            <a:pPr>
              <a:defRPr/>
            </a:pPr>
            <a:r>
              <a:rPr lang="en-US" altLang="en-US" sz="1600" dirty="0" smtClean="0">
                <a:latin typeface="Comic Sans MS" pitchFamily="66" charset="0"/>
                <a:cs typeface="Times New Roman" pitchFamily="18" charset="0"/>
              </a:rPr>
              <a:t>Why is it important that scientists have a procedure for investigations?</a:t>
            </a:r>
          </a:p>
          <a:p>
            <a:pPr>
              <a:defRPr/>
            </a:pPr>
            <a:endParaRPr lang="en-US" altLang="en-US" sz="1600" dirty="0" smtClean="0">
              <a:latin typeface="Comic Sans MS" pitchFamily="66" charset="0"/>
              <a:cs typeface="Times New Roman" pitchFamily="18" charset="0"/>
            </a:endParaRPr>
          </a:p>
          <a:p>
            <a:pPr>
              <a:defRPr/>
            </a:pPr>
            <a:endParaRPr lang="en-US" altLang="en-US" sz="1600" dirty="0" smtClean="0">
              <a:latin typeface="Comic Sans MS" pitchFamily="66" charset="0"/>
              <a:cs typeface="Times New Roman" pitchFamily="18" charset="0"/>
            </a:endParaRPr>
          </a:p>
          <a:p>
            <a:pPr>
              <a:defRPr/>
            </a:pPr>
            <a:endParaRPr lang="en-US" altLang="en-US" sz="1600" dirty="0" smtClean="0">
              <a:latin typeface="Comic Sans MS" pitchFamily="66" charset="0"/>
              <a:cs typeface="Times New Roman" pitchFamily="18" charset="0"/>
            </a:endParaRPr>
          </a:p>
          <a:p>
            <a:pPr>
              <a:defRPr/>
            </a:pPr>
            <a:endParaRPr lang="en-US" altLang="en-US" sz="1600" dirty="0" smtClean="0">
              <a:latin typeface="Comic Sans MS" pitchFamily="66" charset="0"/>
              <a:cs typeface="Times New Roman" pitchFamily="18" charset="0"/>
            </a:endParaRPr>
          </a:p>
          <a:p>
            <a:pPr>
              <a:defRPr/>
            </a:pPr>
            <a:endParaRPr lang="en-US" altLang="en-US" sz="1600" dirty="0" smtClean="0">
              <a:latin typeface="Comic Sans MS" pitchFamily="66" charset="0"/>
              <a:cs typeface="Times New Roman" pitchFamily="18" charset="0"/>
            </a:endParaRPr>
          </a:p>
          <a:p>
            <a:pPr>
              <a:defRPr/>
            </a:pPr>
            <a:endParaRPr lang="en-US" altLang="en-US" dirty="0" smtClean="0"/>
          </a:p>
        </p:txBody>
      </p:sp>
      <p:pic>
        <p:nvPicPr>
          <p:cNvPr id="4101" name="Picture 5" descr="C:\Users\Dell Russell User\AppData\Local\Microsoft\Windows\Temporary Internet Files\Content.IE5\AOUZHSIG\MC90028750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6705600" y="1625600"/>
            <a:ext cx="1992313"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4099" name="WordArt 1"/>
          <p:cNvSpPr>
            <a:spLocks noChangeArrowheads="1" noChangeShapeType="1" noTextEdit="1"/>
          </p:cNvSpPr>
          <p:nvPr/>
        </p:nvSpPr>
        <p:spPr bwMode="auto">
          <a:xfrm>
            <a:off x="1447800" y="468313"/>
            <a:ext cx="6743700" cy="43815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Comic Sans MS" panose="030F0702030302020204" pitchFamily="66" charset="0"/>
              </a:rPr>
              <a:t>Life Science</a:t>
            </a:r>
          </a:p>
        </p:txBody>
      </p:sp>
      <p:sp>
        <p:nvSpPr>
          <p:cNvPr id="2052" name="Rectangle 3"/>
          <p:cNvSpPr>
            <a:spLocks noChangeArrowheads="1"/>
          </p:cNvSpPr>
          <p:nvPr/>
        </p:nvSpPr>
        <p:spPr bwMode="auto">
          <a:xfrm>
            <a:off x="446087" y="850612"/>
            <a:ext cx="8697913" cy="6524863"/>
          </a:xfrm>
          <a:prstGeom prst="rect">
            <a:avLst/>
          </a:prstGeom>
          <a:noFill/>
          <a:ln>
            <a:noFill/>
          </a:ln>
          <a:extLst/>
        </p:spPr>
        <p:txBody>
          <a:bodyPr anchor="ctr">
            <a:spAutoFit/>
          </a:bodyPr>
          <a:lstStyle>
            <a:lvl1pPr eaLnBrk="0" hangingPunct="0">
              <a:tabLst>
                <a:tab pos="457200" algn="l"/>
              </a:tabLst>
              <a:defRPr>
                <a:solidFill>
                  <a:schemeClr val="tx1"/>
                </a:solidFill>
                <a:latin typeface="Arial" charset="0"/>
              </a:defRPr>
            </a:lvl1pPr>
            <a:lvl2pPr marL="742950" indent="-285750" eaLnBrk="0" hangingPunct="0">
              <a:tabLst>
                <a:tab pos="457200" algn="l"/>
              </a:tabLst>
              <a:defRPr>
                <a:solidFill>
                  <a:schemeClr val="tx1"/>
                </a:solidFill>
                <a:latin typeface="Arial" charset="0"/>
              </a:defRPr>
            </a:lvl2pPr>
            <a:lvl3pPr marL="1143000" indent="-228600" eaLnBrk="0" hangingPunct="0">
              <a:tabLst>
                <a:tab pos="457200" algn="l"/>
              </a:tabLst>
              <a:defRPr>
                <a:solidFill>
                  <a:schemeClr val="tx1"/>
                </a:solidFill>
                <a:latin typeface="Arial" charset="0"/>
              </a:defRPr>
            </a:lvl3pPr>
            <a:lvl4pPr marL="1600200" indent="-228600" eaLnBrk="0" hangingPunct="0">
              <a:tabLst>
                <a:tab pos="457200" algn="l"/>
              </a:tabLst>
              <a:defRPr>
                <a:solidFill>
                  <a:schemeClr val="tx1"/>
                </a:solidFill>
                <a:latin typeface="Arial" charset="0"/>
              </a:defRPr>
            </a:lvl4pPr>
            <a:lvl5pPr marL="2057400" indent="-228600" eaLnBrk="0" hangingPunct="0">
              <a:tabLst>
                <a:tab pos="457200" algn="l"/>
              </a:tabLst>
              <a:defRPr>
                <a:solidFill>
                  <a:schemeClr val="tx1"/>
                </a:solidFill>
                <a:latin typeface="Arial" charset="0"/>
              </a:defRPr>
            </a:lvl5pPr>
            <a:lvl6pPr marL="2514600" indent="-228600" eaLnBrk="0" fontAlgn="base" hangingPunct="0">
              <a:spcBef>
                <a:spcPct val="0"/>
              </a:spcBef>
              <a:spcAft>
                <a:spcPct val="0"/>
              </a:spcAft>
              <a:tabLst>
                <a:tab pos="457200" algn="l"/>
              </a:tabLst>
              <a:defRPr>
                <a:solidFill>
                  <a:schemeClr val="tx1"/>
                </a:solidFill>
                <a:latin typeface="Arial" charset="0"/>
              </a:defRPr>
            </a:lvl6pPr>
            <a:lvl7pPr marL="2971800" indent="-228600" eaLnBrk="0" fontAlgn="base" hangingPunct="0">
              <a:spcBef>
                <a:spcPct val="0"/>
              </a:spcBef>
              <a:spcAft>
                <a:spcPct val="0"/>
              </a:spcAft>
              <a:tabLst>
                <a:tab pos="457200" algn="l"/>
              </a:tabLst>
              <a:defRPr>
                <a:solidFill>
                  <a:schemeClr val="tx1"/>
                </a:solidFill>
                <a:latin typeface="Arial" charset="0"/>
              </a:defRPr>
            </a:lvl7pPr>
            <a:lvl8pPr marL="3429000" indent="-228600" eaLnBrk="0" fontAlgn="base" hangingPunct="0">
              <a:spcBef>
                <a:spcPct val="0"/>
              </a:spcBef>
              <a:spcAft>
                <a:spcPct val="0"/>
              </a:spcAft>
              <a:tabLst>
                <a:tab pos="457200" algn="l"/>
              </a:tabLst>
              <a:defRPr>
                <a:solidFill>
                  <a:schemeClr val="tx1"/>
                </a:solidFill>
                <a:latin typeface="Arial" charset="0"/>
              </a:defRPr>
            </a:lvl8pPr>
            <a:lvl9pPr marL="3886200" indent="-228600" eaLnBrk="0" fontAlgn="base" hangingPunct="0">
              <a:spcBef>
                <a:spcPct val="0"/>
              </a:spcBef>
              <a:spcAft>
                <a:spcPct val="0"/>
              </a:spcAft>
              <a:tabLst>
                <a:tab pos="457200" algn="l"/>
              </a:tabLst>
              <a:defRPr>
                <a:solidFill>
                  <a:schemeClr val="tx1"/>
                </a:solidFill>
                <a:latin typeface="Arial" charset="0"/>
              </a:defRPr>
            </a:lvl9pPr>
          </a:lstStyle>
          <a:p>
            <a:pPr lvl="0">
              <a:tabLst/>
              <a:defRPr/>
            </a:pPr>
            <a:r>
              <a:rPr lang="en-US" altLang="en-US" sz="1600" b="1" dirty="0">
                <a:solidFill>
                  <a:srgbClr val="000000"/>
                </a:solidFill>
                <a:latin typeface="Comic Sans MS" pitchFamily="66" charset="0"/>
                <a:cs typeface="Times New Roman" pitchFamily="18" charset="0"/>
              </a:rPr>
              <a:t>S7CS9. </a:t>
            </a:r>
            <a:r>
              <a:rPr lang="en-US" altLang="en-US" sz="1600" b="1">
                <a:solidFill>
                  <a:srgbClr val="000000"/>
                </a:solidFill>
                <a:latin typeface="Comic Sans MS" pitchFamily="66" charset="0"/>
                <a:cs typeface="Times New Roman" pitchFamily="18" charset="0"/>
              </a:rPr>
              <a:t>Students will investigate the features of the process of scientific inquiry. </a:t>
            </a:r>
          </a:p>
          <a:p>
            <a:pPr>
              <a:defRPr/>
            </a:pPr>
            <a:endParaRPr lang="en-US" altLang="en-US" sz="2200" b="1" u="sng" dirty="0" smtClean="0">
              <a:solidFill>
                <a:srgbClr val="0000FF"/>
              </a:solidFill>
              <a:latin typeface="Comic Sans MS" pitchFamily="66" charset="0"/>
              <a:cs typeface="Times New Roman" pitchFamily="18" charset="0"/>
            </a:endParaRPr>
          </a:p>
          <a:p>
            <a:pPr>
              <a:defRPr/>
            </a:pPr>
            <a:r>
              <a:rPr lang="en-US" altLang="en-US" sz="2200" b="1" u="sng" dirty="0" smtClean="0">
                <a:solidFill>
                  <a:srgbClr val="0000FF"/>
                </a:solidFill>
                <a:latin typeface="Comic Sans MS" pitchFamily="66" charset="0"/>
                <a:cs typeface="Times New Roman" pitchFamily="18" charset="0"/>
              </a:rPr>
              <a:t>Agenda:</a:t>
            </a:r>
            <a:r>
              <a:rPr lang="en-US" altLang="en-US" sz="2200" b="1" dirty="0" smtClean="0">
                <a:solidFill>
                  <a:srgbClr val="0000FF"/>
                </a:solidFill>
                <a:latin typeface="Comic Sans MS" pitchFamily="66" charset="0"/>
                <a:cs typeface="Times New Roman" pitchFamily="18" charset="0"/>
              </a:rPr>
              <a:t> 8/05/15</a:t>
            </a:r>
            <a:endParaRPr lang="en-US" altLang="en-US" sz="800" dirty="0" smtClean="0"/>
          </a:p>
          <a:p>
            <a:pPr>
              <a:buFontTx/>
              <a:buChar char="•"/>
              <a:defRPr/>
            </a:pPr>
            <a:r>
              <a:rPr lang="en-US" altLang="en-US" dirty="0" smtClean="0">
                <a:latin typeface="Comic Sans MS" pitchFamily="66" charset="0"/>
                <a:cs typeface="Times New Roman" pitchFamily="18" charset="0"/>
              </a:rPr>
              <a:t>Scientific Method/Inquiry </a:t>
            </a:r>
          </a:p>
          <a:p>
            <a:pPr>
              <a:buFontTx/>
              <a:buChar char="•"/>
              <a:defRPr/>
            </a:pPr>
            <a:endParaRPr lang="en-US" altLang="en-US" sz="800" dirty="0" smtClean="0"/>
          </a:p>
          <a:p>
            <a:pPr>
              <a:defRPr/>
            </a:pPr>
            <a:r>
              <a:rPr lang="en-US" altLang="en-US" sz="2200" b="1" u="sng" dirty="0" smtClean="0">
                <a:solidFill>
                  <a:srgbClr val="0000FF"/>
                </a:solidFill>
                <a:latin typeface="Comic Sans MS" pitchFamily="66" charset="0"/>
                <a:cs typeface="Times New Roman" pitchFamily="18" charset="0"/>
              </a:rPr>
              <a:t>Learning Target:</a:t>
            </a:r>
            <a:r>
              <a:rPr lang="en-US" altLang="en-US" sz="2200" b="1" dirty="0" smtClean="0">
                <a:solidFill>
                  <a:srgbClr val="0000FF"/>
                </a:solidFill>
                <a:latin typeface="Comic Sans MS" pitchFamily="66" charset="0"/>
                <a:cs typeface="Times New Roman" pitchFamily="18" charset="0"/>
              </a:rPr>
              <a:t> </a:t>
            </a:r>
            <a:endParaRPr lang="en-US" altLang="en-US" sz="800" dirty="0" smtClean="0"/>
          </a:p>
          <a:p>
            <a:pPr>
              <a:defRPr/>
            </a:pPr>
            <a:r>
              <a:rPr lang="en-US" altLang="en-US" dirty="0" smtClean="0">
                <a:latin typeface="Comic Sans MS" pitchFamily="66" charset="0"/>
                <a:cs typeface="Times New Roman" pitchFamily="18" charset="0"/>
              </a:rPr>
              <a:t>I know what is involved in each step of scientific</a:t>
            </a:r>
          </a:p>
          <a:p>
            <a:pPr>
              <a:defRPr/>
            </a:pPr>
            <a:r>
              <a:rPr lang="en-US" altLang="en-US" dirty="0" smtClean="0">
                <a:latin typeface="Comic Sans MS" pitchFamily="66" charset="0"/>
                <a:cs typeface="Times New Roman" pitchFamily="18" charset="0"/>
              </a:rPr>
              <a:t>inquiry including how to develop a hypothesis and design </a:t>
            </a:r>
          </a:p>
          <a:p>
            <a:pPr>
              <a:defRPr/>
            </a:pPr>
            <a:r>
              <a:rPr lang="en-US" altLang="en-US" dirty="0" smtClean="0">
                <a:latin typeface="Comic Sans MS" pitchFamily="66" charset="0"/>
                <a:cs typeface="Times New Roman" pitchFamily="18" charset="0"/>
              </a:rPr>
              <a:t>an experiment.</a:t>
            </a:r>
          </a:p>
          <a:p>
            <a:pPr>
              <a:defRPr/>
            </a:pPr>
            <a:endParaRPr lang="en-US" altLang="en-US" sz="800" dirty="0" smtClean="0"/>
          </a:p>
          <a:p>
            <a:pPr>
              <a:defRPr/>
            </a:pPr>
            <a:r>
              <a:rPr lang="en-US" altLang="en-US" sz="2200" b="1" u="sng" dirty="0" smtClean="0">
                <a:solidFill>
                  <a:srgbClr val="0000FF"/>
                </a:solidFill>
                <a:latin typeface="Comic Sans MS" pitchFamily="66" charset="0"/>
                <a:cs typeface="Times New Roman" pitchFamily="18" charset="0"/>
              </a:rPr>
              <a:t>Warm- up:</a:t>
            </a:r>
            <a:r>
              <a:rPr lang="en-US" altLang="en-US" sz="2200" b="1" dirty="0" smtClean="0">
                <a:solidFill>
                  <a:srgbClr val="0000FF"/>
                </a:solidFill>
                <a:latin typeface="Comic Sans MS" pitchFamily="66" charset="0"/>
                <a:cs typeface="Times New Roman" pitchFamily="18" charset="0"/>
              </a:rPr>
              <a:t> </a:t>
            </a:r>
            <a:endParaRPr lang="en-US" altLang="en-US" sz="800" dirty="0" smtClean="0"/>
          </a:p>
          <a:p>
            <a:pPr marL="342900" indent="-342900">
              <a:buFontTx/>
              <a:buAutoNum type="arabicPeriod"/>
              <a:defRPr/>
            </a:pPr>
            <a:r>
              <a:rPr lang="en-US" altLang="en-US" dirty="0" smtClean="0">
                <a:latin typeface="Comic Sans MS" pitchFamily="66" charset="0"/>
                <a:cs typeface="Times New Roman" pitchFamily="18" charset="0"/>
              </a:rPr>
              <a:t>List the steps of the scientific method in order.  </a:t>
            </a:r>
          </a:p>
          <a:p>
            <a:pPr marL="342900" indent="-342900">
              <a:buFontTx/>
              <a:buAutoNum type="arabicPeriod"/>
              <a:defRPr/>
            </a:pPr>
            <a:r>
              <a:rPr lang="en-US" altLang="en-US" dirty="0" smtClean="0">
                <a:latin typeface="Comic Sans MS" pitchFamily="66" charset="0"/>
                <a:cs typeface="Times New Roman" pitchFamily="18" charset="0"/>
              </a:rPr>
              <a:t>Why do you think is it important to use the steps in the correct sequence?</a:t>
            </a:r>
            <a:endParaRPr lang="en-US" altLang="en-US" dirty="0" smtClean="0"/>
          </a:p>
          <a:p>
            <a:pPr>
              <a:defRPr/>
            </a:pPr>
            <a:r>
              <a:rPr lang="en-US" altLang="en-US" sz="2200" b="1" u="sng" dirty="0" smtClean="0">
                <a:solidFill>
                  <a:srgbClr val="0000FF"/>
                </a:solidFill>
                <a:latin typeface="Comic Sans MS" pitchFamily="66" charset="0"/>
                <a:cs typeface="Times New Roman" pitchFamily="18" charset="0"/>
              </a:rPr>
              <a:t>Success Criteria:</a:t>
            </a:r>
            <a:r>
              <a:rPr lang="en-US" altLang="en-US" sz="2200" b="1" dirty="0" smtClean="0">
                <a:solidFill>
                  <a:srgbClr val="0000FF"/>
                </a:solidFill>
                <a:latin typeface="Comic Sans MS" pitchFamily="66" charset="0"/>
                <a:cs typeface="Times New Roman" pitchFamily="18" charset="0"/>
              </a:rPr>
              <a:t> </a:t>
            </a:r>
            <a:endParaRPr lang="en-US" altLang="en-US" sz="800" dirty="0" smtClean="0"/>
          </a:p>
          <a:p>
            <a:pPr>
              <a:defRPr/>
            </a:pPr>
            <a:r>
              <a:rPr lang="en-US" altLang="en-US" sz="1600" dirty="0" smtClean="0">
                <a:latin typeface="Comic Sans MS" pitchFamily="66" charset="0"/>
                <a:cs typeface="Times New Roman" pitchFamily="18" charset="0"/>
              </a:rPr>
              <a:t>I can identify the steps of scientific inquiry in the correct sequence.</a:t>
            </a:r>
          </a:p>
          <a:p>
            <a:pPr>
              <a:defRPr/>
            </a:pPr>
            <a:r>
              <a:rPr lang="en-US" altLang="en-US" sz="2200" b="1" u="sng" dirty="0" smtClean="0">
                <a:solidFill>
                  <a:srgbClr val="0000FF"/>
                </a:solidFill>
                <a:latin typeface="Comic Sans MS" pitchFamily="66" charset="0"/>
                <a:cs typeface="Times New Roman" pitchFamily="18" charset="0"/>
              </a:rPr>
              <a:t>Closing:</a:t>
            </a:r>
            <a:r>
              <a:rPr lang="en-US" altLang="en-US" sz="2200" b="1" dirty="0" smtClean="0">
                <a:solidFill>
                  <a:srgbClr val="0000FF"/>
                </a:solidFill>
                <a:latin typeface="Comic Sans MS" pitchFamily="66" charset="0"/>
                <a:cs typeface="Times New Roman" pitchFamily="18" charset="0"/>
              </a:rPr>
              <a:t> </a:t>
            </a:r>
          </a:p>
          <a:p>
            <a:pPr>
              <a:defRPr/>
            </a:pPr>
            <a:r>
              <a:rPr lang="en-US" altLang="en-US" sz="1600" dirty="0" smtClean="0">
                <a:latin typeface="Comic Sans MS" pitchFamily="66" charset="0"/>
                <a:cs typeface="Times New Roman" pitchFamily="18" charset="0"/>
              </a:rPr>
              <a:t>Use the manipulatives to put the steps </a:t>
            </a:r>
            <a:r>
              <a:rPr lang="en-US" altLang="en-US" sz="1600" dirty="0">
                <a:latin typeface="Comic Sans MS" pitchFamily="66" charset="0"/>
                <a:cs typeface="Times New Roman" pitchFamily="18" charset="0"/>
              </a:rPr>
              <a:t>of scientific inquiry </a:t>
            </a:r>
            <a:r>
              <a:rPr lang="en-US" altLang="en-US" sz="1600" dirty="0" smtClean="0">
                <a:latin typeface="Comic Sans MS" pitchFamily="66" charset="0"/>
                <a:cs typeface="Times New Roman" pitchFamily="18" charset="0"/>
              </a:rPr>
              <a:t>in the correct order.</a:t>
            </a:r>
            <a:endParaRPr lang="en-US" altLang="en-US" sz="1600" dirty="0"/>
          </a:p>
          <a:p>
            <a:pPr>
              <a:defRPr/>
            </a:pPr>
            <a:endParaRPr lang="en-US" altLang="en-US" sz="1600" dirty="0" smtClean="0">
              <a:latin typeface="Comic Sans MS" pitchFamily="66" charset="0"/>
              <a:cs typeface="Times New Roman" pitchFamily="18" charset="0"/>
            </a:endParaRPr>
          </a:p>
          <a:p>
            <a:pPr>
              <a:defRPr/>
            </a:pPr>
            <a:endParaRPr lang="en-US" altLang="en-US" sz="1600" dirty="0" smtClean="0">
              <a:latin typeface="Comic Sans MS" pitchFamily="66" charset="0"/>
              <a:cs typeface="Times New Roman" pitchFamily="18" charset="0"/>
            </a:endParaRPr>
          </a:p>
          <a:p>
            <a:pPr>
              <a:defRPr/>
            </a:pPr>
            <a:endParaRPr lang="en-US" altLang="en-US" sz="1600" dirty="0" smtClean="0">
              <a:latin typeface="Comic Sans MS" pitchFamily="66" charset="0"/>
              <a:cs typeface="Times New Roman" pitchFamily="18" charset="0"/>
            </a:endParaRPr>
          </a:p>
          <a:p>
            <a:pPr>
              <a:defRPr/>
            </a:pPr>
            <a:endParaRPr lang="en-US" altLang="en-US" sz="1600" dirty="0" smtClean="0">
              <a:latin typeface="Comic Sans MS" pitchFamily="66" charset="0"/>
              <a:cs typeface="Times New Roman" pitchFamily="18" charset="0"/>
            </a:endParaRPr>
          </a:p>
          <a:p>
            <a:pPr>
              <a:defRPr/>
            </a:pPr>
            <a:endParaRPr lang="en-US" altLang="en-US" sz="1600" dirty="0" smtClean="0">
              <a:latin typeface="Comic Sans MS" pitchFamily="66" charset="0"/>
              <a:cs typeface="Times New Roman" pitchFamily="18" charset="0"/>
            </a:endParaRPr>
          </a:p>
          <a:p>
            <a:pPr>
              <a:defRPr/>
            </a:pPr>
            <a:endParaRPr lang="en-US" altLang="en-US" dirty="0" smtClean="0"/>
          </a:p>
        </p:txBody>
      </p:sp>
      <p:pic>
        <p:nvPicPr>
          <p:cNvPr id="4101" name="Picture 5" descr="C:\Users\Dell Russell User\AppData\Local\Microsoft\Windows\Temporary Internet Files\Content.IE5\AOUZHSIG\MC90028750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7010400" y="1592263"/>
            <a:ext cx="1845477"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84945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Scientific Metho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WordArt 6"/>
          <p:cNvSpPr>
            <a:spLocks noChangeArrowheads="1" noChangeShapeType="1" noTextEdit="1"/>
          </p:cNvSpPr>
          <p:nvPr/>
        </p:nvSpPr>
        <p:spPr bwMode="auto">
          <a:xfrm>
            <a:off x="1143000" y="3175"/>
            <a:ext cx="7620000" cy="6629400"/>
          </a:xfrm>
          <a:prstGeom prst="rect">
            <a:avLst/>
          </a:prstGeom>
        </p:spPr>
        <p:txBody>
          <a:bodyPr wrap="none" fromWordArt="1">
            <a:prstTxWarp prst="textFadeUp">
              <a:avLst>
                <a:gd name="adj" fmla="val 9991"/>
              </a:avLst>
            </a:prstTxWarp>
          </a:bodyPr>
          <a:lstStyle/>
          <a:p>
            <a:pPr algn="ctr"/>
            <a:r>
              <a:rPr lang="en-US" sz="3600" kern="10">
                <a:ln w="12700">
                  <a:solidFill>
                    <a:srgbClr val="B2B2B2"/>
                  </a:solidFill>
                  <a:round/>
                  <a:headEnd/>
                  <a:tailEnd/>
                </a:ln>
                <a:gradFill rotWithShape="1">
                  <a:gsLst>
                    <a:gs pos="0">
                      <a:srgbClr val="520402"/>
                    </a:gs>
                    <a:gs pos="100000">
                      <a:srgbClr val="FFCC00"/>
                    </a:gs>
                  </a:gsLst>
                  <a:lin ang="5400000" scaled="1"/>
                </a:gradFill>
                <a:latin typeface="Arial Black" panose="020B0A04020102020204" pitchFamily="34" charset="0"/>
              </a:rPr>
              <a:t>Steps of </a:t>
            </a:r>
          </a:p>
          <a:p>
            <a:pPr algn="ctr"/>
            <a:r>
              <a:rPr lang="en-US" sz="3600" kern="10">
                <a:ln w="12700">
                  <a:solidFill>
                    <a:srgbClr val="B2B2B2"/>
                  </a:solidFill>
                  <a:round/>
                  <a:headEnd/>
                  <a:tailEnd/>
                </a:ln>
                <a:gradFill rotWithShape="1">
                  <a:gsLst>
                    <a:gs pos="0">
                      <a:srgbClr val="520402"/>
                    </a:gs>
                    <a:gs pos="100000">
                      <a:srgbClr val="FFCC00"/>
                    </a:gs>
                  </a:gsLst>
                  <a:lin ang="5400000" scaled="1"/>
                </a:gradFill>
                <a:latin typeface="Arial Black" panose="020B0A04020102020204" pitchFamily="34" charset="0"/>
              </a:rPr>
              <a:t>the </a:t>
            </a:r>
          </a:p>
          <a:p>
            <a:pPr algn="ctr"/>
            <a:r>
              <a:rPr lang="en-US" sz="3600" kern="10">
                <a:ln w="12700">
                  <a:solidFill>
                    <a:srgbClr val="B2B2B2"/>
                  </a:solidFill>
                  <a:round/>
                  <a:headEnd/>
                  <a:tailEnd/>
                </a:ln>
                <a:gradFill rotWithShape="1">
                  <a:gsLst>
                    <a:gs pos="0">
                      <a:srgbClr val="520402"/>
                    </a:gs>
                    <a:gs pos="100000">
                      <a:srgbClr val="FFCC00"/>
                    </a:gs>
                  </a:gsLst>
                  <a:lin ang="5400000" scaled="1"/>
                </a:gradFill>
                <a:latin typeface="Arial Black" panose="020B0A04020102020204" pitchFamily="34" charset="0"/>
              </a:rPr>
              <a:t>Scientific Method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fade">
                                      <p:cBhvr>
                                        <p:cTn id="7" dur="10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Grp="1" noChangeArrowheads="1"/>
          </p:cNvSpPr>
          <p:nvPr>
            <p:ph type="body" sz="half" idx="1"/>
          </p:nvPr>
        </p:nvSpPr>
        <p:spPr>
          <a:xfrm>
            <a:off x="457200" y="1371600"/>
            <a:ext cx="5181600" cy="5181600"/>
          </a:xfrm>
        </p:spPr>
        <p:txBody>
          <a:bodyPr/>
          <a:lstStyle/>
          <a:p>
            <a:pPr marL="0" indent="0" eaLnBrk="1" hangingPunct="1">
              <a:buFontTx/>
              <a:buNone/>
            </a:pPr>
            <a:r>
              <a:rPr lang="en-US" altLang="en-US" sz="4400" smtClean="0"/>
              <a:t>The </a:t>
            </a:r>
            <a:r>
              <a:rPr lang="en-US" altLang="en-US" sz="4400" smtClean="0">
                <a:solidFill>
                  <a:schemeClr val="hlink"/>
                </a:solidFill>
              </a:rPr>
              <a:t>Scientific Method</a:t>
            </a:r>
            <a:r>
              <a:rPr lang="en-US" altLang="en-US" sz="4400" smtClean="0"/>
              <a:t> or </a:t>
            </a:r>
            <a:r>
              <a:rPr lang="en-US" altLang="en-US" sz="4400" smtClean="0">
                <a:solidFill>
                  <a:srgbClr val="FF0000"/>
                </a:solidFill>
              </a:rPr>
              <a:t>Scientific Inquiry </a:t>
            </a:r>
            <a:r>
              <a:rPr lang="en-US" altLang="en-US" sz="4400" smtClean="0"/>
              <a:t>are a series of </a:t>
            </a:r>
            <a:r>
              <a:rPr lang="en-US" altLang="en-US" sz="4400" i="1" smtClean="0">
                <a:solidFill>
                  <a:srgbClr val="FF0000"/>
                </a:solidFill>
              </a:rPr>
              <a:t>steps</a:t>
            </a:r>
            <a:r>
              <a:rPr lang="en-US" altLang="en-US" sz="4400" smtClean="0"/>
              <a:t> that are used to investigate a natural occurrence. </a:t>
            </a:r>
          </a:p>
        </p:txBody>
      </p:sp>
      <p:pic>
        <p:nvPicPr>
          <p:cNvPr id="7171" name="Picture 7" descr="Mad_scientist"/>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15000" y="1524000"/>
            <a:ext cx="3144838" cy="3681413"/>
          </a:xfrm>
          <a:noFill/>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slide(fromBottom)">
                                      <p:cBhvr>
                                        <p:cTn id="7" dur="2000"/>
                                        <p:tgtEl>
                                          <p:spTgt spid="61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5"/>
          <p:cNvSpPr>
            <a:spLocks noGrp="1" noChangeArrowheads="1"/>
          </p:cNvSpPr>
          <p:nvPr>
            <p:ph type="body" sz="half" idx="1"/>
          </p:nvPr>
        </p:nvSpPr>
        <p:spPr>
          <a:xfrm>
            <a:off x="228600" y="5029200"/>
            <a:ext cx="8763000" cy="1219200"/>
          </a:xfrm>
        </p:spPr>
        <p:txBody>
          <a:bodyPr/>
          <a:lstStyle/>
          <a:p>
            <a:pPr marL="0" indent="0" eaLnBrk="1" hangingPunct="1">
              <a:buFontTx/>
              <a:buNone/>
            </a:pPr>
            <a:r>
              <a:rPr lang="en-US" altLang="en-US" sz="2800" smtClean="0"/>
              <a:t>Let’s take a closer look at these steps and the terminology (vocabulary) you will need to understand before you start a science investigation.</a:t>
            </a:r>
          </a:p>
        </p:txBody>
      </p:sp>
      <p:pic>
        <p:nvPicPr>
          <p:cNvPr id="8195" name="Picture 13" descr="MPj04003790000[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981200" y="228600"/>
            <a:ext cx="5410200" cy="46482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197">
                                            <p:txEl>
                                              <p:pRg st="0" end="0"/>
                                            </p:txEl>
                                          </p:spTgt>
                                        </p:tgtEl>
                                        <p:attrNameLst>
                                          <p:attrName>style.visibility</p:attrName>
                                        </p:attrNameLst>
                                      </p:cBhvr>
                                      <p:to>
                                        <p:strVal val="visible"/>
                                      </p:to>
                                    </p:set>
                                    <p:animEffect transition="in" filter="slide(fromBottom)">
                                      <p:cBhvr>
                                        <p:cTn id="7" dur="2000"/>
                                        <p:tgtEl>
                                          <p:spTgt spid="819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2"/>
          <p:cNvSpPr>
            <a:spLocks noChangeArrowheads="1" noChangeShapeType="1" noTextEdit="1"/>
          </p:cNvSpPr>
          <p:nvPr/>
        </p:nvSpPr>
        <p:spPr bwMode="auto">
          <a:xfrm>
            <a:off x="1143000" y="533400"/>
            <a:ext cx="6934200" cy="1143000"/>
          </a:xfrm>
          <a:prstGeom prst="rect">
            <a:avLst/>
          </a:prstGeom>
        </p:spPr>
        <p:txBody>
          <a:bodyPr spcFirstLastPara="1" wrap="none" fromWordArt="1">
            <a:prstTxWarp prst="textArchUp">
              <a:avLst>
                <a:gd name="adj" fmla="val 10800004"/>
              </a:avLst>
            </a:prstTxWarp>
          </a:bodyPr>
          <a:lstStyle/>
          <a:p>
            <a:pPr algn="ctr"/>
            <a:r>
              <a:rPr lang="en-US" sz="3600" kern="10">
                <a:ln w="9525">
                  <a:solidFill>
                    <a:srgbClr val="000000"/>
                  </a:solidFill>
                  <a:round/>
                  <a:headEnd/>
                  <a:tailEnd/>
                </a:ln>
                <a:solidFill>
                  <a:srgbClr val="000000"/>
                </a:solidFill>
                <a:latin typeface="Arial Black" panose="020B0A04020102020204" pitchFamily="34" charset="0"/>
              </a:rPr>
              <a:t>Scientific Method</a:t>
            </a:r>
          </a:p>
        </p:txBody>
      </p:sp>
      <p:sp>
        <p:nvSpPr>
          <p:cNvPr id="3075" name="Rectangle 3"/>
          <p:cNvSpPr>
            <a:spLocks noGrp="1" noChangeArrowheads="1"/>
          </p:cNvSpPr>
          <p:nvPr>
            <p:ph type="body" sz="half" idx="1"/>
          </p:nvPr>
        </p:nvSpPr>
        <p:spPr>
          <a:xfrm>
            <a:off x="0" y="1104900"/>
            <a:ext cx="9144000" cy="5257800"/>
          </a:xfrm>
        </p:spPr>
        <p:txBody>
          <a:bodyPr/>
          <a:lstStyle/>
          <a:p>
            <a:pPr algn="ctr" eaLnBrk="1" hangingPunct="1">
              <a:buFontTx/>
              <a:buNone/>
              <a:defRPr/>
            </a:pPr>
            <a:r>
              <a:rPr lang="en-US" sz="4000" dirty="0" smtClean="0">
                <a:solidFill>
                  <a:srgbClr val="AD1505"/>
                </a:solidFill>
              </a:rPr>
              <a:t>Problem/Question</a:t>
            </a:r>
          </a:p>
          <a:p>
            <a:pPr algn="ctr" eaLnBrk="1" hangingPunct="1">
              <a:buFontTx/>
              <a:buNone/>
              <a:defRPr/>
            </a:pPr>
            <a:r>
              <a:rPr lang="en-US" sz="4000" dirty="0" smtClean="0">
                <a:solidFill>
                  <a:srgbClr val="FF3300"/>
                </a:solidFill>
              </a:rPr>
              <a:t>Observation/Research</a:t>
            </a:r>
          </a:p>
          <a:p>
            <a:pPr algn="ctr" eaLnBrk="1" hangingPunct="1">
              <a:buFontTx/>
              <a:buNone/>
              <a:defRPr/>
            </a:pPr>
            <a:r>
              <a:rPr lang="en-US" sz="4000" dirty="0" smtClean="0">
                <a:solidFill>
                  <a:srgbClr val="FFFF00"/>
                </a:solidFill>
                <a:effectLst>
                  <a:outerShdw blurRad="38100" dist="38100" dir="2700000" algn="tl">
                    <a:srgbClr val="000000">
                      <a:alpha val="43137"/>
                    </a:srgbClr>
                  </a:outerShdw>
                </a:effectLst>
              </a:rPr>
              <a:t>Formulate a Hypothesis</a:t>
            </a:r>
          </a:p>
          <a:p>
            <a:pPr algn="ctr" eaLnBrk="1" hangingPunct="1">
              <a:buFontTx/>
              <a:buNone/>
              <a:defRPr/>
            </a:pPr>
            <a:r>
              <a:rPr lang="en-US" sz="4000" dirty="0" smtClean="0">
                <a:solidFill>
                  <a:srgbClr val="009900"/>
                </a:solidFill>
                <a:effectLst>
                  <a:outerShdw blurRad="38100" dist="38100" dir="2700000" algn="tl">
                    <a:srgbClr val="000000">
                      <a:alpha val="43137"/>
                    </a:srgbClr>
                  </a:outerShdw>
                </a:effectLst>
              </a:rPr>
              <a:t>Experiment</a:t>
            </a:r>
          </a:p>
          <a:p>
            <a:pPr algn="ctr" eaLnBrk="1" hangingPunct="1">
              <a:buFontTx/>
              <a:buNone/>
              <a:defRPr/>
            </a:pPr>
            <a:r>
              <a:rPr lang="en-US" sz="4000" dirty="0" smtClean="0">
                <a:solidFill>
                  <a:srgbClr val="0033CC"/>
                </a:solidFill>
              </a:rPr>
              <a:t>Collect and Analyze Results</a:t>
            </a:r>
          </a:p>
          <a:p>
            <a:pPr algn="ctr" eaLnBrk="1" hangingPunct="1">
              <a:buFontTx/>
              <a:buNone/>
              <a:defRPr/>
            </a:pPr>
            <a:r>
              <a:rPr lang="en-US" sz="4000" dirty="0" smtClean="0">
                <a:solidFill>
                  <a:srgbClr val="7030A0"/>
                </a:solidFill>
              </a:rPr>
              <a:t>Conclusion</a:t>
            </a:r>
          </a:p>
          <a:p>
            <a:pPr algn="ctr" eaLnBrk="1" hangingPunct="1">
              <a:buFontTx/>
              <a:buNone/>
              <a:defRPr/>
            </a:pPr>
            <a:r>
              <a:rPr lang="en-US" sz="4000" dirty="0" smtClean="0">
                <a:solidFill>
                  <a:srgbClr val="FF33CC"/>
                </a:solidFill>
              </a:rPr>
              <a:t>Communicate the Results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randombar(horizontal)">
                                      <p:cBhvr>
                                        <p:cTn id="7" dur="500"/>
                                        <p:tgtEl>
                                          <p:spTgt spid="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075">
                                            <p:txEl>
                                              <p:pRg st="0" end="0"/>
                                            </p:txEl>
                                          </p:spTgt>
                                        </p:tgtEl>
                                        <p:attrNameLst>
                                          <p:attrName>style.visibility</p:attrName>
                                        </p:attrNameLst>
                                      </p:cBhvr>
                                      <p:to>
                                        <p:strVal val="visible"/>
                                      </p:to>
                                    </p:set>
                                    <p:anim calcmode="lin" valueType="num">
                                      <p:cBhvr>
                                        <p:cTn id="12" dur="1000" fill="hold"/>
                                        <p:tgtEl>
                                          <p:spTgt spid="3075">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075">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075">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075">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3075">
                                            <p:txEl>
                                              <p:pRg st="1" end="1"/>
                                            </p:txEl>
                                          </p:spTgt>
                                        </p:tgtEl>
                                        <p:attrNameLst>
                                          <p:attrName>style.visibility</p:attrName>
                                        </p:attrNameLst>
                                      </p:cBhvr>
                                      <p:to>
                                        <p:strVal val="visible"/>
                                      </p:to>
                                    </p:set>
                                    <p:anim calcmode="lin" valueType="num">
                                      <p:cBhvr>
                                        <p:cTn id="20" dur="1000" fill="hold"/>
                                        <p:tgtEl>
                                          <p:spTgt spid="3075">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075">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075">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075">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3075">
                                            <p:txEl>
                                              <p:pRg st="2" end="2"/>
                                            </p:txEl>
                                          </p:spTgt>
                                        </p:tgtEl>
                                        <p:attrNameLst>
                                          <p:attrName>style.visibility</p:attrName>
                                        </p:attrNameLst>
                                      </p:cBhvr>
                                      <p:to>
                                        <p:strVal val="visible"/>
                                      </p:to>
                                    </p:set>
                                    <p:anim calcmode="lin" valueType="num">
                                      <p:cBhvr>
                                        <p:cTn id="28" dur="1000" fill="hold"/>
                                        <p:tgtEl>
                                          <p:spTgt spid="3075">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075">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075">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075">
                                            <p:txEl>
                                              <p:pRg st="2" end="2"/>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3075">
                                            <p:txEl>
                                              <p:pRg st="3" end="3"/>
                                            </p:txEl>
                                          </p:spTgt>
                                        </p:tgtEl>
                                        <p:attrNameLst>
                                          <p:attrName>style.visibility</p:attrName>
                                        </p:attrNameLst>
                                      </p:cBhvr>
                                      <p:to>
                                        <p:strVal val="visible"/>
                                      </p:to>
                                    </p:set>
                                    <p:anim calcmode="lin" valueType="num">
                                      <p:cBhvr>
                                        <p:cTn id="36" dur="1000" fill="hold"/>
                                        <p:tgtEl>
                                          <p:spTgt spid="3075">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3075">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3075">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3075">
                                            <p:txEl>
                                              <p:pRg st="3" end="3"/>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3075">
                                            <p:txEl>
                                              <p:pRg st="4" end="4"/>
                                            </p:txEl>
                                          </p:spTgt>
                                        </p:tgtEl>
                                        <p:attrNameLst>
                                          <p:attrName>style.visibility</p:attrName>
                                        </p:attrNameLst>
                                      </p:cBhvr>
                                      <p:to>
                                        <p:strVal val="visible"/>
                                      </p:to>
                                    </p:set>
                                    <p:anim calcmode="lin" valueType="num">
                                      <p:cBhvr>
                                        <p:cTn id="44" dur="1000" fill="hold"/>
                                        <p:tgtEl>
                                          <p:spTgt spid="3075">
                                            <p:txEl>
                                              <p:pRg st="4" end="4"/>
                                            </p:txEl>
                                          </p:spTgt>
                                        </p:tgtEl>
                                        <p:attrNameLst>
                                          <p:attrName>ppt_w</p:attrName>
                                        </p:attrNameLst>
                                      </p:cBhvr>
                                      <p:tavLst>
                                        <p:tav tm="0">
                                          <p:val>
                                            <p:fltVal val="0"/>
                                          </p:val>
                                        </p:tav>
                                        <p:tav tm="100000">
                                          <p:val>
                                            <p:strVal val="#ppt_w"/>
                                          </p:val>
                                        </p:tav>
                                      </p:tavLst>
                                    </p:anim>
                                    <p:anim calcmode="lin" valueType="num">
                                      <p:cBhvr>
                                        <p:cTn id="45" dur="1000" fill="hold"/>
                                        <p:tgtEl>
                                          <p:spTgt spid="3075">
                                            <p:txEl>
                                              <p:pRg st="4" end="4"/>
                                            </p:txEl>
                                          </p:spTgt>
                                        </p:tgtEl>
                                        <p:attrNameLst>
                                          <p:attrName>ppt_h</p:attrName>
                                        </p:attrNameLst>
                                      </p:cBhvr>
                                      <p:tavLst>
                                        <p:tav tm="0">
                                          <p:val>
                                            <p:fltVal val="0"/>
                                          </p:val>
                                        </p:tav>
                                        <p:tav tm="100000">
                                          <p:val>
                                            <p:strVal val="#ppt_h"/>
                                          </p:val>
                                        </p:tav>
                                      </p:tavLst>
                                    </p:anim>
                                    <p:anim calcmode="lin" valueType="num">
                                      <p:cBhvr>
                                        <p:cTn id="46" dur="1000" fill="hold"/>
                                        <p:tgtEl>
                                          <p:spTgt spid="3075">
                                            <p:txEl>
                                              <p:pRg st="4" end="4"/>
                                            </p:txEl>
                                          </p:spTgt>
                                        </p:tgtEl>
                                        <p:attrNameLst>
                                          <p:attrName>style.rotation</p:attrName>
                                        </p:attrNameLst>
                                      </p:cBhvr>
                                      <p:tavLst>
                                        <p:tav tm="0">
                                          <p:val>
                                            <p:fltVal val="90"/>
                                          </p:val>
                                        </p:tav>
                                        <p:tav tm="100000">
                                          <p:val>
                                            <p:fltVal val="0"/>
                                          </p:val>
                                        </p:tav>
                                      </p:tavLst>
                                    </p:anim>
                                    <p:animEffect transition="in" filter="fade">
                                      <p:cBhvr>
                                        <p:cTn id="47" dur="1000"/>
                                        <p:tgtEl>
                                          <p:spTgt spid="3075">
                                            <p:txEl>
                                              <p:pRg st="4" end="4"/>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3075">
                                            <p:txEl>
                                              <p:pRg st="5" end="5"/>
                                            </p:txEl>
                                          </p:spTgt>
                                        </p:tgtEl>
                                        <p:attrNameLst>
                                          <p:attrName>style.visibility</p:attrName>
                                        </p:attrNameLst>
                                      </p:cBhvr>
                                      <p:to>
                                        <p:strVal val="visible"/>
                                      </p:to>
                                    </p:set>
                                    <p:anim calcmode="lin" valueType="num">
                                      <p:cBhvr>
                                        <p:cTn id="52" dur="1000" fill="hold"/>
                                        <p:tgtEl>
                                          <p:spTgt spid="3075">
                                            <p:txEl>
                                              <p:pRg st="5" end="5"/>
                                            </p:txEl>
                                          </p:spTgt>
                                        </p:tgtEl>
                                        <p:attrNameLst>
                                          <p:attrName>ppt_w</p:attrName>
                                        </p:attrNameLst>
                                      </p:cBhvr>
                                      <p:tavLst>
                                        <p:tav tm="0">
                                          <p:val>
                                            <p:fltVal val="0"/>
                                          </p:val>
                                        </p:tav>
                                        <p:tav tm="100000">
                                          <p:val>
                                            <p:strVal val="#ppt_w"/>
                                          </p:val>
                                        </p:tav>
                                      </p:tavLst>
                                    </p:anim>
                                    <p:anim calcmode="lin" valueType="num">
                                      <p:cBhvr>
                                        <p:cTn id="53" dur="1000" fill="hold"/>
                                        <p:tgtEl>
                                          <p:spTgt spid="3075">
                                            <p:txEl>
                                              <p:pRg st="5" end="5"/>
                                            </p:txEl>
                                          </p:spTgt>
                                        </p:tgtEl>
                                        <p:attrNameLst>
                                          <p:attrName>ppt_h</p:attrName>
                                        </p:attrNameLst>
                                      </p:cBhvr>
                                      <p:tavLst>
                                        <p:tav tm="0">
                                          <p:val>
                                            <p:fltVal val="0"/>
                                          </p:val>
                                        </p:tav>
                                        <p:tav tm="100000">
                                          <p:val>
                                            <p:strVal val="#ppt_h"/>
                                          </p:val>
                                        </p:tav>
                                      </p:tavLst>
                                    </p:anim>
                                    <p:anim calcmode="lin" valueType="num">
                                      <p:cBhvr>
                                        <p:cTn id="54" dur="1000" fill="hold"/>
                                        <p:tgtEl>
                                          <p:spTgt spid="3075">
                                            <p:txEl>
                                              <p:pRg st="5" end="5"/>
                                            </p:txEl>
                                          </p:spTgt>
                                        </p:tgtEl>
                                        <p:attrNameLst>
                                          <p:attrName>style.rotation</p:attrName>
                                        </p:attrNameLst>
                                      </p:cBhvr>
                                      <p:tavLst>
                                        <p:tav tm="0">
                                          <p:val>
                                            <p:fltVal val="90"/>
                                          </p:val>
                                        </p:tav>
                                        <p:tav tm="100000">
                                          <p:val>
                                            <p:fltVal val="0"/>
                                          </p:val>
                                        </p:tav>
                                      </p:tavLst>
                                    </p:anim>
                                    <p:animEffect transition="in" filter="fade">
                                      <p:cBhvr>
                                        <p:cTn id="55" dur="1000"/>
                                        <p:tgtEl>
                                          <p:spTgt spid="3075">
                                            <p:txEl>
                                              <p:pRg st="5" end="5"/>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3075">
                                            <p:txEl>
                                              <p:pRg st="6" end="6"/>
                                            </p:txEl>
                                          </p:spTgt>
                                        </p:tgtEl>
                                        <p:attrNameLst>
                                          <p:attrName>style.visibility</p:attrName>
                                        </p:attrNameLst>
                                      </p:cBhvr>
                                      <p:to>
                                        <p:strVal val="visible"/>
                                      </p:to>
                                    </p:set>
                                    <p:anim calcmode="lin" valueType="num">
                                      <p:cBhvr>
                                        <p:cTn id="60" dur="1000" fill="hold"/>
                                        <p:tgtEl>
                                          <p:spTgt spid="3075">
                                            <p:txEl>
                                              <p:pRg st="6" end="6"/>
                                            </p:txEl>
                                          </p:spTgt>
                                        </p:tgtEl>
                                        <p:attrNameLst>
                                          <p:attrName>ppt_w</p:attrName>
                                        </p:attrNameLst>
                                      </p:cBhvr>
                                      <p:tavLst>
                                        <p:tav tm="0">
                                          <p:val>
                                            <p:fltVal val="0"/>
                                          </p:val>
                                        </p:tav>
                                        <p:tav tm="100000">
                                          <p:val>
                                            <p:strVal val="#ppt_w"/>
                                          </p:val>
                                        </p:tav>
                                      </p:tavLst>
                                    </p:anim>
                                    <p:anim calcmode="lin" valueType="num">
                                      <p:cBhvr>
                                        <p:cTn id="61" dur="1000" fill="hold"/>
                                        <p:tgtEl>
                                          <p:spTgt spid="3075">
                                            <p:txEl>
                                              <p:pRg st="6" end="6"/>
                                            </p:txEl>
                                          </p:spTgt>
                                        </p:tgtEl>
                                        <p:attrNameLst>
                                          <p:attrName>ppt_h</p:attrName>
                                        </p:attrNameLst>
                                      </p:cBhvr>
                                      <p:tavLst>
                                        <p:tav tm="0">
                                          <p:val>
                                            <p:fltVal val="0"/>
                                          </p:val>
                                        </p:tav>
                                        <p:tav tm="100000">
                                          <p:val>
                                            <p:strVal val="#ppt_h"/>
                                          </p:val>
                                        </p:tav>
                                      </p:tavLst>
                                    </p:anim>
                                    <p:anim calcmode="lin" valueType="num">
                                      <p:cBhvr>
                                        <p:cTn id="62" dur="1000" fill="hold"/>
                                        <p:tgtEl>
                                          <p:spTgt spid="3075">
                                            <p:txEl>
                                              <p:pRg st="6" end="6"/>
                                            </p:txEl>
                                          </p:spTgt>
                                        </p:tgtEl>
                                        <p:attrNameLst>
                                          <p:attrName>style.rotation</p:attrName>
                                        </p:attrNameLst>
                                      </p:cBhvr>
                                      <p:tavLst>
                                        <p:tav tm="0">
                                          <p:val>
                                            <p:fltVal val="90"/>
                                          </p:val>
                                        </p:tav>
                                        <p:tav tm="100000">
                                          <p:val>
                                            <p:fltVal val="0"/>
                                          </p:val>
                                        </p:tav>
                                      </p:tavLst>
                                    </p:anim>
                                    <p:animEffect transition="in" filter="fade">
                                      <p:cBhvr>
                                        <p:cTn id="63" dur="1000"/>
                                        <p:tgtEl>
                                          <p:spTgt spid="30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9144000" cy="1905000"/>
          </a:xfrm>
        </p:spPr>
        <p:txBody>
          <a:bodyPr/>
          <a:lstStyle/>
          <a:p>
            <a:pPr eaLnBrk="1" hangingPunct="1"/>
            <a:r>
              <a:rPr lang="en-US" altLang="en-US" sz="6000" smtClean="0">
                <a:solidFill>
                  <a:srgbClr val="AD1505"/>
                </a:solidFill>
              </a:rPr>
              <a:t>Steps of the </a:t>
            </a:r>
            <a:br>
              <a:rPr lang="en-US" altLang="en-US" sz="6000" smtClean="0">
                <a:solidFill>
                  <a:srgbClr val="AD1505"/>
                </a:solidFill>
              </a:rPr>
            </a:br>
            <a:r>
              <a:rPr lang="en-US" altLang="en-US" sz="6000" smtClean="0">
                <a:solidFill>
                  <a:srgbClr val="AD1505"/>
                </a:solidFill>
              </a:rPr>
              <a:t>Scientific Method</a:t>
            </a:r>
          </a:p>
        </p:txBody>
      </p:sp>
      <p:sp>
        <p:nvSpPr>
          <p:cNvPr id="10243" name="Rectangle 3"/>
          <p:cNvSpPr>
            <a:spLocks noGrp="1" noChangeArrowheads="1"/>
          </p:cNvSpPr>
          <p:nvPr>
            <p:ph type="body" idx="1"/>
          </p:nvPr>
        </p:nvSpPr>
        <p:spPr>
          <a:xfrm>
            <a:off x="457200" y="2332038"/>
            <a:ext cx="8229600" cy="2163762"/>
          </a:xfrm>
        </p:spPr>
        <p:txBody>
          <a:bodyPr/>
          <a:lstStyle/>
          <a:p>
            <a:pPr marL="742950" indent="-742950" algn="ctr" eaLnBrk="1" hangingPunct="1">
              <a:buFontTx/>
              <a:buAutoNum type="arabicPeriod"/>
              <a:defRPr/>
            </a:pPr>
            <a:r>
              <a:rPr lang="en-US" sz="4400" u="sng" dirty="0" smtClean="0">
                <a:solidFill>
                  <a:srgbClr val="0033CC"/>
                </a:solidFill>
                <a:effectLst>
                  <a:outerShdw blurRad="38100" dist="38100" dir="2700000" algn="tl">
                    <a:srgbClr val="000000"/>
                  </a:outerShdw>
                </a:effectLst>
              </a:rPr>
              <a:t>Problem/Question</a:t>
            </a:r>
            <a:r>
              <a:rPr lang="en-US" sz="4400" dirty="0" smtClean="0">
                <a:solidFill>
                  <a:srgbClr val="0033CC"/>
                </a:solidFill>
              </a:rPr>
              <a:t>: </a:t>
            </a:r>
            <a:r>
              <a:rPr lang="en-US" sz="3600" dirty="0" smtClean="0"/>
              <a:t>Develop a question or problem that can be solved through experimentation</a:t>
            </a:r>
            <a:r>
              <a:rPr lang="en-US" sz="3600" dirty="0"/>
              <a:t>.</a:t>
            </a:r>
            <a:endParaRPr lang="en-US" sz="3600" dirty="0" smtClean="0"/>
          </a:p>
        </p:txBody>
      </p:sp>
      <p:sp>
        <p:nvSpPr>
          <p:cNvPr id="2" name="TextBox 1"/>
          <p:cNvSpPr txBox="1"/>
          <p:nvPr/>
        </p:nvSpPr>
        <p:spPr>
          <a:xfrm>
            <a:off x="914400" y="4267200"/>
            <a:ext cx="7696200" cy="1816100"/>
          </a:xfrm>
          <a:prstGeom prst="rect">
            <a:avLst/>
          </a:prstGeom>
          <a:noFill/>
        </p:spPr>
        <p:txBody>
          <a:bodyPr>
            <a:spAutoFit/>
          </a:bodyPr>
          <a:lstStyle/>
          <a:p>
            <a:pPr marL="571500" indent="-571500" eaLnBrk="1" hangingPunct="1">
              <a:buFont typeface="Arial" pitchFamily="34" charset="0"/>
              <a:buChar char="•"/>
              <a:defRPr/>
            </a:pPr>
            <a:r>
              <a:rPr lang="en-US" sz="3200" dirty="0"/>
              <a:t>What </a:t>
            </a:r>
            <a:r>
              <a:rPr lang="en-US" sz="3200" dirty="0">
                <a:solidFill>
                  <a:srgbClr val="FF0000"/>
                </a:solidFill>
              </a:rPr>
              <a:t>problem</a:t>
            </a:r>
            <a:r>
              <a:rPr lang="en-US" sz="3200" dirty="0"/>
              <a:t> are you trying to </a:t>
            </a:r>
            <a:r>
              <a:rPr lang="en-US" sz="3200" dirty="0">
                <a:solidFill>
                  <a:srgbClr val="FF0000"/>
                </a:solidFill>
              </a:rPr>
              <a:t>solve</a:t>
            </a:r>
            <a:r>
              <a:rPr lang="en-US" sz="3200" dirty="0"/>
              <a:t>?</a:t>
            </a:r>
          </a:p>
          <a:p>
            <a:pPr eaLnBrk="1" hangingPunct="1">
              <a:defRPr/>
            </a:pPr>
            <a:endParaRPr lang="en-US" sz="1600" dirty="0"/>
          </a:p>
          <a:p>
            <a:pPr marL="571500" indent="-571500" eaLnBrk="1" hangingPunct="1">
              <a:buFont typeface="Arial" pitchFamily="34" charset="0"/>
              <a:buChar char="•"/>
              <a:defRPr/>
            </a:pPr>
            <a:r>
              <a:rPr lang="en-US" sz="3200" dirty="0"/>
              <a:t>What </a:t>
            </a:r>
            <a:r>
              <a:rPr lang="en-US" sz="3200" dirty="0">
                <a:solidFill>
                  <a:srgbClr val="FF0000"/>
                </a:solidFill>
              </a:rPr>
              <a:t>question</a:t>
            </a:r>
            <a:r>
              <a:rPr lang="en-US" sz="3200" dirty="0"/>
              <a:t> in the natural world are you trying to </a:t>
            </a:r>
            <a:r>
              <a:rPr lang="en-US" sz="3200" dirty="0">
                <a:solidFill>
                  <a:srgbClr val="FF0000"/>
                </a:solidFill>
              </a:rPr>
              <a:t>answer</a:t>
            </a:r>
            <a:r>
              <a:rPr lang="en-US" sz="3200" dirty="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slide(fromBottom)">
                                      <p:cBhvr>
                                        <p:cTn id="7" dur="2000"/>
                                        <p:tgtEl>
                                          <p:spTgt spid="10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1"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p:cTn id="12"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2">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1"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p:cTn id="20"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1"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2"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23" dur="1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9144000" cy="1905000"/>
          </a:xfrm>
        </p:spPr>
        <p:txBody>
          <a:bodyPr/>
          <a:lstStyle/>
          <a:p>
            <a:pPr eaLnBrk="1" hangingPunct="1"/>
            <a:r>
              <a:rPr lang="en-US" altLang="en-US" sz="6000" smtClean="0">
                <a:solidFill>
                  <a:srgbClr val="AD1505"/>
                </a:solidFill>
              </a:rPr>
              <a:t>Steps of the </a:t>
            </a:r>
            <a:br>
              <a:rPr lang="en-US" altLang="en-US" sz="6000" smtClean="0">
                <a:solidFill>
                  <a:srgbClr val="AD1505"/>
                </a:solidFill>
              </a:rPr>
            </a:br>
            <a:r>
              <a:rPr lang="en-US" altLang="en-US" sz="6000" smtClean="0">
                <a:solidFill>
                  <a:srgbClr val="AD1505"/>
                </a:solidFill>
              </a:rPr>
              <a:t>Scientific Method</a:t>
            </a:r>
          </a:p>
        </p:txBody>
      </p:sp>
      <p:sp>
        <p:nvSpPr>
          <p:cNvPr id="11267" name="Rectangle 3"/>
          <p:cNvSpPr>
            <a:spLocks noGrp="1" noChangeArrowheads="1"/>
          </p:cNvSpPr>
          <p:nvPr>
            <p:ph type="body" idx="1"/>
          </p:nvPr>
        </p:nvSpPr>
        <p:spPr>
          <a:xfrm>
            <a:off x="457200" y="1874838"/>
            <a:ext cx="8229600" cy="2239962"/>
          </a:xfrm>
        </p:spPr>
        <p:txBody>
          <a:bodyPr/>
          <a:lstStyle/>
          <a:p>
            <a:pPr eaLnBrk="1" hangingPunct="1">
              <a:buFontTx/>
              <a:buNone/>
              <a:defRPr/>
            </a:pPr>
            <a:r>
              <a:rPr lang="en-US" sz="4000" dirty="0" smtClean="0"/>
              <a:t>2. </a:t>
            </a:r>
            <a:r>
              <a:rPr lang="en-US" sz="4400" u="sng" dirty="0" smtClean="0">
                <a:solidFill>
                  <a:srgbClr val="0033CC"/>
                </a:solidFill>
                <a:effectLst>
                  <a:outerShdw blurRad="38100" dist="38100" dir="2700000" algn="tl">
                    <a:srgbClr val="000000"/>
                  </a:outerShdw>
                </a:effectLst>
              </a:rPr>
              <a:t>Observation/Research</a:t>
            </a:r>
            <a:r>
              <a:rPr lang="en-US" sz="4400" dirty="0" smtClean="0">
                <a:solidFill>
                  <a:srgbClr val="0033CC"/>
                </a:solidFill>
              </a:rPr>
              <a:t>: </a:t>
            </a:r>
            <a:r>
              <a:rPr lang="en-US" sz="3600" dirty="0" smtClean="0"/>
              <a:t>Make observations and research your topic of interest.</a:t>
            </a:r>
          </a:p>
        </p:txBody>
      </p:sp>
      <p:sp>
        <p:nvSpPr>
          <p:cNvPr id="2" name="TextBox 1"/>
          <p:cNvSpPr txBox="1">
            <a:spLocks noChangeArrowheads="1"/>
          </p:cNvSpPr>
          <p:nvPr/>
        </p:nvSpPr>
        <p:spPr bwMode="auto">
          <a:xfrm>
            <a:off x="304800" y="3657600"/>
            <a:ext cx="8305800"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i="1" u="sng">
                <a:solidFill>
                  <a:srgbClr val="FF0000"/>
                </a:solidFill>
              </a:rPr>
              <a:t>You must know something about a problem or question before formulating a hypothesis.</a:t>
            </a:r>
            <a:endParaRPr lang="en-US" altLang="en-US"/>
          </a:p>
          <a:p>
            <a:pPr eaLnBrk="1" hangingPunct="1">
              <a:spcBef>
                <a:spcPct val="0"/>
              </a:spcBef>
              <a:buFontTx/>
              <a:buNone/>
            </a:pPr>
            <a:endParaRPr lang="en-US" altLang="en-US" sz="1800"/>
          </a:p>
        </p:txBody>
      </p:sp>
      <p:sp>
        <p:nvSpPr>
          <p:cNvPr id="3" name="TextBox 2"/>
          <p:cNvSpPr txBox="1">
            <a:spLocks noChangeArrowheads="1"/>
          </p:cNvSpPr>
          <p:nvPr/>
        </p:nvSpPr>
        <p:spPr bwMode="auto">
          <a:xfrm>
            <a:off x="533400" y="4876800"/>
            <a:ext cx="8382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pPr>
            <a:r>
              <a:rPr lang="en-US" altLang="en-US">
                <a:solidFill>
                  <a:srgbClr val="0000FF"/>
                </a:solidFill>
              </a:rPr>
              <a:t>Review the most current research on the topic.</a:t>
            </a:r>
          </a:p>
          <a:p>
            <a:pPr eaLnBrk="1" hangingPunct="1">
              <a:spcBef>
                <a:spcPct val="0"/>
              </a:spcBef>
            </a:pPr>
            <a:r>
              <a:rPr lang="en-US" altLang="en-US">
                <a:solidFill>
                  <a:srgbClr val="0000FF"/>
                </a:solidFill>
              </a:rPr>
              <a:t>Make observations and look for patterns.</a:t>
            </a:r>
            <a:endParaRPr lang="en-US" altLang="en-US" sz="180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slide(fromBottom)">
                                      <p:cBhvr>
                                        <p:cTn id="7" dur="2000"/>
                                        <p:tgtEl>
                                          <p:spTgt spid="112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ircle(in)">
                                      <p:cBhvr>
                                        <p:cTn id="17" dur="20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circle(in)">
                                      <p:cBhvr>
                                        <p:cTn id="2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a:xfrm>
            <a:off x="0" y="0"/>
            <a:ext cx="9144000" cy="2057400"/>
          </a:xfrm>
        </p:spPr>
        <p:txBody>
          <a:bodyPr/>
          <a:lstStyle/>
          <a:p>
            <a:pPr eaLnBrk="1" hangingPunct="1">
              <a:defRPr/>
            </a:pPr>
            <a:r>
              <a:rPr lang="en-US" sz="6000" dirty="0" smtClean="0">
                <a:solidFill>
                  <a:schemeClr val="hlink"/>
                </a:solidFill>
                <a:effectLst>
                  <a:outerShdw blurRad="38100" dist="38100" dir="2700000" algn="tl">
                    <a:srgbClr val="000000"/>
                  </a:outerShdw>
                </a:effectLst>
              </a:rPr>
              <a:t>Do you remember the next step?</a:t>
            </a:r>
          </a:p>
        </p:txBody>
      </p:sp>
      <p:pic>
        <p:nvPicPr>
          <p:cNvPr id="13315" name="Picture 11" descr="einstei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95600" y="2057400"/>
            <a:ext cx="3389313" cy="4525963"/>
          </a:xfr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905000"/>
          </a:xfrm>
        </p:spPr>
        <p:txBody>
          <a:bodyPr/>
          <a:lstStyle/>
          <a:p>
            <a:pPr eaLnBrk="1" hangingPunct="1"/>
            <a:r>
              <a:rPr lang="en-US" altLang="en-US" sz="6000" smtClean="0">
                <a:solidFill>
                  <a:srgbClr val="AD1505"/>
                </a:solidFill>
              </a:rPr>
              <a:t>Steps of the </a:t>
            </a:r>
            <a:br>
              <a:rPr lang="en-US" altLang="en-US" sz="6000" smtClean="0">
                <a:solidFill>
                  <a:srgbClr val="AD1505"/>
                </a:solidFill>
              </a:rPr>
            </a:br>
            <a:r>
              <a:rPr lang="en-US" altLang="en-US" sz="6000" smtClean="0">
                <a:solidFill>
                  <a:srgbClr val="AD1505"/>
                </a:solidFill>
              </a:rPr>
              <a:t>Scientific Method</a:t>
            </a:r>
          </a:p>
        </p:txBody>
      </p:sp>
      <p:sp>
        <p:nvSpPr>
          <p:cNvPr id="17411" name="Rectangle 3"/>
          <p:cNvSpPr>
            <a:spLocks noGrp="1" noChangeArrowheads="1"/>
          </p:cNvSpPr>
          <p:nvPr>
            <p:ph type="body" idx="1"/>
          </p:nvPr>
        </p:nvSpPr>
        <p:spPr>
          <a:xfrm>
            <a:off x="457200" y="2332038"/>
            <a:ext cx="8229600" cy="1096962"/>
          </a:xfrm>
        </p:spPr>
        <p:txBody>
          <a:bodyPr/>
          <a:lstStyle/>
          <a:p>
            <a:pPr eaLnBrk="1" hangingPunct="1">
              <a:buFontTx/>
              <a:buNone/>
              <a:defRPr/>
            </a:pPr>
            <a:r>
              <a:rPr lang="en-US" sz="4400" dirty="0" smtClean="0"/>
              <a:t>3. </a:t>
            </a:r>
            <a:r>
              <a:rPr lang="en-US" sz="4400" u="sng" dirty="0" smtClean="0">
                <a:solidFill>
                  <a:srgbClr val="0033CC"/>
                </a:solidFill>
                <a:effectLst>
                  <a:outerShdw blurRad="38100" dist="38100" dir="2700000" algn="tl">
                    <a:srgbClr val="000000"/>
                  </a:outerShdw>
                </a:effectLst>
              </a:rPr>
              <a:t>Formulate a Hypothesis</a:t>
            </a:r>
            <a:r>
              <a:rPr lang="en-US" sz="4400" dirty="0" smtClean="0">
                <a:solidFill>
                  <a:srgbClr val="0033CC"/>
                </a:solidFill>
              </a:rPr>
              <a:t>:</a:t>
            </a:r>
            <a:endParaRPr lang="en-US" dirty="0" smtClean="0">
              <a:solidFill>
                <a:schemeClr val="hlink"/>
              </a:solidFill>
            </a:endParaRPr>
          </a:p>
        </p:txBody>
      </p:sp>
      <p:sp>
        <p:nvSpPr>
          <p:cNvPr id="2" name="TextBox 1"/>
          <p:cNvSpPr txBox="1"/>
          <p:nvPr/>
        </p:nvSpPr>
        <p:spPr>
          <a:xfrm>
            <a:off x="914400" y="3429000"/>
            <a:ext cx="7467600" cy="2419350"/>
          </a:xfrm>
          <a:prstGeom prst="rect">
            <a:avLst/>
          </a:prstGeom>
          <a:noFill/>
        </p:spPr>
        <p:txBody>
          <a:bodyPr>
            <a:spAutoFit/>
          </a:bodyPr>
          <a:lstStyle/>
          <a:p>
            <a:pPr marL="457200" indent="-457200" eaLnBrk="1" hangingPunct="1">
              <a:spcBef>
                <a:spcPct val="20000"/>
              </a:spcBef>
              <a:buFont typeface="Arial" pitchFamily="34" charset="0"/>
              <a:buChar char="•"/>
              <a:defRPr/>
            </a:pPr>
            <a:r>
              <a:rPr lang="en-US" sz="3200" kern="0" dirty="0">
                <a:solidFill>
                  <a:srgbClr val="FF0000"/>
                </a:solidFill>
                <a:latin typeface="Arial"/>
              </a:rPr>
              <a:t>Predict </a:t>
            </a:r>
            <a:r>
              <a:rPr lang="en-US" sz="3200" kern="0" dirty="0">
                <a:solidFill>
                  <a:srgbClr val="000000"/>
                </a:solidFill>
                <a:latin typeface="Arial"/>
              </a:rPr>
              <a:t>a possible answer to the problem or question.</a:t>
            </a:r>
          </a:p>
          <a:p>
            <a:pPr eaLnBrk="1" hangingPunct="1">
              <a:spcBef>
                <a:spcPct val="20000"/>
              </a:spcBef>
              <a:defRPr/>
            </a:pPr>
            <a:endParaRPr lang="en-US" sz="1400" kern="0" dirty="0">
              <a:solidFill>
                <a:srgbClr val="000000"/>
              </a:solidFill>
              <a:latin typeface="Arial"/>
            </a:endParaRPr>
          </a:p>
          <a:p>
            <a:pPr marL="457200" indent="-457200" eaLnBrk="1" hangingPunct="1">
              <a:spcBef>
                <a:spcPct val="20000"/>
              </a:spcBef>
              <a:buFont typeface="Arial" pitchFamily="34" charset="0"/>
              <a:buChar char="•"/>
              <a:defRPr/>
            </a:pPr>
            <a:r>
              <a:rPr lang="en-US" sz="3200" kern="0" dirty="0">
                <a:solidFill>
                  <a:srgbClr val="0033CC"/>
                </a:solidFill>
                <a:latin typeface="Arial"/>
              </a:rPr>
              <a:t>Example: </a:t>
            </a:r>
            <a:r>
              <a:rPr lang="en-US" sz="3200" i="1" u="sng" kern="0" dirty="0">
                <a:solidFill>
                  <a:srgbClr val="FF0000"/>
                </a:solidFill>
                <a:latin typeface="Arial"/>
              </a:rPr>
              <a:t>If</a:t>
            </a:r>
            <a:r>
              <a:rPr lang="en-US" sz="3200" kern="0" dirty="0">
                <a:solidFill>
                  <a:srgbClr val="FF9900"/>
                </a:solidFill>
                <a:latin typeface="Arial"/>
              </a:rPr>
              <a:t> soil temperatures rise, </a:t>
            </a:r>
            <a:r>
              <a:rPr lang="en-US" sz="3200" i="1" u="sng" kern="0" dirty="0">
                <a:solidFill>
                  <a:srgbClr val="FF0000"/>
                </a:solidFill>
                <a:latin typeface="Arial"/>
              </a:rPr>
              <a:t>then</a:t>
            </a:r>
            <a:r>
              <a:rPr lang="en-US" sz="3200" kern="0" dirty="0">
                <a:solidFill>
                  <a:srgbClr val="FF9900"/>
                </a:solidFill>
                <a:latin typeface="Arial"/>
              </a:rPr>
              <a:t> plant growth will increase.</a:t>
            </a:r>
            <a:endParaRPr lang="en-US" sz="3200" kern="0" dirty="0">
              <a:solidFill>
                <a:srgbClr val="FF5050"/>
              </a:solidFill>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slide(fromBottom)">
                                      <p:cBhvr>
                                        <p:cTn id="7" dur="2000"/>
                                        <p:tgtEl>
                                          <p:spTgt spid="174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 calcmode="lin" valueType="num">
                                      <p:cBhvr additive="base">
                                        <p:cTn id="18"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0"/>
            <a:ext cx="9144000" cy="1905000"/>
          </a:xfrm>
        </p:spPr>
        <p:txBody>
          <a:bodyPr/>
          <a:lstStyle/>
          <a:p>
            <a:pPr eaLnBrk="1" hangingPunct="1"/>
            <a:r>
              <a:rPr lang="en-US" altLang="en-US" sz="6000" smtClean="0">
                <a:solidFill>
                  <a:srgbClr val="AD1505"/>
                </a:solidFill>
              </a:rPr>
              <a:t>Steps of the </a:t>
            </a:r>
            <a:br>
              <a:rPr lang="en-US" altLang="en-US" sz="6000" smtClean="0">
                <a:solidFill>
                  <a:srgbClr val="AD1505"/>
                </a:solidFill>
              </a:rPr>
            </a:br>
            <a:r>
              <a:rPr lang="en-US" altLang="en-US" sz="6000" smtClean="0">
                <a:solidFill>
                  <a:srgbClr val="AD1505"/>
                </a:solidFill>
              </a:rPr>
              <a:t>Scientific Method</a:t>
            </a:r>
          </a:p>
        </p:txBody>
      </p:sp>
      <p:sp>
        <p:nvSpPr>
          <p:cNvPr id="18435" name="Rectangle 3"/>
          <p:cNvSpPr>
            <a:spLocks noGrp="1" noChangeArrowheads="1"/>
          </p:cNvSpPr>
          <p:nvPr>
            <p:ph type="body" idx="1"/>
          </p:nvPr>
        </p:nvSpPr>
        <p:spPr>
          <a:xfrm>
            <a:off x="457200" y="2332038"/>
            <a:ext cx="8229600" cy="4525962"/>
          </a:xfrm>
        </p:spPr>
        <p:txBody>
          <a:bodyPr/>
          <a:lstStyle/>
          <a:p>
            <a:pPr eaLnBrk="1" hangingPunct="1">
              <a:buFontTx/>
              <a:buNone/>
              <a:defRPr/>
            </a:pPr>
            <a:r>
              <a:rPr lang="en-US" sz="4400" dirty="0" smtClean="0"/>
              <a:t>4.  </a:t>
            </a:r>
            <a:r>
              <a:rPr lang="en-US" sz="4400" u="sng" dirty="0" smtClean="0">
                <a:solidFill>
                  <a:srgbClr val="0033CC"/>
                </a:solidFill>
                <a:effectLst>
                  <a:outerShdw blurRad="38100" dist="38100" dir="2700000" algn="tl">
                    <a:srgbClr val="000000"/>
                  </a:outerShdw>
                </a:effectLst>
              </a:rPr>
              <a:t>Experiment</a:t>
            </a:r>
            <a:r>
              <a:rPr lang="en-US" sz="4400" dirty="0" smtClean="0">
                <a:solidFill>
                  <a:srgbClr val="0033CC"/>
                </a:solidFill>
              </a:rPr>
              <a:t>: </a:t>
            </a:r>
            <a:r>
              <a:rPr lang="en-US" sz="4400" dirty="0" smtClean="0"/>
              <a:t>Develop and follow a </a:t>
            </a:r>
            <a:r>
              <a:rPr lang="en-US" sz="4400" dirty="0" smtClean="0">
                <a:solidFill>
                  <a:srgbClr val="FF0000"/>
                </a:solidFill>
              </a:rPr>
              <a:t>procedure.</a:t>
            </a:r>
          </a:p>
          <a:p>
            <a:pPr eaLnBrk="1" hangingPunct="1">
              <a:defRPr/>
            </a:pPr>
            <a:r>
              <a:rPr lang="en-US" dirty="0" smtClean="0"/>
              <a:t>The experiment must be </a:t>
            </a:r>
            <a:r>
              <a:rPr lang="en-US" dirty="0" smtClean="0">
                <a:solidFill>
                  <a:srgbClr val="FF0000"/>
                </a:solidFill>
              </a:rPr>
              <a:t>detailed</a:t>
            </a:r>
            <a:r>
              <a:rPr lang="en-US" dirty="0" smtClean="0"/>
              <a:t> enough for other scientists to replicate (</a:t>
            </a:r>
            <a:r>
              <a:rPr lang="en-US" dirty="0" smtClean="0">
                <a:solidFill>
                  <a:srgbClr val="FF0000"/>
                </a:solidFill>
              </a:rPr>
              <a:t>retest</a:t>
            </a:r>
            <a:r>
              <a:rPr lang="en-US" dirty="0" smtClean="0"/>
              <a:t>). </a:t>
            </a:r>
          </a:p>
          <a:p>
            <a:pPr eaLnBrk="1" hangingPunct="1">
              <a:defRPr/>
            </a:pPr>
            <a:r>
              <a:rPr lang="en-US" dirty="0" smtClean="0"/>
              <a:t>The </a:t>
            </a:r>
            <a:r>
              <a:rPr lang="en-US" dirty="0"/>
              <a:t>outcome must be </a:t>
            </a:r>
            <a:r>
              <a:rPr lang="en-US" dirty="0">
                <a:solidFill>
                  <a:srgbClr val="FF0000"/>
                </a:solidFill>
              </a:rPr>
              <a:t>measurable</a:t>
            </a:r>
            <a:r>
              <a:rPr lang="en-US" dirty="0"/>
              <a:t>.</a:t>
            </a:r>
            <a:endParaRPr lang="en-US" u="sng" dirty="0">
              <a:solidFill>
                <a:schemeClr val="hlink"/>
              </a:solidFill>
            </a:endParaRPr>
          </a:p>
          <a:p>
            <a:pPr eaLnBrk="1" hangingPunct="1">
              <a:defRPr/>
            </a:pPr>
            <a:r>
              <a:rPr lang="en-US" dirty="0" smtClean="0"/>
              <a:t>Include a detailed </a:t>
            </a:r>
            <a:r>
              <a:rPr lang="en-US" dirty="0" smtClean="0">
                <a:solidFill>
                  <a:srgbClr val="FF0000"/>
                </a:solidFill>
              </a:rPr>
              <a:t>materials</a:t>
            </a:r>
            <a:r>
              <a:rPr lang="en-US" dirty="0" smtClean="0"/>
              <a:t> list.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slide(fromBottom)">
                                      <p:cBhvr>
                                        <p:cTn id="7" dur="2000"/>
                                        <p:tgtEl>
                                          <p:spTgt spid="18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slide(fromBottom)">
                                      <p:cBhvr>
                                        <p:cTn id="12" dur="2000"/>
                                        <p:tgtEl>
                                          <p:spTgt spid="184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slide(fromBottom)">
                                      <p:cBhvr>
                                        <p:cTn id="17" dur="2000"/>
                                        <p:tgtEl>
                                          <p:spTgt spid="1843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slide(fromBottom)">
                                      <p:cBhvr>
                                        <p:cTn id="22" dur="2000"/>
                                        <p:tgtEl>
                                          <p:spTgt spid="184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0"/>
            <a:ext cx="9144000" cy="1905000"/>
          </a:xfrm>
        </p:spPr>
        <p:txBody>
          <a:bodyPr/>
          <a:lstStyle/>
          <a:p>
            <a:pPr eaLnBrk="1" hangingPunct="1"/>
            <a:r>
              <a:rPr lang="en-US" altLang="en-US" sz="6000" smtClean="0">
                <a:solidFill>
                  <a:srgbClr val="AD1505"/>
                </a:solidFill>
              </a:rPr>
              <a:t>Steps of the </a:t>
            </a:r>
            <a:br>
              <a:rPr lang="en-US" altLang="en-US" sz="6000" smtClean="0">
                <a:solidFill>
                  <a:srgbClr val="AD1505"/>
                </a:solidFill>
              </a:rPr>
            </a:br>
            <a:r>
              <a:rPr lang="en-US" altLang="en-US" sz="6000" smtClean="0">
                <a:solidFill>
                  <a:srgbClr val="AD1505"/>
                </a:solidFill>
              </a:rPr>
              <a:t>Scientific Method</a:t>
            </a:r>
          </a:p>
        </p:txBody>
      </p:sp>
      <p:sp>
        <p:nvSpPr>
          <p:cNvPr id="19459" name="Rectangle 3"/>
          <p:cNvSpPr>
            <a:spLocks noGrp="1" noChangeArrowheads="1"/>
          </p:cNvSpPr>
          <p:nvPr>
            <p:ph type="body" idx="1"/>
          </p:nvPr>
        </p:nvSpPr>
        <p:spPr>
          <a:xfrm>
            <a:off x="457200" y="2332038"/>
            <a:ext cx="8229600" cy="1249362"/>
          </a:xfrm>
        </p:spPr>
        <p:txBody>
          <a:bodyPr/>
          <a:lstStyle/>
          <a:p>
            <a:pPr eaLnBrk="1" hangingPunct="1">
              <a:buFontTx/>
              <a:buNone/>
              <a:defRPr/>
            </a:pPr>
            <a:r>
              <a:rPr lang="en-US" sz="4400" dirty="0" smtClean="0"/>
              <a:t>5. </a:t>
            </a:r>
            <a:r>
              <a:rPr lang="en-US" sz="4400" u="sng" dirty="0" smtClean="0">
                <a:solidFill>
                  <a:srgbClr val="0033CC"/>
                </a:solidFill>
                <a:effectLst>
                  <a:outerShdw blurRad="38100" dist="38100" dir="2700000" algn="tl">
                    <a:srgbClr val="000000"/>
                  </a:outerShdw>
                </a:effectLst>
              </a:rPr>
              <a:t>Collect and Analyze Results</a:t>
            </a:r>
            <a:r>
              <a:rPr lang="en-US" sz="4400" dirty="0" smtClean="0">
                <a:solidFill>
                  <a:srgbClr val="0033CC"/>
                </a:solidFill>
              </a:rPr>
              <a:t>:</a:t>
            </a:r>
          </a:p>
          <a:p>
            <a:pPr eaLnBrk="1" hangingPunct="1">
              <a:buFontTx/>
              <a:buNone/>
              <a:defRPr/>
            </a:pPr>
            <a:endParaRPr lang="en-US" sz="4400" dirty="0" smtClean="0">
              <a:solidFill>
                <a:srgbClr val="0033CC"/>
              </a:solidFill>
            </a:endParaRPr>
          </a:p>
        </p:txBody>
      </p:sp>
      <p:sp>
        <p:nvSpPr>
          <p:cNvPr id="2" name="TextBox 1"/>
          <p:cNvSpPr txBox="1"/>
          <p:nvPr/>
        </p:nvSpPr>
        <p:spPr>
          <a:xfrm>
            <a:off x="1143000" y="3429000"/>
            <a:ext cx="7162800" cy="2259013"/>
          </a:xfrm>
          <a:prstGeom prst="rect">
            <a:avLst/>
          </a:prstGeom>
          <a:noFill/>
        </p:spPr>
        <p:txBody>
          <a:bodyPr>
            <a:spAutoFit/>
          </a:bodyPr>
          <a:lstStyle/>
          <a:p>
            <a:pPr marL="342900" indent="-342900" eaLnBrk="1" hangingPunct="1">
              <a:spcBef>
                <a:spcPct val="20000"/>
              </a:spcBef>
              <a:buFontTx/>
              <a:buChar char="•"/>
              <a:defRPr/>
            </a:pPr>
            <a:r>
              <a:rPr lang="en-US" sz="3200" kern="0" dirty="0">
                <a:solidFill>
                  <a:srgbClr val="FF0000"/>
                </a:solidFill>
                <a:latin typeface="Arial"/>
              </a:rPr>
              <a:t>Modify</a:t>
            </a:r>
            <a:r>
              <a:rPr lang="en-US" sz="3200" kern="0" dirty="0">
                <a:solidFill>
                  <a:srgbClr val="000000"/>
                </a:solidFill>
                <a:latin typeface="Arial"/>
              </a:rPr>
              <a:t> the procedure if needed.</a:t>
            </a:r>
          </a:p>
          <a:p>
            <a:pPr marL="342900" indent="-342900" eaLnBrk="1" hangingPunct="1">
              <a:spcBef>
                <a:spcPct val="20000"/>
              </a:spcBef>
              <a:buFontTx/>
              <a:buChar char="•"/>
              <a:defRPr/>
            </a:pPr>
            <a:r>
              <a:rPr lang="en-US" sz="3200" kern="0" dirty="0">
                <a:solidFill>
                  <a:srgbClr val="FF0000"/>
                </a:solidFill>
                <a:latin typeface="Arial"/>
              </a:rPr>
              <a:t>Confirm </a:t>
            </a:r>
            <a:r>
              <a:rPr lang="en-US" sz="3200" kern="0" dirty="0">
                <a:solidFill>
                  <a:srgbClr val="000000"/>
                </a:solidFill>
                <a:latin typeface="Arial"/>
              </a:rPr>
              <a:t>the results by </a:t>
            </a:r>
            <a:r>
              <a:rPr lang="en-US" sz="3200" kern="0" dirty="0">
                <a:solidFill>
                  <a:srgbClr val="FF0000"/>
                </a:solidFill>
                <a:latin typeface="Arial"/>
              </a:rPr>
              <a:t>retesting</a:t>
            </a:r>
            <a:r>
              <a:rPr lang="en-US" sz="3200" kern="0" dirty="0">
                <a:solidFill>
                  <a:srgbClr val="000000"/>
                </a:solidFill>
                <a:latin typeface="Arial"/>
              </a:rPr>
              <a:t>.</a:t>
            </a:r>
          </a:p>
          <a:p>
            <a:pPr marL="342900" indent="-342900" eaLnBrk="1" hangingPunct="1">
              <a:spcBef>
                <a:spcPct val="20000"/>
              </a:spcBef>
              <a:buFontTx/>
              <a:buChar char="•"/>
              <a:defRPr/>
            </a:pPr>
            <a:r>
              <a:rPr lang="en-US" sz="3200" kern="0" dirty="0">
                <a:solidFill>
                  <a:srgbClr val="000000"/>
                </a:solidFill>
                <a:latin typeface="Arial"/>
              </a:rPr>
              <a:t>Include tables, graphs, and photographs.</a:t>
            </a:r>
            <a:endParaRPr lang="en-US" sz="3200" u="sng" kern="0" dirty="0">
              <a:solidFill>
                <a:srgbClr val="0033CC"/>
              </a:solidFill>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slide(fromBottom)">
                                      <p:cBhvr>
                                        <p:cTn id="7" dur="2000"/>
                                        <p:tgtEl>
                                          <p:spTgt spid="194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additive="base">
                                        <p:cTn id="18"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additive="base">
                                        <p:cTn id="2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0"/>
            <a:ext cx="9144000" cy="1905000"/>
          </a:xfrm>
        </p:spPr>
        <p:txBody>
          <a:bodyPr/>
          <a:lstStyle/>
          <a:p>
            <a:pPr eaLnBrk="1" hangingPunct="1"/>
            <a:r>
              <a:rPr lang="en-US" altLang="en-US" sz="6000" smtClean="0">
                <a:solidFill>
                  <a:srgbClr val="AD1505"/>
                </a:solidFill>
              </a:rPr>
              <a:t>Steps of the </a:t>
            </a:r>
            <a:br>
              <a:rPr lang="en-US" altLang="en-US" sz="6000" smtClean="0">
                <a:solidFill>
                  <a:srgbClr val="AD1505"/>
                </a:solidFill>
              </a:rPr>
            </a:br>
            <a:r>
              <a:rPr lang="en-US" altLang="en-US" sz="6000" smtClean="0">
                <a:solidFill>
                  <a:srgbClr val="AD1505"/>
                </a:solidFill>
              </a:rPr>
              <a:t>Scientific Method</a:t>
            </a:r>
          </a:p>
        </p:txBody>
      </p:sp>
      <p:sp>
        <p:nvSpPr>
          <p:cNvPr id="20483" name="Rectangle 3"/>
          <p:cNvSpPr>
            <a:spLocks noGrp="1" noChangeArrowheads="1"/>
          </p:cNvSpPr>
          <p:nvPr>
            <p:ph type="body" idx="1"/>
          </p:nvPr>
        </p:nvSpPr>
        <p:spPr>
          <a:xfrm>
            <a:off x="381000" y="1828800"/>
            <a:ext cx="8229600" cy="1249363"/>
          </a:xfrm>
        </p:spPr>
        <p:txBody>
          <a:bodyPr/>
          <a:lstStyle/>
          <a:p>
            <a:pPr eaLnBrk="1" hangingPunct="1">
              <a:lnSpc>
                <a:spcPct val="90000"/>
              </a:lnSpc>
              <a:buFontTx/>
              <a:buNone/>
              <a:defRPr/>
            </a:pPr>
            <a:r>
              <a:rPr lang="en-US" sz="4400" dirty="0" smtClean="0"/>
              <a:t>6. </a:t>
            </a:r>
            <a:r>
              <a:rPr lang="en-US" sz="4400" u="sng" dirty="0" smtClean="0">
                <a:solidFill>
                  <a:srgbClr val="0033CC"/>
                </a:solidFill>
                <a:effectLst>
                  <a:outerShdw blurRad="38100" dist="38100" dir="2700000" algn="tl">
                    <a:srgbClr val="000000"/>
                  </a:outerShdw>
                </a:effectLst>
              </a:rPr>
              <a:t>Conclusion</a:t>
            </a:r>
            <a:r>
              <a:rPr lang="en-US" sz="4400" dirty="0" smtClean="0">
                <a:solidFill>
                  <a:srgbClr val="0033CC"/>
                </a:solidFill>
              </a:rPr>
              <a:t>: </a:t>
            </a:r>
            <a:r>
              <a:rPr lang="en-US" sz="3600" dirty="0" smtClean="0"/>
              <a:t>Include a statement that accepts or rejects the hypothesis.</a:t>
            </a:r>
          </a:p>
        </p:txBody>
      </p:sp>
      <p:sp>
        <p:nvSpPr>
          <p:cNvPr id="2" name="TextBox 1"/>
          <p:cNvSpPr txBox="1"/>
          <p:nvPr/>
        </p:nvSpPr>
        <p:spPr>
          <a:xfrm>
            <a:off x="533400" y="3276600"/>
            <a:ext cx="8229600" cy="2678113"/>
          </a:xfrm>
          <a:prstGeom prst="rect">
            <a:avLst/>
          </a:prstGeom>
          <a:noFill/>
        </p:spPr>
        <p:txBody>
          <a:bodyPr>
            <a:spAutoFit/>
          </a:bodyPr>
          <a:lstStyle/>
          <a:p>
            <a:pPr marL="457200" indent="-457200" eaLnBrk="1" hangingPunct="1">
              <a:lnSpc>
                <a:spcPct val="90000"/>
              </a:lnSpc>
              <a:spcBef>
                <a:spcPct val="20000"/>
              </a:spcBef>
              <a:buFont typeface="Arial" pitchFamily="34" charset="0"/>
              <a:buChar char="•"/>
              <a:defRPr/>
            </a:pPr>
            <a:r>
              <a:rPr lang="en-US" sz="3200" kern="0" dirty="0">
                <a:solidFill>
                  <a:srgbClr val="000000"/>
                </a:solidFill>
                <a:latin typeface="Arial"/>
              </a:rPr>
              <a:t>A hypothesis is </a:t>
            </a:r>
            <a:r>
              <a:rPr lang="en-US" sz="3200" i="1" kern="0" dirty="0">
                <a:solidFill>
                  <a:srgbClr val="FF0000"/>
                </a:solidFill>
                <a:latin typeface="Arial"/>
              </a:rPr>
              <a:t>not wrong </a:t>
            </a:r>
            <a:r>
              <a:rPr lang="en-US" sz="3200" kern="0" dirty="0">
                <a:latin typeface="Arial"/>
              </a:rPr>
              <a:t>or</a:t>
            </a:r>
            <a:r>
              <a:rPr lang="en-US" sz="3200" kern="0" dirty="0">
                <a:solidFill>
                  <a:srgbClr val="FF0000"/>
                </a:solidFill>
                <a:latin typeface="Arial"/>
              </a:rPr>
              <a:t> </a:t>
            </a:r>
            <a:r>
              <a:rPr lang="en-US" sz="3200" i="1" kern="0" dirty="0">
                <a:solidFill>
                  <a:srgbClr val="FF0000"/>
                </a:solidFill>
                <a:latin typeface="Arial"/>
              </a:rPr>
              <a:t>right</a:t>
            </a:r>
            <a:r>
              <a:rPr lang="en-US" sz="3200" kern="0" dirty="0">
                <a:solidFill>
                  <a:srgbClr val="000000"/>
                </a:solidFill>
                <a:latin typeface="Arial"/>
              </a:rPr>
              <a:t>. It is simply </a:t>
            </a:r>
            <a:r>
              <a:rPr lang="en-US" sz="3200" kern="0" dirty="0">
                <a:solidFill>
                  <a:srgbClr val="FF0000"/>
                </a:solidFill>
                <a:latin typeface="Arial"/>
              </a:rPr>
              <a:t>supported</a:t>
            </a:r>
            <a:r>
              <a:rPr lang="en-US" sz="3200" kern="0" dirty="0">
                <a:solidFill>
                  <a:srgbClr val="000000"/>
                </a:solidFill>
                <a:latin typeface="Arial"/>
              </a:rPr>
              <a:t> or </a:t>
            </a:r>
            <a:r>
              <a:rPr lang="en-US" sz="3200" kern="0" dirty="0">
                <a:solidFill>
                  <a:srgbClr val="FF0000"/>
                </a:solidFill>
                <a:latin typeface="Arial"/>
              </a:rPr>
              <a:t>unsupported</a:t>
            </a:r>
            <a:r>
              <a:rPr lang="en-US" sz="3200" kern="0" dirty="0">
                <a:solidFill>
                  <a:srgbClr val="000000"/>
                </a:solidFill>
                <a:latin typeface="Arial"/>
              </a:rPr>
              <a:t>.</a:t>
            </a:r>
          </a:p>
          <a:p>
            <a:pPr eaLnBrk="1" hangingPunct="1">
              <a:lnSpc>
                <a:spcPct val="90000"/>
              </a:lnSpc>
              <a:spcBef>
                <a:spcPct val="20000"/>
              </a:spcBef>
              <a:defRPr/>
            </a:pPr>
            <a:endParaRPr lang="en-US" sz="1600" kern="0" dirty="0">
              <a:solidFill>
                <a:srgbClr val="000000"/>
              </a:solidFill>
              <a:latin typeface="Arial"/>
            </a:endParaRPr>
          </a:p>
          <a:p>
            <a:pPr marL="457200" indent="-457200" eaLnBrk="1" hangingPunct="1">
              <a:lnSpc>
                <a:spcPct val="90000"/>
              </a:lnSpc>
              <a:spcBef>
                <a:spcPct val="20000"/>
              </a:spcBef>
              <a:buFont typeface="Arial" pitchFamily="34" charset="0"/>
              <a:buChar char="•"/>
              <a:defRPr/>
            </a:pPr>
            <a:r>
              <a:rPr lang="en-US" sz="3200" kern="0" dirty="0">
                <a:solidFill>
                  <a:srgbClr val="000000"/>
                </a:solidFill>
                <a:latin typeface="Arial"/>
              </a:rPr>
              <a:t>Make </a:t>
            </a:r>
            <a:r>
              <a:rPr lang="en-US" sz="3200" kern="0" dirty="0">
                <a:solidFill>
                  <a:srgbClr val="FF0000"/>
                </a:solidFill>
                <a:latin typeface="Arial"/>
              </a:rPr>
              <a:t>recommendations</a:t>
            </a:r>
            <a:r>
              <a:rPr lang="en-US" sz="3200" kern="0" dirty="0">
                <a:solidFill>
                  <a:srgbClr val="000000"/>
                </a:solidFill>
                <a:latin typeface="Arial"/>
              </a:rPr>
              <a:t> for further study and possible</a:t>
            </a:r>
            <a:r>
              <a:rPr lang="en-US" sz="3200" kern="0" dirty="0">
                <a:latin typeface="Arial"/>
              </a:rPr>
              <a:t> improvements </a:t>
            </a:r>
            <a:r>
              <a:rPr lang="en-US" sz="3200" kern="0" dirty="0">
                <a:solidFill>
                  <a:srgbClr val="000000"/>
                </a:solidFill>
                <a:latin typeface="Arial"/>
              </a:rPr>
              <a:t>to the procedure.</a:t>
            </a:r>
            <a:endParaRPr lang="en-US" sz="3200" u="sng" kern="0" dirty="0">
              <a:solidFill>
                <a:srgbClr val="0033CC"/>
              </a:solidFill>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slide(fromBottom)">
                                      <p:cBhvr>
                                        <p:cTn id="7" dur="2000"/>
                                        <p:tgtEl>
                                          <p:spTgt spid="204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 calcmode="lin" valueType="num">
                                      <p:cBhvr additive="base">
                                        <p:cTn id="18"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0"/>
            <a:ext cx="9144000" cy="1905000"/>
          </a:xfrm>
        </p:spPr>
        <p:txBody>
          <a:bodyPr/>
          <a:lstStyle/>
          <a:p>
            <a:pPr eaLnBrk="1" hangingPunct="1"/>
            <a:r>
              <a:rPr lang="en-US" altLang="en-US" sz="6000" smtClean="0">
                <a:solidFill>
                  <a:srgbClr val="AD1505"/>
                </a:solidFill>
              </a:rPr>
              <a:t>Steps of the </a:t>
            </a:r>
            <a:br>
              <a:rPr lang="en-US" altLang="en-US" sz="6000" smtClean="0">
                <a:solidFill>
                  <a:srgbClr val="AD1505"/>
                </a:solidFill>
              </a:rPr>
            </a:br>
            <a:r>
              <a:rPr lang="en-US" altLang="en-US" sz="6000" smtClean="0">
                <a:solidFill>
                  <a:srgbClr val="AD1505"/>
                </a:solidFill>
              </a:rPr>
              <a:t>Scientific Method</a:t>
            </a:r>
          </a:p>
        </p:txBody>
      </p:sp>
      <p:sp>
        <p:nvSpPr>
          <p:cNvPr id="21507" name="Rectangle 3"/>
          <p:cNvSpPr>
            <a:spLocks noGrp="1" noChangeArrowheads="1"/>
          </p:cNvSpPr>
          <p:nvPr>
            <p:ph type="body" idx="1"/>
          </p:nvPr>
        </p:nvSpPr>
        <p:spPr>
          <a:xfrm>
            <a:off x="457200" y="2332038"/>
            <a:ext cx="8229600" cy="1096962"/>
          </a:xfrm>
        </p:spPr>
        <p:txBody>
          <a:bodyPr/>
          <a:lstStyle/>
          <a:p>
            <a:pPr eaLnBrk="1" hangingPunct="1">
              <a:buFontTx/>
              <a:buNone/>
              <a:defRPr/>
            </a:pPr>
            <a:r>
              <a:rPr lang="en-US" sz="4400" dirty="0" smtClean="0"/>
              <a:t>7. </a:t>
            </a:r>
            <a:r>
              <a:rPr lang="en-US" sz="4400" u="sng" dirty="0" smtClean="0">
                <a:solidFill>
                  <a:srgbClr val="0033CC"/>
                </a:solidFill>
                <a:effectLst>
                  <a:outerShdw blurRad="38100" dist="38100" dir="2700000" algn="tl">
                    <a:srgbClr val="000000"/>
                  </a:outerShdw>
                </a:effectLst>
              </a:rPr>
              <a:t>Communicate the Results</a:t>
            </a:r>
            <a:r>
              <a:rPr lang="en-US" sz="4400" dirty="0" smtClean="0">
                <a:solidFill>
                  <a:srgbClr val="0033CC"/>
                </a:solidFill>
              </a:rPr>
              <a:t>:</a:t>
            </a:r>
            <a:endParaRPr lang="en-US" sz="4400" u="sng" dirty="0" smtClean="0">
              <a:solidFill>
                <a:srgbClr val="0033CC"/>
              </a:solidFill>
            </a:endParaRPr>
          </a:p>
        </p:txBody>
      </p:sp>
      <p:sp>
        <p:nvSpPr>
          <p:cNvPr id="2" name="TextBox 1"/>
          <p:cNvSpPr txBox="1"/>
          <p:nvPr/>
        </p:nvSpPr>
        <p:spPr>
          <a:xfrm>
            <a:off x="1066800" y="3352800"/>
            <a:ext cx="7239000" cy="3084513"/>
          </a:xfrm>
          <a:prstGeom prst="rect">
            <a:avLst/>
          </a:prstGeom>
          <a:noFill/>
        </p:spPr>
        <p:txBody>
          <a:bodyPr>
            <a:spAutoFit/>
          </a:bodyPr>
          <a:lstStyle/>
          <a:p>
            <a:pPr marL="571500" indent="-571500" eaLnBrk="1" hangingPunct="1">
              <a:spcBef>
                <a:spcPct val="20000"/>
              </a:spcBef>
              <a:buFont typeface="Arial" pitchFamily="34" charset="0"/>
              <a:buChar char="•"/>
              <a:defRPr/>
            </a:pPr>
            <a:r>
              <a:rPr lang="en-US" sz="3600" kern="0" dirty="0">
                <a:solidFill>
                  <a:srgbClr val="000000"/>
                </a:solidFill>
                <a:latin typeface="Arial"/>
              </a:rPr>
              <a:t>Be prepared to </a:t>
            </a:r>
            <a:r>
              <a:rPr lang="en-US" sz="3600" kern="0" dirty="0">
                <a:solidFill>
                  <a:srgbClr val="FF0000"/>
                </a:solidFill>
                <a:latin typeface="Arial"/>
              </a:rPr>
              <a:t>share </a:t>
            </a:r>
            <a:r>
              <a:rPr lang="en-US" sz="3600" kern="0" dirty="0">
                <a:solidFill>
                  <a:srgbClr val="000000"/>
                </a:solidFill>
                <a:latin typeface="Arial"/>
              </a:rPr>
              <a:t>the project with an audience.</a:t>
            </a:r>
          </a:p>
          <a:p>
            <a:pPr marL="571500" indent="-571500" eaLnBrk="1" hangingPunct="1">
              <a:spcBef>
                <a:spcPct val="20000"/>
              </a:spcBef>
              <a:buFont typeface="Arial" pitchFamily="34" charset="0"/>
              <a:buChar char="•"/>
              <a:defRPr/>
            </a:pPr>
            <a:r>
              <a:rPr lang="en-US" sz="3600" kern="0" dirty="0">
                <a:solidFill>
                  <a:srgbClr val="000000"/>
                </a:solidFill>
                <a:latin typeface="Arial"/>
              </a:rPr>
              <a:t>Scientists </a:t>
            </a:r>
            <a:r>
              <a:rPr lang="en-US" sz="3600" kern="0" dirty="0">
                <a:solidFill>
                  <a:srgbClr val="FF0000"/>
                </a:solidFill>
                <a:latin typeface="Arial"/>
              </a:rPr>
              <a:t>share </a:t>
            </a:r>
            <a:r>
              <a:rPr lang="en-US" sz="3600" kern="0" dirty="0">
                <a:solidFill>
                  <a:srgbClr val="000000"/>
                </a:solidFill>
                <a:latin typeface="Arial"/>
              </a:rPr>
              <a:t>their findings.</a:t>
            </a:r>
          </a:p>
          <a:p>
            <a:pPr marL="571500" indent="-571500" eaLnBrk="1" hangingPunct="1">
              <a:spcBef>
                <a:spcPct val="20000"/>
              </a:spcBef>
              <a:buFont typeface="Arial" pitchFamily="34" charset="0"/>
              <a:buChar char="•"/>
              <a:defRPr/>
            </a:pPr>
            <a:r>
              <a:rPr lang="en-US" sz="3600" kern="0" dirty="0">
                <a:solidFill>
                  <a:srgbClr val="000000"/>
                </a:solidFill>
                <a:latin typeface="Arial"/>
              </a:rPr>
              <a:t>Expect </a:t>
            </a:r>
            <a:r>
              <a:rPr lang="en-US" sz="3600" kern="0" dirty="0">
                <a:solidFill>
                  <a:srgbClr val="FF0000"/>
                </a:solidFill>
                <a:latin typeface="Arial"/>
              </a:rPr>
              <a:t>questions</a:t>
            </a:r>
            <a:r>
              <a:rPr lang="en-US" sz="3600" kern="0" dirty="0">
                <a:solidFill>
                  <a:srgbClr val="000000"/>
                </a:solidFill>
                <a:latin typeface="Arial"/>
              </a:rPr>
              <a:t> from the audience. </a:t>
            </a:r>
            <a:endParaRPr lang="en-US" sz="3600" u="sng" kern="0" dirty="0">
              <a:solidFill>
                <a:srgbClr val="0033CC"/>
              </a:solidFill>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slide(fromBottom)">
                                      <p:cBhvr>
                                        <p:cTn id="7" dur="2000"/>
                                        <p:tgtEl>
                                          <p:spTgt spid="215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0"/>
            <a:ext cx="9144000" cy="2057400"/>
          </a:xfrm>
        </p:spPr>
        <p:txBody>
          <a:bodyPr/>
          <a:lstStyle/>
          <a:p>
            <a:pPr eaLnBrk="1" hangingPunct="1">
              <a:defRPr/>
            </a:pPr>
            <a:r>
              <a:rPr lang="en-US" sz="6000" dirty="0" smtClean="0">
                <a:solidFill>
                  <a:schemeClr val="hlink"/>
                </a:solidFill>
                <a:effectLst>
                  <a:outerShdw blurRad="38100" dist="38100" dir="2700000" algn="tl">
                    <a:srgbClr val="000000"/>
                  </a:outerShdw>
                </a:effectLst>
              </a:rPr>
              <a:t>Think you can name all seven steps?</a:t>
            </a:r>
          </a:p>
        </p:txBody>
      </p:sp>
      <p:sp>
        <p:nvSpPr>
          <p:cNvPr id="19459" name="Text Box 4"/>
          <p:cNvSpPr txBox="1">
            <a:spLocks noChangeArrowheads="1"/>
          </p:cNvSpPr>
          <p:nvPr/>
        </p:nvSpPr>
        <p:spPr bwMode="auto">
          <a:xfrm>
            <a:off x="304800" y="2743200"/>
            <a:ext cx="4495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4000">
              <a:solidFill>
                <a:srgbClr val="0033CC"/>
              </a:solidFill>
            </a:endParaRPr>
          </a:p>
        </p:txBody>
      </p:sp>
      <p:sp>
        <p:nvSpPr>
          <p:cNvPr id="23557" name="Text Box 5"/>
          <p:cNvSpPr txBox="1">
            <a:spLocks noChangeArrowheads="1"/>
          </p:cNvSpPr>
          <p:nvPr/>
        </p:nvSpPr>
        <p:spPr bwMode="auto">
          <a:xfrm>
            <a:off x="2133600" y="5943600"/>
            <a:ext cx="4648200" cy="701675"/>
          </a:xfrm>
          <a:prstGeom prst="rect">
            <a:avLst/>
          </a:prstGeom>
          <a:noFill/>
          <a:ln w="9525">
            <a:noFill/>
            <a:miter lim="800000"/>
            <a:headEnd/>
            <a:tailEnd/>
          </a:ln>
          <a:effectLst/>
        </p:spPr>
        <p:txBody>
          <a:bodyPr>
            <a:spAutoFit/>
          </a:bodyPr>
          <a:lstStyle/>
          <a:p>
            <a:pPr eaLnBrk="1" hangingPunct="1">
              <a:spcBef>
                <a:spcPct val="50000"/>
              </a:spcBef>
              <a:defRPr/>
            </a:pPr>
            <a:r>
              <a:rPr lang="en-US" sz="4000">
                <a:solidFill>
                  <a:srgbClr val="0033CC"/>
                </a:solidFill>
                <a:effectLst>
                  <a:outerShdw blurRad="38100" dist="38100" dir="2700000" algn="tl">
                    <a:srgbClr val="000000"/>
                  </a:outerShdw>
                </a:effectLst>
                <a:latin typeface="Arial" charset="0"/>
              </a:rPr>
              <a:t>Problem/Question</a:t>
            </a:r>
          </a:p>
        </p:txBody>
      </p:sp>
      <p:sp>
        <p:nvSpPr>
          <p:cNvPr id="23558" name="Text Box 6"/>
          <p:cNvSpPr txBox="1">
            <a:spLocks noChangeArrowheads="1"/>
          </p:cNvSpPr>
          <p:nvPr/>
        </p:nvSpPr>
        <p:spPr bwMode="auto">
          <a:xfrm>
            <a:off x="1676400" y="5943600"/>
            <a:ext cx="5638800" cy="701675"/>
          </a:xfrm>
          <a:prstGeom prst="rect">
            <a:avLst/>
          </a:prstGeom>
          <a:noFill/>
          <a:ln w="9525">
            <a:noFill/>
            <a:miter lim="800000"/>
            <a:headEnd/>
            <a:tailEnd/>
          </a:ln>
          <a:effectLst/>
        </p:spPr>
        <p:txBody>
          <a:bodyPr>
            <a:spAutoFit/>
          </a:bodyPr>
          <a:lstStyle/>
          <a:p>
            <a:pPr eaLnBrk="1" hangingPunct="1">
              <a:spcBef>
                <a:spcPct val="50000"/>
              </a:spcBef>
              <a:defRPr/>
            </a:pPr>
            <a:r>
              <a:rPr lang="en-US" sz="4000">
                <a:solidFill>
                  <a:srgbClr val="0033CC"/>
                </a:solidFill>
                <a:effectLst>
                  <a:outerShdw blurRad="38100" dist="38100" dir="2700000" algn="tl">
                    <a:srgbClr val="000000"/>
                  </a:outerShdw>
                </a:effectLst>
                <a:latin typeface="Arial" charset="0"/>
              </a:rPr>
              <a:t>Observation/Research</a:t>
            </a:r>
          </a:p>
        </p:txBody>
      </p:sp>
      <p:sp>
        <p:nvSpPr>
          <p:cNvPr id="23559" name="Text Box 7"/>
          <p:cNvSpPr txBox="1">
            <a:spLocks noChangeArrowheads="1"/>
          </p:cNvSpPr>
          <p:nvPr/>
        </p:nvSpPr>
        <p:spPr bwMode="auto">
          <a:xfrm>
            <a:off x="1143000" y="5943600"/>
            <a:ext cx="6096000" cy="701675"/>
          </a:xfrm>
          <a:prstGeom prst="rect">
            <a:avLst/>
          </a:prstGeom>
          <a:noFill/>
          <a:ln w="9525">
            <a:noFill/>
            <a:miter lim="800000"/>
            <a:headEnd/>
            <a:tailEnd/>
          </a:ln>
          <a:effectLst/>
        </p:spPr>
        <p:txBody>
          <a:bodyPr>
            <a:spAutoFit/>
          </a:bodyPr>
          <a:lstStyle/>
          <a:p>
            <a:pPr eaLnBrk="1" hangingPunct="1">
              <a:spcBef>
                <a:spcPct val="50000"/>
              </a:spcBef>
              <a:defRPr/>
            </a:pPr>
            <a:r>
              <a:rPr lang="en-US" sz="4000">
                <a:solidFill>
                  <a:srgbClr val="0033CC"/>
                </a:solidFill>
                <a:effectLst>
                  <a:outerShdw blurRad="38100" dist="38100" dir="2700000" algn="tl">
                    <a:srgbClr val="000000"/>
                  </a:outerShdw>
                </a:effectLst>
                <a:latin typeface="Arial" charset="0"/>
              </a:rPr>
              <a:t>Formulate a Hypothesis</a:t>
            </a:r>
          </a:p>
        </p:txBody>
      </p:sp>
      <p:sp>
        <p:nvSpPr>
          <p:cNvPr id="23560" name="Text Box 8"/>
          <p:cNvSpPr txBox="1">
            <a:spLocks noChangeArrowheads="1"/>
          </p:cNvSpPr>
          <p:nvPr/>
        </p:nvSpPr>
        <p:spPr bwMode="auto">
          <a:xfrm>
            <a:off x="2743200" y="5943600"/>
            <a:ext cx="4038600" cy="701675"/>
          </a:xfrm>
          <a:prstGeom prst="rect">
            <a:avLst/>
          </a:prstGeom>
          <a:noFill/>
          <a:ln w="9525">
            <a:noFill/>
            <a:miter lim="800000"/>
            <a:headEnd/>
            <a:tailEnd/>
          </a:ln>
          <a:effectLst/>
        </p:spPr>
        <p:txBody>
          <a:bodyPr>
            <a:spAutoFit/>
          </a:bodyPr>
          <a:lstStyle/>
          <a:p>
            <a:pPr eaLnBrk="1" hangingPunct="1">
              <a:spcBef>
                <a:spcPct val="50000"/>
              </a:spcBef>
              <a:defRPr/>
            </a:pPr>
            <a:r>
              <a:rPr lang="en-US" sz="4000">
                <a:solidFill>
                  <a:srgbClr val="0033CC"/>
                </a:solidFill>
                <a:effectLst>
                  <a:outerShdw blurRad="38100" dist="38100" dir="2700000" algn="tl">
                    <a:srgbClr val="000000"/>
                  </a:outerShdw>
                </a:effectLst>
                <a:latin typeface="Arial" charset="0"/>
              </a:rPr>
              <a:t>Experiment</a:t>
            </a:r>
          </a:p>
        </p:txBody>
      </p:sp>
      <p:sp>
        <p:nvSpPr>
          <p:cNvPr id="23561" name="Text Box 9"/>
          <p:cNvSpPr txBox="1">
            <a:spLocks noChangeArrowheads="1"/>
          </p:cNvSpPr>
          <p:nvPr/>
        </p:nvSpPr>
        <p:spPr bwMode="auto">
          <a:xfrm>
            <a:off x="762000" y="5943600"/>
            <a:ext cx="7162800" cy="701675"/>
          </a:xfrm>
          <a:prstGeom prst="rect">
            <a:avLst/>
          </a:prstGeom>
          <a:noFill/>
          <a:ln w="9525">
            <a:noFill/>
            <a:miter lim="800000"/>
            <a:headEnd/>
            <a:tailEnd/>
          </a:ln>
          <a:effectLst/>
        </p:spPr>
        <p:txBody>
          <a:bodyPr>
            <a:spAutoFit/>
          </a:bodyPr>
          <a:lstStyle/>
          <a:p>
            <a:pPr eaLnBrk="1" hangingPunct="1">
              <a:spcBef>
                <a:spcPct val="50000"/>
              </a:spcBef>
              <a:defRPr/>
            </a:pPr>
            <a:r>
              <a:rPr lang="en-US" sz="4000">
                <a:solidFill>
                  <a:srgbClr val="0033CC"/>
                </a:solidFill>
                <a:effectLst>
                  <a:outerShdw blurRad="38100" dist="38100" dir="2700000" algn="tl">
                    <a:srgbClr val="000000"/>
                  </a:outerShdw>
                </a:effectLst>
                <a:latin typeface="Arial" charset="0"/>
              </a:rPr>
              <a:t>Collect and Analyze Results</a:t>
            </a:r>
          </a:p>
        </p:txBody>
      </p:sp>
      <p:sp>
        <p:nvSpPr>
          <p:cNvPr id="23562" name="Text Box 10"/>
          <p:cNvSpPr txBox="1">
            <a:spLocks noChangeArrowheads="1"/>
          </p:cNvSpPr>
          <p:nvPr/>
        </p:nvSpPr>
        <p:spPr bwMode="auto">
          <a:xfrm>
            <a:off x="2743200" y="5943600"/>
            <a:ext cx="3505200" cy="701675"/>
          </a:xfrm>
          <a:prstGeom prst="rect">
            <a:avLst/>
          </a:prstGeom>
          <a:noFill/>
          <a:ln w="9525">
            <a:noFill/>
            <a:miter lim="800000"/>
            <a:headEnd/>
            <a:tailEnd/>
          </a:ln>
          <a:effectLst/>
        </p:spPr>
        <p:txBody>
          <a:bodyPr>
            <a:spAutoFit/>
          </a:bodyPr>
          <a:lstStyle/>
          <a:p>
            <a:pPr eaLnBrk="1" hangingPunct="1">
              <a:spcBef>
                <a:spcPct val="50000"/>
              </a:spcBef>
              <a:defRPr/>
            </a:pPr>
            <a:r>
              <a:rPr lang="en-US" sz="4000">
                <a:solidFill>
                  <a:srgbClr val="0033CC"/>
                </a:solidFill>
                <a:effectLst>
                  <a:outerShdw blurRad="38100" dist="38100" dir="2700000" algn="tl">
                    <a:srgbClr val="000000"/>
                  </a:outerShdw>
                </a:effectLst>
                <a:latin typeface="Arial" charset="0"/>
              </a:rPr>
              <a:t>Conclusion</a:t>
            </a:r>
          </a:p>
        </p:txBody>
      </p:sp>
      <p:sp>
        <p:nvSpPr>
          <p:cNvPr id="23563" name="Text Box 11"/>
          <p:cNvSpPr txBox="1">
            <a:spLocks noChangeArrowheads="1"/>
          </p:cNvSpPr>
          <p:nvPr/>
        </p:nvSpPr>
        <p:spPr bwMode="auto">
          <a:xfrm>
            <a:off x="1295400" y="5943600"/>
            <a:ext cx="6781800" cy="701675"/>
          </a:xfrm>
          <a:prstGeom prst="rect">
            <a:avLst/>
          </a:prstGeom>
          <a:noFill/>
          <a:ln w="9525">
            <a:noFill/>
            <a:miter lim="800000"/>
            <a:headEnd/>
            <a:tailEnd/>
          </a:ln>
          <a:effectLst/>
        </p:spPr>
        <p:txBody>
          <a:bodyPr>
            <a:spAutoFit/>
          </a:bodyPr>
          <a:lstStyle/>
          <a:p>
            <a:pPr eaLnBrk="1" hangingPunct="1">
              <a:spcBef>
                <a:spcPct val="50000"/>
              </a:spcBef>
              <a:defRPr/>
            </a:pPr>
            <a:r>
              <a:rPr lang="en-US" sz="4000" dirty="0">
                <a:solidFill>
                  <a:srgbClr val="0033CC"/>
                </a:solidFill>
                <a:effectLst>
                  <a:outerShdw blurRad="38100" dist="38100" dir="2700000" algn="tl">
                    <a:srgbClr val="000000"/>
                  </a:outerShdw>
                </a:effectLst>
                <a:latin typeface="Arial" charset="0"/>
              </a:rPr>
              <a:t>Communicate the Results</a:t>
            </a:r>
          </a:p>
        </p:txBody>
      </p:sp>
      <p:pic>
        <p:nvPicPr>
          <p:cNvPr id="19467" name="Picture 13" descr="einstei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95600" y="1905000"/>
            <a:ext cx="3205163" cy="3962400"/>
          </a:xfrm>
          <a:noFill/>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7"/>
                                        </p:tgtEl>
                                        <p:attrNameLst>
                                          <p:attrName>style.visibility</p:attrName>
                                        </p:attrNameLst>
                                      </p:cBhvr>
                                      <p:to>
                                        <p:strVal val="visible"/>
                                      </p:to>
                                    </p:set>
                                  </p:childTnLst>
                                </p:cTn>
                              </p:par>
                            </p:childTnLst>
                          </p:cTn>
                        </p:par>
                        <p:par>
                          <p:cTn id="7" fill="hold" nodeType="afterGroup">
                            <p:stCondLst>
                              <p:cond delay="0"/>
                            </p:stCondLst>
                            <p:childTnLst>
                              <p:par>
                                <p:cTn id="8" presetID="9" presetClass="exit" presetSubtype="0" fill="hold" grpId="1" nodeType="afterEffect">
                                  <p:stCondLst>
                                    <p:cond delay="0"/>
                                  </p:stCondLst>
                                  <p:childTnLst>
                                    <p:animEffect transition="out" filter="dissolve">
                                      <p:cBhvr>
                                        <p:cTn id="9" dur="3000"/>
                                        <p:tgtEl>
                                          <p:spTgt spid="23557"/>
                                        </p:tgtEl>
                                      </p:cBhvr>
                                    </p:animEffect>
                                    <p:set>
                                      <p:cBhvr>
                                        <p:cTn id="10" dur="1" fill="hold">
                                          <p:stCondLst>
                                            <p:cond delay="2999"/>
                                          </p:stCondLst>
                                        </p:cTn>
                                        <p:tgtEl>
                                          <p:spTgt spid="23557"/>
                                        </p:tgtEl>
                                        <p:attrNameLst>
                                          <p:attrName>style.visibility</p:attrName>
                                        </p:attrNameLst>
                                      </p:cBhvr>
                                      <p:to>
                                        <p:strVal val="hidden"/>
                                      </p:to>
                                    </p:set>
                                  </p:childTnLst>
                                </p:cTn>
                              </p:par>
                            </p:childTnLst>
                          </p:cTn>
                        </p:par>
                        <p:par>
                          <p:cTn id="11" fill="hold" nodeType="afterGroup">
                            <p:stCondLst>
                              <p:cond delay="3000"/>
                            </p:stCondLst>
                            <p:childTnLst>
                              <p:par>
                                <p:cTn id="12" presetID="1" presetClass="entr" presetSubtype="0" fill="hold" grpId="0" nodeType="afterEffect">
                                  <p:stCondLst>
                                    <p:cond delay="0"/>
                                  </p:stCondLst>
                                  <p:childTnLst>
                                    <p:set>
                                      <p:cBhvr>
                                        <p:cTn id="13" dur="1" fill="hold">
                                          <p:stCondLst>
                                            <p:cond delay="0"/>
                                          </p:stCondLst>
                                        </p:cTn>
                                        <p:tgtEl>
                                          <p:spTgt spid="23558"/>
                                        </p:tgtEl>
                                        <p:attrNameLst>
                                          <p:attrName>style.visibility</p:attrName>
                                        </p:attrNameLst>
                                      </p:cBhvr>
                                      <p:to>
                                        <p:strVal val="visible"/>
                                      </p:to>
                                    </p:set>
                                  </p:childTnLst>
                                </p:cTn>
                              </p:par>
                            </p:childTnLst>
                          </p:cTn>
                        </p:par>
                        <p:par>
                          <p:cTn id="14" fill="hold" nodeType="afterGroup">
                            <p:stCondLst>
                              <p:cond delay="3000"/>
                            </p:stCondLst>
                            <p:childTnLst>
                              <p:par>
                                <p:cTn id="15" presetID="9" presetClass="exit" presetSubtype="0" fill="hold" grpId="1" nodeType="afterEffect">
                                  <p:stCondLst>
                                    <p:cond delay="0"/>
                                  </p:stCondLst>
                                  <p:childTnLst>
                                    <p:animEffect transition="out" filter="dissolve">
                                      <p:cBhvr>
                                        <p:cTn id="16" dur="3000"/>
                                        <p:tgtEl>
                                          <p:spTgt spid="23558"/>
                                        </p:tgtEl>
                                      </p:cBhvr>
                                    </p:animEffect>
                                    <p:set>
                                      <p:cBhvr>
                                        <p:cTn id="17" dur="1" fill="hold">
                                          <p:stCondLst>
                                            <p:cond delay="2999"/>
                                          </p:stCondLst>
                                        </p:cTn>
                                        <p:tgtEl>
                                          <p:spTgt spid="23558"/>
                                        </p:tgtEl>
                                        <p:attrNameLst>
                                          <p:attrName>style.visibility</p:attrName>
                                        </p:attrNameLst>
                                      </p:cBhvr>
                                      <p:to>
                                        <p:strVal val="hidden"/>
                                      </p:to>
                                    </p:set>
                                  </p:childTnLst>
                                </p:cTn>
                              </p:par>
                            </p:childTnLst>
                          </p:cTn>
                        </p:par>
                        <p:par>
                          <p:cTn id="18" fill="hold" nodeType="afterGroup">
                            <p:stCondLst>
                              <p:cond delay="6000"/>
                            </p:stCondLst>
                            <p:childTnLst>
                              <p:par>
                                <p:cTn id="19" presetID="1" presetClass="entr" presetSubtype="0" fill="hold" grpId="0" nodeType="afterEffect">
                                  <p:stCondLst>
                                    <p:cond delay="0"/>
                                  </p:stCondLst>
                                  <p:childTnLst>
                                    <p:set>
                                      <p:cBhvr>
                                        <p:cTn id="20" dur="1" fill="hold">
                                          <p:stCondLst>
                                            <p:cond delay="0"/>
                                          </p:stCondLst>
                                        </p:cTn>
                                        <p:tgtEl>
                                          <p:spTgt spid="23559"/>
                                        </p:tgtEl>
                                        <p:attrNameLst>
                                          <p:attrName>style.visibility</p:attrName>
                                        </p:attrNameLst>
                                      </p:cBhvr>
                                      <p:to>
                                        <p:strVal val="visible"/>
                                      </p:to>
                                    </p:set>
                                  </p:childTnLst>
                                </p:cTn>
                              </p:par>
                            </p:childTnLst>
                          </p:cTn>
                        </p:par>
                        <p:par>
                          <p:cTn id="21" fill="hold" nodeType="afterGroup">
                            <p:stCondLst>
                              <p:cond delay="6000"/>
                            </p:stCondLst>
                            <p:childTnLst>
                              <p:par>
                                <p:cTn id="22" presetID="9" presetClass="exit" presetSubtype="0" fill="hold" grpId="1" nodeType="afterEffect">
                                  <p:stCondLst>
                                    <p:cond delay="0"/>
                                  </p:stCondLst>
                                  <p:childTnLst>
                                    <p:animEffect transition="out" filter="dissolve">
                                      <p:cBhvr>
                                        <p:cTn id="23" dur="3000"/>
                                        <p:tgtEl>
                                          <p:spTgt spid="23559"/>
                                        </p:tgtEl>
                                      </p:cBhvr>
                                    </p:animEffect>
                                    <p:set>
                                      <p:cBhvr>
                                        <p:cTn id="24" dur="1" fill="hold">
                                          <p:stCondLst>
                                            <p:cond delay="2999"/>
                                          </p:stCondLst>
                                        </p:cTn>
                                        <p:tgtEl>
                                          <p:spTgt spid="23559"/>
                                        </p:tgtEl>
                                        <p:attrNameLst>
                                          <p:attrName>style.visibility</p:attrName>
                                        </p:attrNameLst>
                                      </p:cBhvr>
                                      <p:to>
                                        <p:strVal val="hidden"/>
                                      </p:to>
                                    </p:set>
                                  </p:childTnLst>
                                </p:cTn>
                              </p:par>
                            </p:childTnLst>
                          </p:cTn>
                        </p:par>
                        <p:par>
                          <p:cTn id="25" fill="hold" nodeType="afterGroup">
                            <p:stCondLst>
                              <p:cond delay="9000"/>
                            </p:stCondLst>
                            <p:childTnLst>
                              <p:par>
                                <p:cTn id="26" presetID="1" presetClass="entr" presetSubtype="0" fill="hold" grpId="0" nodeType="afterEffect">
                                  <p:stCondLst>
                                    <p:cond delay="0"/>
                                  </p:stCondLst>
                                  <p:childTnLst>
                                    <p:set>
                                      <p:cBhvr>
                                        <p:cTn id="27" dur="1" fill="hold">
                                          <p:stCondLst>
                                            <p:cond delay="0"/>
                                          </p:stCondLst>
                                        </p:cTn>
                                        <p:tgtEl>
                                          <p:spTgt spid="23560"/>
                                        </p:tgtEl>
                                        <p:attrNameLst>
                                          <p:attrName>style.visibility</p:attrName>
                                        </p:attrNameLst>
                                      </p:cBhvr>
                                      <p:to>
                                        <p:strVal val="visible"/>
                                      </p:to>
                                    </p:set>
                                  </p:childTnLst>
                                </p:cTn>
                              </p:par>
                            </p:childTnLst>
                          </p:cTn>
                        </p:par>
                        <p:par>
                          <p:cTn id="28" fill="hold" nodeType="afterGroup">
                            <p:stCondLst>
                              <p:cond delay="9000"/>
                            </p:stCondLst>
                            <p:childTnLst>
                              <p:par>
                                <p:cTn id="29" presetID="9" presetClass="exit" presetSubtype="0" fill="hold" grpId="1" nodeType="afterEffect">
                                  <p:stCondLst>
                                    <p:cond delay="0"/>
                                  </p:stCondLst>
                                  <p:childTnLst>
                                    <p:animEffect transition="out" filter="dissolve">
                                      <p:cBhvr>
                                        <p:cTn id="30" dur="3000"/>
                                        <p:tgtEl>
                                          <p:spTgt spid="23560"/>
                                        </p:tgtEl>
                                      </p:cBhvr>
                                    </p:animEffect>
                                    <p:set>
                                      <p:cBhvr>
                                        <p:cTn id="31" dur="1" fill="hold">
                                          <p:stCondLst>
                                            <p:cond delay="2999"/>
                                          </p:stCondLst>
                                        </p:cTn>
                                        <p:tgtEl>
                                          <p:spTgt spid="23560"/>
                                        </p:tgtEl>
                                        <p:attrNameLst>
                                          <p:attrName>style.visibility</p:attrName>
                                        </p:attrNameLst>
                                      </p:cBhvr>
                                      <p:to>
                                        <p:strVal val="hidden"/>
                                      </p:to>
                                    </p:set>
                                  </p:childTnLst>
                                </p:cTn>
                              </p:par>
                            </p:childTnLst>
                          </p:cTn>
                        </p:par>
                        <p:par>
                          <p:cTn id="32" fill="hold" nodeType="afterGroup">
                            <p:stCondLst>
                              <p:cond delay="12000"/>
                            </p:stCondLst>
                            <p:childTnLst>
                              <p:par>
                                <p:cTn id="33" presetID="1" presetClass="entr" presetSubtype="0" fill="hold" grpId="0" nodeType="afterEffect">
                                  <p:stCondLst>
                                    <p:cond delay="0"/>
                                  </p:stCondLst>
                                  <p:childTnLst>
                                    <p:set>
                                      <p:cBhvr>
                                        <p:cTn id="34" dur="1" fill="hold">
                                          <p:stCondLst>
                                            <p:cond delay="0"/>
                                          </p:stCondLst>
                                        </p:cTn>
                                        <p:tgtEl>
                                          <p:spTgt spid="23561"/>
                                        </p:tgtEl>
                                        <p:attrNameLst>
                                          <p:attrName>style.visibility</p:attrName>
                                        </p:attrNameLst>
                                      </p:cBhvr>
                                      <p:to>
                                        <p:strVal val="visible"/>
                                      </p:to>
                                    </p:set>
                                  </p:childTnLst>
                                </p:cTn>
                              </p:par>
                            </p:childTnLst>
                          </p:cTn>
                        </p:par>
                        <p:par>
                          <p:cTn id="35" fill="hold" nodeType="afterGroup">
                            <p:stCondLst>
                              <p:cond delay="12000"/>
                            </p:stCondLst>
                            <p:childTnLst>
                              <p:par>
                                <p:cTn id="36" presetID="9" presetClass="exit" presetSubtype="0" fill="hold" grpId="1" nodeType="afterEffect">
                                  <p:stCondLst>
                                    <p:cond delay="0"/>
                                  </p:stCondLst>
                                  <p:childTnLst>
                                    <p:animEffect transition="out" filter="dissolve">
                                      <p:cBhvr>
                                        <p:cTn id="37" dur="3000"/>
                                        <p:tgtEl>
                                          <p:spTgt spid="23561"/>
                                        </p:tgtEl>
                                      </p:cBhvr>
                                    </p:animEffect>
                                    <p:set>
                                      <p:cBhvr>
                                        <p:cTn id="38" dur="1" fill="hold">
                                          <p:stCondLst>
                                            <p:cond delay="2999"/>
                                          </p:stCondLst>
                                        </p:cTn>
                                        <p:tgtEl>
                                          <p:spTgt spid="23561"/>
                                        </p:tgtEl>
                                        <p:attrNameLst>
                                          <p:attrName>style.visibility</p:attrName>
                                        </p:attrNameLst>
                                      </p:cBhvr>
                                      <p:to>
                                        <p:strVal val="hidden"/>
                                      </p:to>
                                    </p:set>
                                  </p:childTnLst>
                                </p:cTn>
                              </p:par>
                            </p:childTnLst>
                          </p:cTn>
                        </p:par>
                        <p:par>
                          <p:cTn id="39" fill="hold" nodeType="afterGroup">
                            <p:stCondLst>
                              <p:cond delay="15000"/>
                            </p:stCondLst>
                            <p:childTnLst>
                              <p:par>
                                <p:cTn id="40" presetID="1" presetClass="entr" presetSubtype="0" fill="hold" grpId="0" nodeType="afterEffect">
                                  <p:stCondLst>
                                    <p:cond delay="0"/>
                                  </p:stCondLst>
                                  <p:childTnLst>
                                    <p:set>
                                      <p:cBhvr>
                                        <p:cTn id="41" dur="1" fill="hold">
                                          <p:stCondLst>
                                            <p:cond delay="0"/>
                                          </p:stCondLst>
                                        </p:cTn>
                                        <p:tgtEl>
                                          <p:spTgt spid="23562"/>
                                        </p:tgtEl>
                                        <p:attrNameLst>
                                          <p:attrName>style.visibility</p:attrName>
                                        </p:attrNameLst>
                                      </p:cBhvr>
                                      <p:to>
                                        <p:strVal val="visible"/>
                                      </p:to>
                                    </p:set>
                                  </p:childTnLst>
                                </p:cTn>
                              </p:par>
                            </p:childTnLst>
                          </p:cTn>
                        </p:par>
                        <p:par>
                          <p:cTn id="42" fill="hold" nodeType="afterGroup">
                            <p:stCondLst>
                              <p:cond delay="15000"/>
                            </p:stCondLst>
                            <p:childTnLst>
                              <p:par>
                                <p:cTn id="43" presetID="9" presetClass="exit" presetSubtype="0" fill="hold" grpId="1" nodeType="afterEffect">
                                  <p:stCondLst>
                                    <p:cond delay="0"/>
                                  </p:stCondLst>
                                  <p:childTnLst>
                                    <p:animEffect transition="out" filter="dissolve">
                                      <p:cBhvr>
                                        <p:cTn id="44" dur="3000"/>
                                        <p:tgtEl>
                                          <p:spTgt spid="23562"/>
                                        </p:tgtEl>
                                      </p:cBhvr>
                                    </p:animEffect>
                                    <p:set>
                                      <p:cBhvr>
                                        <p:cTn id="45" dur="1" fill="hold">
                                          <p:stCondLst>
                                            <p:cond delay="2999"/>
                                          </p:stCondLst>
                                        </p:cTn>
                                        <p:tgtEl>
                                          <p:spTgt spid="23562"/>
                                        </p:tgtEl>
                                        <p:attrNameLst>
                                          <p:attrName>style.visibility</p:attrName>
                                        </p:attrNameLst>
                                      </p:cBhvr>
                                      <p:to>
                                        <p:strVal val="hidden"/>
                                      </p:to>
                                    </p:set>
                                  </p:childTnLst>
                                </p:cTn>
                              </p:par>
                            </p:childTnLst>
                          </p:cTn>
                        </p:par>
                        <p:par>
                          <p:cTn id="46" fill="hold" nodeType="afterGroup">
                            <p:stCondLst>
                              <p:cond delay="18000"/>
                            </p:stCondLst>
                            <p:childTnLst>
                              <p:par>
                                <p:cTn id="47" presetID="1" presetClass="entr" presetSubtype="0" fill="hold" grpId="0" nodeType="afterEffect">
                                  <p:stCondLst>
                                    <p:cond delay="0"/>
                                  </p:stCondLst>
                                  <p:childTnLst>
                                    <p:set>
                                      <p:cBhvr>
                                        <p:cTn id="48" dur="1" fill="hold">
                                          <p:stCondLst>
                                            <p:cond delay="0"/>
                                          </p:stCondLst>
                                        </p:cTn>
                                        <p:tgtEl>
                                          <p:spTgt spid="23563"/>
                                        </p:tgtEl>
                                        <p:attrNameLst>
                                          <p:attrName>style.visibility</p:attrName>
                                        </p:attrNameLst>
                                      </p:cBhvr>
                                      <p:to>
                                        <p:strVal val="visible"/>
                                      </p:to>
                                    </p:set>
                                  </p:childTnLst>
                                </p:cTn>
                              </p:par>
                            </p:childTnLst>
                          </p:cTn>
                        </p:par>
                        <p:par>
                          <p:cTn id="49" fill="hold" nodeType="afterGroup">
                            <p:stCondLst>
                              <p:cond delay="18000"/>
                            </p:stCondLst>
                            <p:childTnLst>
                              <p:par>
                                <p:cTn id="50" presetID="9" presetClass="exit" presetSubtype="0" fill="hold" grpId="1" nodeType="afterEffect">
                                  <p:stCondLst>
                                    <p:cond delay="0"/>
                                  </p:stCondLst>
                                  <p:childTnLst>
                                    <p:animEffect transition="out" filter="dissolve">
                                      <p:cBhvr>
                                        <p:cTn id="51" dur="3000"/>
                                        <p:tgtEl>
                                          <p:spTgt spid="23563"/>
                                        </p:tgtEl>
                                      </p:cBhvr>
                                    </p:animEffect>
                                    <p:set>
                                      <p:cBhvr>
                                        <p:cTn id="52" dur="1" fill="hold">
                                          <p:stCondLst>
                                            <p:cond delay="2999"/>
                                          </p:stCondLst>
                                        </p:cTn>
                                        <p:tgtEl>
                                          <p:spTgt spid="235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p:bldP spid="23557" grpId="1"/>
      <p:bldP spid="23558" grpId="0"/>
      <p:bldP spid="23558" grpId="1"/>
      <p:bldP spid="23559" grpId="0"/>
      <p:bldP spid="23559" grpId="1"/>
      <p:bldP spid="23560" grpId="0"/>
      <p:bldP spid="23560" grpId="1"/>
      <p:bldP spid="23561" grpId="0"/>
      <p:bldP spid="23561" grpId="1"/>
      <p:bldP spid="23562" grpId="0"/>
      <p:bldP spid="23562" grpId="1"/>
      <p:bldP spid="23563" grpId="0"/>
      <p:bldP spid="23563"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body" idx="1"/>
          </p:nvPr>
        </p:nvSpPr>
        <p:spPr>
          <a:xfrm>
            <a:off x="609600" y="457200"/>
            <a:ext cx="8001000" cy="3200400"/>
          </a:xfrm>
        </p:spPr>
        <p:txBody>
          <a:bodyPr/>
          <a:lstStyle/>
          <a:p>
            <a:pPr marL="0" indent="0" eaLnBrk="1" hangingPunct="1">
              <a:buFontTx/>
              <a:buNone/>
              <a:defRPr/>
            </a:pPr>
            <a:r>
              <a:rPr lang="en-US" sz="3600" dirty="0" smtClean="0"/>
              <a:t>Let’s put our knowledge of the Scientific Method to a realistic example that includes some of the terms you’ll be needing to use and understand.</a:t>
            </a:r>
          </a:p>
          <a:p>
            <a:pPr algn="ctr" eaLnBrk="1" hangingPunct="1">
              <a:buFontTx/>
              <a:buNone/>
              <a:defRPr/>
            </a:pPr>
            <a:endParaRPr lang="en-US" sz="4400" dirty="0" smtClean="0"/>
          </a:p>
        </p:txBody>
      </p:sp>
      <p:pic>
        <p:nvPicPr>
          <p:cNvPr id="20483" name="Picture 3" descr="j0303428"/>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3613150"/>
            <a:ext cx="3505200" cy="324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Effect transition="in" filter="randombar(horizontal)">
                                      <p:cBhvr>
                                        <p:cTn id="7" dur="500"/>
                                        <p:tgtEl>
                                          <p:spTgt spid="225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rgbClr val="AD1505"/>
                </a:solidFill>
              </a:rPr>
              <a:t>Problem/Question</a:t>
            </a:r>
          </a:p>
        </p:txBody>
      </p:sp>
      <p:sp>
        <p:nvSpPr>
          <p:cNvPr id="24579" name="Rectangle 3"/>
          <p:cNvSpPr>
            <a:spLocks noGrp="1" noChangeArrowheads="1"/>
          </p:cNvSpPr>
          <p:nvPr>
            <p:ph type="body" sz="half" idx="1"/>
          </p:nvPr>
        </p:nvSpPr>
        <p:spPr>
          <a:xfrm>
            <a:off x="228600" y="1371600"/>
            <a:ext cx="5638800" cy="5257800"/>
          </a:xfrm>
        </p:spPr>
        <p:txBody>
          <a:bodyPr/>
          <a:lstStyle/>
          <a:p>
            <a:pPr marL="0" indent="0" eaLnBrk="1" hangingPunct="1">
              <a:buFontTx/>
              <a:buNone/>
            </a:pPr>
            <a:r>
              <a:rPr lang="en-US" altLang="en-US" sz="3600" smtClean="0"/>
              <a:t>Juan watches his grandmother bake bread. He asks his grandmother what makes the bread rise.</a:t>
            </a:r>
          </a:p>
          <a:p>
            <a:pPr marL="0" indent="0" eaLnBrk="1" hangingPunct="1">
              <a:buFontTx/>
              <a:buNone/>
            </a:pPr>
            <a:r>
              <a:rPr lang="en-US" altLang="en-US" sz="3600" smtClean="0"/>
              <a:t>She explains that yeast releases a gas as it feeds on sugar.</a:t>
            </a:r>
          </a:p>
        </p:txBody>
      </p:sp>
      <p:pic>
        <p:nvPicPr>
          <p:cNvPr id="21508" name="Picture 4" descr="MMj0283944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15000" y="2514600"/>
            <a:ext cx="3429000" cy="3082925"/>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randombar(horizontal)">
                                      <p:cBhvr>
                                        <p:cTn id="7" dur="500"/>
                                        <p:tgtEl>
                                          <p:spTgt spid="24579">
                                            <p:txEl>
                                              <p:pRg st="0" end="0"/>
                                            </p:txEl>
                                          </p:spTgt>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animEffect transition="in" filter="randombar(horizontal)">
                                      <p:cBhvr>
                                        <p:cTn id="11" dur="500"/>
                                        <p:tgtEl>
                                          <p:spTgt spid="245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rgbClr val="AD1505"/>
                </a:solidFill>
              </a:rPr>
              <a:t>Problem/Question</a:t>
            </a:r>
          </a:p>
        </p:txBody>
      </p:sp>
      <p:sp>
        <p:nvSpPr>
          <p:cNvPr id="25603" name="Rectangle 3"/>
          <p:cNvSpPr>
            <a:spLocks noGrp="1" noChangeArrowheads="1"/>
          </p:cNvSpPr>
          <p:nvPr>
            <p:ph type="body" sz="half" idx="1"/>
          </p:nvPr>
        </p:nvSpPr>
        <p:spPr>
          <a:xfrm>
            <a:off x="304800" y="2286000"/>
            <a:ext cx="5334000" cy="3657600"/>
          </a:xfrm>
        </p:spPr>
        <p:txBody>
          <a:bodyPr/>
          <a:lstStyle/>
          <a:p>
            <a:pPr algn="ctr" eaLnBrk="1" hangingPunct="1">
              <a:buFontTx/>
              <a:buNone/>
              <a:defRPr/>
            </a:pPr>
            <a:endParaRPr lang="en-US" sz="4000" dirty="0" smtClean="0"/>
          </a:p>
          <a:p>
            <a:pPr marL="0" indent="0" eaLnBrk="1" hangingPunct="1">
              <a:buFontTx/>
              <a:buNone/>
              <a:defRPr/>
            </a:pPr>
            <a:r>
              <a:rPr lang="en-US" sz="3600" dirty="0" smtClean="0"/>
              <a:t>Juan wonders if the amount of sugar used in the recipe will affect the size of the bread loaf?</a:t>
            </a:r>
          </a:p>
        </p:txBody>
      </p:sp>
      <p:pic>
        <p:nvPicPr>
          <p:cNvPr id="22532" name="Picture 4" descr="MMj0283944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15000" y="2514600"/>
            <a:ext cx="3429000" cy="3082925"/>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603">
                                            <p:txEl>
                                              <p:pRg st="1" end="1"/>
                                            </p:txEl>
                                          </p:spTgt>
                                        </p:tgtEl>
                                        <p:attrNameLst>
                                          <p:attrName>style.visibility</p:attrName>
                                        </p:attrNameLst>
                                      </p:cBhvr>
                                      <p:to>
                                        <p:strVal val="visible"/>
                                      </p:to>
                                    </p:set>
                                    <p:animEffect transition="in" filter="randombar(horizontal)">
                                      <p:cBhvr>
                                        <p:cTn id="7" dur="500"/>
                                        <p:tgtEl>
                                          <p:spTgt spid="256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3"/>
          <p:cNvSpPr txBox="1">
            <a:spLocks noChangeArrowheads="1"/>
          </p:cNvSpPr>
          <p:nvPr/>
        </p:nvSpPr>
        <p:spPr bwMode="auto">
          <a:xfrm>
            <a:off x="381000" y="300038"/>
            <a:ext cx="8534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0723"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30724" name="WordArt 1"/>
          <p:cNvSpPr>
            <a:spLocks noChangeArrowheads="1" noChangeShapeType="1" noTextEdit="1"/>
          </p:cNvSpPr>
          <p:nvPr/>
        </p:nvSpPr>
        <p:spPr bwMode="auto">
          <a:xfrm>
            <a:off x="1676400" y="260350"/>
            <a:ext cx="6515100" cy="647700"/>
          </a:xfrm>
          <a:prstGeom prst="rect">
            <a:avLst/>
          </a:prstGeom>
        </p:spPr>
        <p:txBody>
          <a:bodyPr wrap="none" fromWordArt="1">
            <a:prstTxWarp prst="textPlain">
              <a:avLst>
                <a:gd name="adj" fmla="val 50000"/>
              </a:avLst>
            </a:prstTxWarp>
          </a:bodyPr>
          <a:lstStyle/>
          <a:p>
            <a:pPr algn="ctr"/>
            <a:r>
              <a:rPr lang="en-US" sz="36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Comic Sans MS" panose="030F0702030302020204" pitchFamily="66" charset="0"/>
              </a:rPr>
              <a:t>Life Science</a:t>
            </a:r>
            <a:endPar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Comic Sans MS" panose="030F0702030302020204" pitchFamily="66" charset="0"/>
            </a:endParaRPr>
          </a:p>
        </p:txBody>
      </p:sp>
      <p:sp>
        <p:nvSpPr>
          <p:cNvPr id="30725" name="Rectangle 3"/>
          <p:cNvSpPr>
            <a:spLocks noChangeArrowheads="1"/>
          </p:cNvSpPr>
          <p:nvPr/>
        </p:nvSpPr>
        <p:spPr bwMode="auto">
          <a:xfrm>
            <a:off x="609600" y="1066800"/>
            <a:ext cx="7391400" cy="8156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tabLst>
                <a:tab pos="457200" algn="l"/>
              </a:tabLst>
              <a:defRPr sz="3200">
                <a:solidFill>
                  <a:schemeClr val="tx1"/>
                </a:solidFill>
                <a:latin typeface="Arial" panose="020B0604020202020204" pitchFamily="34" charset="0"/>
              </a:defRPr>
            </a:lvl1pPr>
            <a:lvl2pPr marL="742950" indent="-285750">
              <a:spcBef>
                <a:spcPct val="20000"/>
              </a:spcBef>
              <a:buChar char="–"/>
              <a:tabLst>
                <a:tab pos="457200" algn="l"/>
              </a:tabLst>
              <a:defRPr sz="2800">
                <a:solidFill>
                  <a:schemeClr val="tx1"/>
                </a:solidFill>
                <a:latin typeface="Arial" panose="020B0604020202020204" pitchFamily="34" charset="0"/>
              </a:defRPr>
            </a:lvl2pPr>
            <a:lvl3pPr marL="1143000" indent="-228600">
              <a:spcBef>
                <a:spcPct val="20000"/>
              </a:spcBef>
              <a:buChar char="•"/>
              <a:tabLst>
                <a:tab pos="457200" algn="l"/>
              </a:tabLst>
              <a:defRPr sz="2400">
                <a:solidFill>
                  <a:schemeClr val="tx1"/>
                </a:solidFill>
                <a:latin typeface="Arial" panose="020B0604020202020204" pitchFamily="34" charset="0"/>
              </a:defRPr>
            </a:lvl3pPr>
            <a:lvl4pPr marL="1600200" indent="-228600">
              <a:spcBef>
                <a:spcPct val="20000"/>
              </a:spcBef>
              <a:buChar char="–"/>
              <a:tabLst>
                <a:tab pos="457200" algn="l"/>
              </a:tabLst>
              <a:defRPr sz="2000">
                <a:solidFill>
                  <a:schemeClr val="tx1"/>
                </a:solidFill>
                <a:latin typeface="Arial" panose="020B0604020202020204" pitchFamily="34" charset="0"/>
              </a:defRPr>
            </a:lvl4pPr>
            <a:lvl5pPr marL="2057400" indent="-228600">
              <a:spcBef>
                <a:spcPct val="20000"/>
              </a:spcBef>
              <a:buChar char="»"/>
              <a:tabLst>
                <a:tab pos="4572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9pPr>
          </a:lstStyle>
          <a:p>
            <a:pPr lvl="0">
              <a:spcBef>
                <a:spcPct val="0"/>
              </a:spcBef>
              <a:buNone/>
              <a:tabLst/>
              <a:defRPr/>
            </a:pPr>
            <a:r>
              <a:rPr lang="en-US" altLang="en-US" sz="1600" b="1" dirty="0">
                <a:solidFill>
                  <a:srgbClr val="000000"/>
                </a:solidFill>
                <a:latin typeface="Comic Sans MS" pitchFamily="66" charset="0"/>
                <a:cs typeface="Times New Roman" pitchFamily="18" charset="0"/>
              </a:rPr>
              <a:t>S7CS9. Students will investigate the features of the process of scientific inquiry. </a:t>
            </a:r>
          </a:p>
          <a:p>
            <a:pPr>
              <a:spcBef>
                <a:spcPct val="0"/>
              </a:spcBef>
              <a:buFontTx/>
              <a:buNone/>
            </a:pPr>
            <a:endParaRPr lang="en-US" altLang="en-US" sz="2200" b="1" u="sng" dirty="0">
              <a:solidFill>
                <a:srgbClr val="0000FF"/>
              </a:solidFill>
              <a:latin typeface="Comic Sans MS" panose="030F0702030302020204" pitchFamily="66" charset="0"/>
              <a:cs typeface="Times New Roman" panose="02020603050405020304" pitchFamily="18" charset="0"/>
            </a:endParaRPr>
          </a:p>
          <a:p>
            <a:pPr>
              <a:spcBef>
                <a:spcPct val="0"/>
              </a:spcBef>
              <a:buFontTx/>
              <a:buNone/>
            </a:pPr>
            <a:r>
              <a:rPr lang="en-US" altLang="en-US" sz="2200" b="1" u="sng" dirty="0" smtClean="0">
                <a:solidFill>
                  <a:srgbClr val="0000FF"/>
                </a:solidFill>
                <a:latin typeface="Comic Sans MS" panose="030F0702030302020204" pitchFamily="66" charset="0"/>
                <a:cs typeface="Times New Roman" panose="02020603050405020304" pitchFamily="18" charset="0"/>
              </a:rPr>
              <a:t>8/06/15</a:t>
            </a:r>
            <a:endParaRPr lang="en-US" altLang="en-US" sz="2200" b="1" u="sng" dirty="0">
              <a:solidFill>
                <a:srgbClr val="0000FF"/>
              </a:solidFill>
              <a:latin typeface="Comic Sans MS" panose="030F0702030302020204" pitchFamily="66" charset="0"/>
              <a:cs typeface="Times New Roman" panose="02020603050405020304" pitchFamily="18" charset="0"/>
            </a:endParaRPr>
          </a:p>
          <a:p>
            <a:pPr>
              <a:spcBef>
                <a:spcPct val="0"/>
              </a:spcBef>
              <a:buFontTx/>
              <a:buNone/>
            </a:pPr>
            <a:r>
              <a:rPr lang="en-US" altLang="en-US" sz="2200" b="1" u="sng" dirty="0">
                <a:solidFill>
                  <a:srgbClr val="0000FF"/>
                </a:solidFill>
                <a:latin typeface="Comic Sans MS" panose="030F0702030302020204" pitchFamily="66" charset="0"/>
                <a:cs typeface="Times New Roman" panose="02020603050405020304" pitchFamily="18" charset="0"/>
              </a:rPr>
              <a:t>Agenda:</a:t>
            </a:r>
            <a:r>
              <a:rPr lang="en-US" altLang="en-US" sz="2200" b="1" dirty="0">
                <a:solidFill>
                  <a:srgbClr val="0000FF"/>
                </a:solidFill>
                <a:latin typeface="Comic Sans MS" panose="030F0702030302020204" pitchFamily="66" charset="0"/>
                <a:cs typeface="Times New Roman" panose="02020603050405020304" pitchFamily="18" charset="0"/>
              </a:rPr>
              <a:t> </a:t>
            </a:r>
            <a:r>
              <a:rPr lang="en-US" altLang="en-US" sz="2200" b="1" dirty="0" smtClean="0">
                <a:solidFill>
                  <a:srgbClr val="0000FF"/>
                </a:solidFill>
                <a:latin typeface="Comic Sans MS" panose="030F0702030302020204" pitchFamily="66" charset="0"/>
                <a:cs typeface="Times New Roman" panose="02020603050405020304" pitchFamily="18" charset="0"/>
              </a:rPr>
              <a:t>Making a </a:t>
            </a:r>
            <a:r>
              <a:rPr lang="en-US" altLang="en-US" sz="2200" b="1" dirty="0">
                <a:solidFill>
                  <a:srgbClr val="0000FF"/>
                </a:solidFill>
                <a:latin typeface="Comic Sans MS" panose="030F0702030302020204" pitchFamily="66" charset="0"/>
                <a:cs typeface="Times New Roman" panose="02020603050405020304" pitchFamily="18" charset="0"/>
              </a:rPr>
              <a:t>T</a:t>
            </a:r>
            <a:r>
              <a:rPr lang="en-US" altLang="en-US" sz="2200" b="1" dirty="0" smtClean="0">
                <a:solidFill>
                  <a:srgbClr val="0000FF"/>
                </a:solidFill>
                <a:latin typeface="Comic Sans MS" panose="030F0702030302020204" pitchFamily="66" charset="0"/>
                <a:cs typeface="Times New Roman" panose="02020603050405020304" pitchFamily="18" charset="0"/>
              </a:rPr>
              <a:t>estable </a:t>
            </a:r>
            <a:r>
              <a:rPr lang="en-US" altLang="en-US" sz="2200" b="1" dirty="0">
                <a:solidFill>
                  <a:srgbClr val="0000FF"/>
                </a:solidFill>
                <a:latin typeface="Comic Sans MS" panose="030F0702030302020204" pitchFamily="66" charset="0"/>
                <a:cs typeface="Times New Roman" panose="02020603050405020304" pitchFamily="18" charset="0"/>
              </a:rPr>
              <a:t>H</a:t>
            </a:r>
            <a:r>
              <a:rPr lang="en-US" altLang="en-US" sz="2200" b="1" dirty="0" smtClean="0">
                <a:solidFill>
                  <a:srgbClr val="0000FF"/>
                </a:solidFill>
                <a:latin typeface="Comic Sans MS" panose="030F0702030302020204" pitchFamily="66" charset="0"/>
                <a:cs typeface="Times New Roman" panose="02020603050405020304" pitchFamily="18" charset="0"/>
              </a:rPr>
              <a:t>ypothesis</a:t>
            </a:r>
            <a:endParaRPr lang="en-US" altLang="en-US" sz="800" dirty="0"/>
          </a:p>
          <a:p>
            <a:pPr>
              <a:spcBef>
                <a:spcPct val="0"/>
              </a:spcBef>
              <a:buFontTx/>
              <a:buNone/>
            </a:pPr>
            <a:endParaRPr lang="en-US" altLang="en-US" sz="800" b="1" u="sng" dirty="0">
              <a:solidFill>
                <a:srgbClr val="0000FF"/>
              </a:solidFill>
              <a:latin typeface="Comic Sans MS" panose="030F0702030302020204" pitchFamily="66" charset="0"/>
              <a:cs typeface="Times New Roman" panose="02020603050405020304" pitchFamily="18" charset="0"/>
            </a:endParaRPr>
          </a:p>
          <a:p>
            <a:pPr>
              <a:spcBef>
                <a:spcPct val="0"/>
              </a:spcBef>
              <a:buFontTx/>
              <a:buNone/>
            </a:pPr>
            <a:r>
              <a:rPr lang="en-US" altLang="en-US" sz="2200" b="1" u="sng" dirty="0" smtClean="0">
                <a:solidFill>
                  <a:srgbClr val="0000FF"/>
                </a:solidFill>
                <a:latin typeface="Comic Sans MS" panose="030F0702030302020204" pitchFamily="66" charset="0"/>
                <a:cs typeface="Times New Roman" panose="02020603050405020304" pitchFamily="18" charset="0"/>
              </a:rPr>
              <a:t>Learning Target:</a:t>
            </a:r>
            <a:endParaRPr lang="en-US" altLang="en-US" sz="800" dirty="0"/>
          </a:p>
          <a:p>
            <a:pPr>
              <a:spcBef>
                <a:spcPct val="0"/>
              </a:spcBef>
              <a:buFontTx/>
              <a:buNone/>
            </a:pPr>
            <a:r>
              <a:rPr lang="en-US" altLang="en-US" sz="2200" dirty="0" smtClean="0">
                <a:latin typeface="Comic Sans MS" panose="030F0702030302020204" pitchFamily="66" charset="0"/>
                <a:cs typeface="Times New Roman" panose="02020603050405020304" pitchFamily="18" charset="0"/>
              </a:rPr>
              <a:t>I know what makes </a:t>
            </a:r>
            <a:r>
              <a:rPr lang="en-US" altLang="en-US" sz="2200" dirty="0">
                <a:latin typeface="Comic Sans MS" panose="030F0702030302020204" pitchFamily="66" charset="0"/>
                <a:cs typeface="Times New Roman" panose="02020603050405020304" pitchFamily="18" charset="0"/>
              </a:rPr>
              <a:t>a hypothesis </a:t>
            </a:r>
            <a:r>
              <a:rPr lang="en-US" altLang="en-US" sz="2200" dirty="0" smtClean="0">
                <a:latin typeface="Comic Sans MS" panose="030F0702030302020204" pitchFamily="66" charset="0"/>
                <a:cs typeface="Times New Roman" panose="02020603050405020304" pitchFamily="18" charset="0"/>
              </a:rPr>
              <a:t>testable.</a:t>
            </a:r>
          </a:p>
          <a:p>
            <a:pPr>
              <a:spcBef>
                <a:spcPct val="0"/>
              </a:spcBef>
              <a:buNone/>
            </a:pPr>
            <a:endParaRPr lang="en-US" altLang="en-US" sz="2200" b="1" u="sng" dirty="0" smtClean="0">
              <a:solidFill>
                <a:srgbClr val="0000FF"/>
              </a:solidFill>
              <a:latin typeface="Comic Sans MS" panose="030F0702030302020204" pitchFamily="66" charset="0"/>
              <a:cs typeface="Times New Roman" panose="02020603050405020304" pitchFamily="18" charset="0"/>
            </a:endParaRPr>
          </a:p>
          <a:p>
            <a:pPr>
              <a:spcBef>
                <a:spcPct val="0"/>
              </a:spcBef>
              <a:buNone/>
            </a:pPr>
            <a:r>
              <a:rPr lang="en-US" altLang="en-US" sz="2200" b="1" u="sng" dirty="0" smtClean="0">
                <a:solidFill>
                  <a:srgbClr val="0000FF"/>
                </a:solidFill>
                <a:latin typeface="Comic Sans MS" panose="030F0702030302020204" pitchFamily="66" charset="0"/>
                <a:cs typeface="Times New Roman" panose="02020603050405020304" pitchFamily="18" charset="0"/>
              </a:rPr>
              <a:t>Success Criteria: </a:t>
            </a:r>
            <a:r>
              <a:rPr lang="en-US" altLang="en-US" sz="2200" dirty="0" smtClean="0">
                <a:solidFill>
                  <a:schemeClr val="bg1">
                    <a:lumMod val="10000"/>
                  </a:schemeClr>
                </a:solidFill>
                <a:latin typeface="Comic Sans MS" panose="030F0702030302020204" pitchFamily="66" charset="0"/>
                <a:cs typeface="Times New Roman" panose="02020603050405020304" pitchFamily="18" charset="0"/>
              </a:rPr>
              <a:t>I can create an example of a testable hypothesis.</a:t>
            </a:r>
            <a:endParaRPr lang="en-US" altLang="en-US" sz="800" dirty="0"/>
          </a:p>
          <a:p>
            <a:pPr>
              <a:spcBef>
                <a:spcPct val="0"/>
              </a:spcBef>
              <a:buFontTx/>
              <a:buNone/>
            </a:pPr>
            <a:endParaRPr lang="en-US" altLang="en-US" sz="2200" dirty="0">
              <a:latin typeface="Comic Sans MS" panose="030F0702030302020204" pitchFamily="66" charset="0"/>
              <a:cs typeface="Times New Roman" panose="02020603050405020304" pitchFamily="18" charset="0"/>
            </a:endParaRPr>
          </a:p>
          <a:p>
            <a:pPr>
              <a:spcBef>
                <a:spcPct val="0"/>
              </a:spcBef>
              <a:buFontTx/>
              <a:buNone/>
            </a:pPr>
            <a:r>
              <a:rPr lang="en-US" altLang="en-US" sz="2400" b="1" u="sng" dirty="0" smtClean="0">
                <a:solidFill>
                  <a:srgbClr val="0000FF"/>
                </a:solidFill>
                <a:latin typeface="Comic Sans MS" panose="030F0702030302020204" pitchFamily="66" charset="0"/>
                <a:cs typeface="Times New Roman" panose="02020603050405020304" pitchFamily="18" charset="0"/>
              </a:rPr>
              <a:t>Warm- </a:t>
            </a:r>
            <a:r>
              <a:rPr lang="en-US" altLang="en-US" sz="2400" b="1" u="sng" dirty="0">
                <a:solidFill>
                  <a:srgbClr val="0000FF"/>
                </a:solidFill>
                <a:latin typeface="Comic Sans MS" panose="030F0702030302020204" pitchFamily="66" charset="0"/>
                <a:cs typeface="Times New Roman" panose="02020603050405020304" pitchFamily="18" charset="0"/>
              </a:rPr>
              <a:t>up:</a:t>
            </a:r>
            <a:r>
              <a:rPr lang="en-US" altLang="en-US" sz="2400" b="1" dirty="0">
                <a:solidFill>
                  <a:srgbClr val="0000FF"/>
                </a:solidFill>
                <a:latin typeface="Comic Sans MS" panose="030F0702030302020204" pitchFamily="66" charset="0"/>
                <a:cs typeface="Times New Roman" panose="02020603050405020304" pitchFamily="18" charset="0"/>
              </a:rPr>
              <a:t> </a:t>
            </a:r>
            <a:endParaRPr lang="en-US" altLang="en-US" sz="800" b="1" dirty="0"/>
          </a:p>
          <a:p>
            <a:pPr>
              <a:spcBef>
                <a:spcPct val="0"/>
              </a:spcBef>
              <a:buFontTx/>
              <a:buAutoNum type="arabicPeriod"/>
            </a:pPr>
            <a:r>
              <a:rPr lang="en-US" altLang="en-US" sz="1800" dirty="0" smtClean="0">
                <a:latin typeface="Comic Sans MS" panose="030F0702030302020204" pitchFamily="66" charset="0"/>
                <a:cs typeface="Times New Roman" panose="02020603050405020304" pitchFamily="18" charset="0"/>
              </a:rPr>
              <a:t> </a:t>
            </a:r>
            <a:r>
              <a:rPr lang="en-US" altLang="en-US" sz="2000" dirty="0" smtClean="0">
                <a:latin typeface="Comic Sans MS" panose="030F0702030302020204" pitchFamily="66" charset="0"/>
                <a:cs typeface="Times New Roman" panose="02020603050405020304" pitchFamily="18" charset="0"/>
              </a:rPr>
              <a:t>Define</a:t>
            </a:r>
            <a:r>
              <a:rPr lang="en-US" altLang="en-US" sz="2000" dirty="0">
                <a:latin typeface="Comic Sans MS" panose="030F0702030302020204" pitchFamily="66" charset="0"/>
                <a:cs typeface="Times New Roman" panose="02020603050405020304" pitchFamily="18" charset="0"/>
              </a:rPr>
              <a:t>: </a:t>
            </a:r>
            <a:r>
              <a:rPr lang="en-US" altLang="en-US" sz="2000" b="1" dirty="0">
                <a:solidFill>
                  <a:srgbClr val="FF0000"/>
                </a:solidFill>
                <a:latin typeface="Comic Sans MS" panose="030F0702030302020204" pitchFamily="66" charset="0"/>
                <a:cs typeface="Times New Roman" panose="02020603050405020304" pitchFamily="18" charset="0"/>
              </a:rPr>
              <a:t>variables</a:t>
            </a:r>
          </a:p>
          <a:p>
            <a:pPr>
              <a:spcBef>
                <a:spcPct val="0"/>
              </a:spcBef>
              <a:buFontTx/>
              <a:buAutoNum type="arabicPeriod"/>
            </a:pPr>
            <a:endParaRPr lang="en-US" altLang="en-US" sz="2000" dirty="0"/>
          </a:p>
          <a:p>
            <a:pPr>
              <a:spcBef>
                <a:spcPct val="0"/>
              </a:spcBef>
              <a:buFontTx/>
              <a:buNone/>
            </a:pPr>
            <a:r>
              <a:rPr lang="en-US" altLang="en-US" sz="2000" dirty="0">
                <a:latin typeface="Comic Sans MS" panose="030F0702030302020204" pitchFamily="66" charset="0"/>
                <a:cs typeface="Times New Roman" panose="02020603050405020304" pitchFamily="18" charset="0"/>
              </a:rPr>
              <a:t>2. What steps do scientists need before developing a hypothesis?</a:t>
            </a:r>
          </a:p>
          <a:p>
            <a:pPr>
              <a:spcBef>
                <a:spcPct val="0"/>
              </a:spcBef>
              <a:buFontTx/>
              <a:buNone/>
            </a:pPr>
            <a:endParaRPr lang="en-US" altLang="en-US" sz="20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3"/>
          <p:cNvSpPr txBox="1">
            <a:spLocks noChangeArrowheads="1"/>
          </p:cNvSpPr>
          <p:nvPr/>
        </p:nvSpPr>
        <p:spPr bwMode="auto">
          <a:xfrm>
            <a:off x="381000" y="300038"/>
            <a:ext cx="8534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0723"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30724" name="WordArt 1"/>
          <p:cNvSpPr>
            <a:spLocks noChangeArrowheads="1" noChangeShapeType="1" noTextEdit="1"/>
          </p:cNvSpPr>
          <p:nvPr/>
        </p:nvSpPr>
        <p:spPr bwMode="auto">
          <a:xfrm>
            <a:off x="1676400" y="260350"/>
            <a:ext cx="6515100" cy="647700"/>
          </a:xfrm>
          <a:prstGeom prst="rect">
            <a:avLst/>
          </a:prstGeom>
        </p:spPr>
        <p:txBody>
          <a:bodyPr wrap="none" fromWordArt="1">
            <a:prstTxWarp prst="textPlain">
              <a:avLst>
                <a:gd name="adj" fmla="val 50000"/>
              </a:avLst>
            </a:prstTxWarp>
          </a:bodyPr>
          <a:lstStyle/>
          <a:p>
            <a:pPr algn="ctr"/>
            <a:r>
              <a:rPr lang="en-US" sz="36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Comic Sans MS" panose="030F0702030302020204" pitchFamily="66" charset="0"/>
              </a:rPr>
              <a:t>Life Science</a:t>
            </a:r>
            <a:endPar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Comic Sans MS" panose="030F0702030302020204" pitchFamily="66" charset="0"/>
            </a:endParaRPr>
          </a:p>
        </p:txBody>
      </p:sp>
      <p:sp>
        <p:nvSpPr>
          <p:cNvPr id="30725" name="Rectangle 3"/>
          <p:cNvSpPr>
            <a:spLocks noChangeArrowheads="1"/>
          </p:cNvSpPr>
          <p:nvPr/>
        </p:nvSpPr>
        <p:spPr bwMode="auto">
          <a:xfrm>
            <a:off x="609600" y="985353"/>
            <a:ext cx="7391400" cy="763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tabLst>
                <a:tab pos="457200" algn="l"/>
              </a:tabLst>
              <a:defRPr sz="3200">
                <a:solidFill>
                  <a:schemeClr val="tx1"/>
                </a:solidFill>
                <a:latin typeface="Arial" panose="020B0604020202020204" pitchFamily="34" charset="0"/>
              </a:defRPr>
            </a:lvl1pPr>
            <a:lvl2pPr marL="742950" indent="-285750">
              <a:spcBef>
                <a:spcPct val="20000"/>
              </a:spcBef>
              <a:buChar char="–"/>
              <a:tabLst>
                <a:tab pos="457200" algn="l"/>
              </a:tabLst>
              <a:defRPr sz="2800">
                <a:solidFill>
                  <a:schemeClr val="tx1"/>
                </a:solidFill>
                <a:latin typeface="Arial" panose="020B0604020202020204" pitchFamily="34" charset="0"/>
              </a:defRPr>
            </a:lvl2pPr>
            <a:lvl3pPr marL="1143000" indent="-228600">
              <a:spcBef>
                <a:spcPct val="20000"/>
              </a:spcBef>
              <a:buChar char="•"/>
              <a:tabLst>
                <a:tab pos="457200" algn="l"/>
              </a:tabLst>
              <a:defRPr sz="2400">
                <a:solidFill>
                  <a:schemeClr val="tx1"/>
                </a:solidFill>
                <a:latin typeface="Arial" panose="020B0604020202020204" pitchFamily="34" charset="0"/>
              </a:defRPr>
            </a:lvl3pPr>
            <a:lvl4pPr marL="1600200" indent="-228600">
              <a:spcBef>
                <a:spcPct val="20000"/>
              </a:spcBef>
              <a:buChar char="–"/>
              <a:tabLst>
                <a:tab pos="457200" algn="l"/>
              </a:tabLst>
              <a:defRPr sz="2000">
                <a:solidFill>
                  <a:schemeClr val="tx1"/>
                </a:solidFill>
                <a:latin typeface="Arial" panose="020B0604020202020204" pitchFamily="34" charset="0"/>
              </a:defRPr>
            </a:lvl4pPr>
            <a:lvl5pPr marL="2057400" indent="-228600">
              <a:spcBef>
                <a:spcPct val="20000"/>
              </a:spcBef>
              <a:buChar char="»"/>
              <a:tabLst>
                <a:tab pos="4572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9pPr>
          </a:lstStyle>
          <a:p>
            <a:pPr lvl="0">
              <a:spcBef>
                <a:spcPct val="0"/>
              </a:spcBef>
              <a:buNone/>
              <a:tabLst/>
              <a:defRPr/>
            </a:pPr>
            <a:r>
              <a:rPr lang="en-US" altLang="en-US" sz="1600" b="1" dirty="0">
                <a:solidFill>
                  <a:srgbClr val="000000"/>
                </a:solidFill>
                <a:latin typeface="Comic Sans MS" pitchFamily="66" charset="0"/>
                <a:cs typeface="Times New Roman" pitchFamily="18" charset="0"/>
              </a:rPr>
              <a:t>S7CS9. Students will investigate the features of the process of scientific inquiry. </a:t>
            </a:r>
          </a:p>
          <a:p>
            <a:pPr>
              <a:spcBef>
                <a:spcPct val="0"/>
              </a:spcBef>
              <a:buFontTx/>
              <a:buNone/>
            </a:pPr>
            <a:endParaRPr lang="en-US" altLang="en-US" sz="2200" b="1" u="sng" dirty="0">
              <a:solidFill>
                <a:srgbClr val="0000FF"/>
              </a:solidFill>
              <a:latin typeface="Comic Sans MS" panose="030F0702030302020204" pitchFamily="66" charset="0"/>
              <a:cs typeface="Times New Roman" panose="02020603050405020304" pitchFamily="18" charset="0"/>
            </a:endParaRPr>
          </a:p>
          <a:p>
            <a:pPr>
              <a:spcBef>
                <a:spcPct val="0"/>
              </a:spcBef>
              <a:buFontTx/>
              <a:buNone/>
            </a:pPr>
            <a:r>
              <a:rPr lang="en-US" altLang="en-US" sz="2200" b="1" u="sng" dirty="0" smtClean="0">
                <a:solidFill>
                  <a:srgbClr val="0000FF"/>
                </a:solidFill>
                <a:latin typeface="Comic Sans MS" panose="030F0702030302020204" pitchFamily="66" charset="0"/>
                <a:cs typeface="Times New Roman" panose="02020603050405020304" pitchFamily="18" charset="0"/>
              </a:rPr>
              <a:t>8/07/15</a:t>
            </a:r>
            <a:endParaRPr lang="en-US" altLang="en-US" sz="2200" b="1" u="sng" dirty="0">
              <a:solidFill>
                <a:srgbClr val="0000FF"/>
              </a:solidFill>
              <a:latin typeface="Comic Sans MS" panose="030F0702030302020204" pitchFamily="66" charset="0"/>
              <a:cs typeface="Times New Roman" panose="02020603050405020304" pitchFamily="18" charset="0"/>
            </a:endParaRPr>
          </a:p>
          <a:p>
            <a:pPr>
              <a:spcBef>
                <a:spcPct val="0"/>
              </a:spcBef>
              <a:buFontTx/>
              <a:buNone/>
            </a:pPr>
            <a:r>
              <a:rPr lang="en-US" altLang="en-US" sz="2200" b="1" u="sng" dirty="0">
                <a:solidFill>
                  <a:srgbClr val="0000FF"/>
                </a:solidFill>
                <a:latin typeface="Comic Sans MS" panose="030F0702030302020204" pitchFamily="66" charset="0"/>
                <a:cs typeface="Times New Roman" panose="02020603050405020304" pitchFamily="18" charset="0"/>
              </a:rPr>
              <a:t>Agenda:</a:t>
            </a:r>
            <a:r>
              <a:rPr lang="en-US" altLang="en-US" sz="2200" b="1" dirty="0">
                <a:solidFill>
                  <a:srgbClr val="0000FF"/>
                </a:solidFill>
                <a:latin typeface="Comic Sans MS" panose="030F0702030302020204" pitchFamily="66" charset="0"/>
                <a:cs typeface="Times New Roman" panose="02020603050405020304" pitchFamily="18" charset="0"/>
              </a:rPr>
              <a:t> </a:t>
            </a:r>
            <a:r>
              <a:rPr lang="en-US" altLang="en-US" sz="2200" b="1" dirty="0" smtClean="0">
                <a:solidFill>
                  <a:srgbClr val="0000FF"/>
                </a:solidFill>
                <a:latin typeface="Comic Sans MS" panose="030F0702030302020204" pitchFamily="66" charset="0"/>
                <a:cs typeface="Times New Roman" panose="02020603050405020304" pitchFamily="18" charset="0"/>
              </a:rPr>
              <a:t>Applying the Scientific Method</a:t>
            </a:r>
            <a:endParaRPr lang="en-US" altLang="en-US" sz="800" dirty="0"/>
          </a:p>
          <a:p>
            <a:pPr>
              <a:spcBef>
                <a:spcPct val="0"/>
              </a:spcBef>
              <a:buFontTx/>
              <a:buNone/>
            </a:pPr>
            <a:endParaRPr lang="en-US" altLang="en-US" sz="800" b="1" u="sng" dirty="0">
              <a:solidFill>
                <a:srgbClr val="0000FF"/>
              </a:solidFill>
              <a:latin typeface="Comic Sans MS" panose="030F0702030302020204" pitchFamily="66" charset="0"/>
              <a:cs typeface="Times New Roman" panose="02020603050405020304" pitchFamily="18" charset="0"/>
            </a:endParaRPr>
          </a:p>
          <a:p>
            <a:pPr>
              <a:spcBef>
                <a:spcPct val="0"/>
              </a:spcBef>
              <a:buFontTx/>
              <a:buNone/>
            </a:pPr>
            <a:r>
              <a:rPr lang="en-US" altLang="en-US" sz="2200" b="1" u="sng" dirty="0" smtClean="0">
                <a:solidFill>
                  <a:srgbClr val="0000FF"/>
                </a:solidFill>
                <a:latin typeface="Comic Sans MS" panose="030F0702030302020204" pitchFamily="66" charset="0"/>
                <a:cs typeface="Times New Roman" panose="02020603050405020304" pitchFamily="18" charset="0"/>
              </a:rPr>
              <a:t>Learning Target:</a:t>
            </a:r>
            <a:endParaRPr lang="en-US" altLang="en-US" sz="800" dirty="0"/>
          </a:p>
          <a:p>
            <a:pPr>
              <a:spcBef>
                <a:spcPct val="0"/>
              </a:spcBef>
              <a:buFontTx/>
              <a:buNone/>
            </a:pPr>
            <a:r>
              <a:rPr lang="en-US" altLang="en-US" sz="2200" dirty="0">
                <a:latin typeface="Comic Sans MS" panose="030F0702030302020204" pitchFamily="66" charset="0"/>
                <a:cs typeface="Times New Roman" panose="02020603050405020304" pitchFamily="18" charset="0"/>
              </a:rPr>
              <a:t>I know how to apply </a:t>
            </a:r>
            <a:r>
              <a:rPr lang="en-US" altLang="en-US" sz="2200" dirty="0" smtClean="0">
                <a:latin typeface="Comic Sans MS" panose="030F0702030302020204" pitchFamily="66" charset="0"/>
                <a:cs typeface="Times New Roman" panose="02020603050405020304" pitchFamily="18" charset="0"/>
              </a:rPr>
              <a:t>the </a:t>
            </a:r>
            <a:r>
              <a:rPr lang="en-US" altLang="en-US" sz="2200" dirty="0">
                <a:latin typeface="Comic Sans MS" panose="030F0702030302020204" pitchFamily="66" charset="0"/>
                <a:cs typeface="Times New Roman" panose="02020603050405020304" pitchFamily="18" charset="0"/>
              </a:rPr>
              <a:t>s</a:t>
            </a:r>
            <a:r>
              <a:rPr lang="en-US" altLang="en-US" sz="2200" dirty="0" smtClean="0">
                <a:latin typeface="Comic Sans MS" panose="030F0702030302020204" pitchFamily="66" charset="0"/>
                <a:cs typeface="Times New Roman" panose="02020603050405020304" pitchFamily="18" charset="0"/>
              </a:rPr>
              <a:t>cientific method.</a:t>
            </a:r>
            <a:endParaRPr lang="en-US" altLang="en-US" sz="2200" dirty="0">
              <a:latin typeface="Comic Sans MS" panose="030F0702030302020204" pitchFamily="66" charset="0"/>
              <a:cs typeface="Times New Roman" panose="02020603050405020304" pitchFamily="18" charset="0"/>
            </a:endParaRPr>
          </a:p>
          <a:p>
            <a:pPr>
              <a:spcBef>
                <a:spcPct val="0"/>
              </a:spcBef>
              <a:buNone/>
            </a:pPr>
            <a:endParaRPr lang="en-US" altLang="en-US" sz="2200" b="1" u="sng" dirty="0" smtClean="0">
              <a:solidFill>
                <a:srgbClr val="0000FF"/>
              </a:solidFill>
              <a:latin typeface="Comic Sans MS" panose="030F0702030302020204" pitchFamily="66" charset="0"/>
              <a:cs typeface="Times New Roman" panose="02020603050405020304" pitchFamily="18" charset="0"/>
            </a:endParaRPr>
          </a:p>
          <a:p>
            <a:pPr>
              <a:spcBef>
                <a:spcPct val="0"/>
              </a:spcBef>
              <a:buNone/>
            </a:pPr>
            <a:r>
              <a:rPr lang="en-US" altLang="en-US" sz="2200" b="1" u="sng" dirty="0" smtClean="0">
                <a:solidFill>
                  <a:srgbClr val="0000FF"/>
                </a:solidFill>
                <a:latin typeface="Comic Sans MS" panose="030F0702030302020204" pitchFamily="66" charset="0"/>
                <a:cs typeface="Times New Roman" panose="02020603050405020304" pitchFamily="18" charset="0"/>
              </a:rPr>
              <a:t>Success Criteria: </a:t>
            </a:r>
            <a:r>
              <a:rPr lang="en-US" altLang="en-US" sz="2200" dirty="0">
                <a:solidFill>
                  <a:schemeClr val="bg1">
                    <a:lumMod val="10000"/>
                  </a:schemeClr>
                </a:solidFill>
                <a:latin typeface="Comic Sans MS" panose="030F0702030302020204" pitchFamily="66" charset="0"/>
                <a:cs typeface="Times New Roman" panose="02020603050405020304" pitchFamily="18" charset="0"/>
              </a:rPr>
              <a:t>I </a:t>
            </a:r>
            <a:r>
              <a:rPr lang="en-US" altLang="en-US" sz="2200" dirty="0" smtClean="0">
                <a:solidFill>
                  <a:schemeClr val="bg1">
                    <a:lumMod val="10000"/>
                  </a:schemeClr>
                </a:solidFill>
                <a:latin typeface="Comic Sans MS" panose="030F0702030302020204" pitchFamily="66" charset="0"/>
                <a:cs typeface="Times New Roman" panose="02020603050405020304" pitchFamily="18" charset="0"/>
              </a:rPr>
              <a:t>can </a:t>
            </a:r>
            <a:r>
              <a:rPr lang="en-US" altLang="en-US" sz="2200" dirty="0">
                <a:solidFill>
                  <a:schemeClr val="bg1">
                    <a:lumMod val="10000"/>
                  </a:schemeClr>
                </a:solidFill>
                <a:latin typeface="Comic Sans MS" panose="030F0702030302020204" pitchFamily="66" charset="0"/>
                <a:cs typeface="Times New Roman" panose="02020603050405020304" pitchFamily="18" charset="0"/>
              </a:rPr>
              <a:t>apply the scientific method.</a:t>
            </a:r>
          </a:p>
          <a:p>
            <a:pPr>
              <a:spcBef>
                <a:spcPct val="0"/>
              </a:spcBef>
              <a:buNone/>
            </a:pPr>
            <a:endParaRPr lang="en-US" altLang="en-US" sz="800" dirty="0" smtClean="0"/>
          </a:p>
          <a:p>
            <a:pPr>
              <a:spcBef>
                <a:spcPct val="0"/>
              </a:spcBef>
              <a:buFontTx/>
              <a:buNone/>
            </a:pPr>
            <a:endParaRPr lang="en-US" altLang="en-US" sz="2200" dirty="0">
              <a:latin typeface="Comic Sans MS" panose="030F0702030302020204" pitchFamily="66" charset="0"/>
              <a:cs typeface="Times New Roman" panose="02020603050405020304" pitchFamily="18" charset="0"/>
            </a:endParaRPr>
          </a:p>
          <a:p>
            <a:pPr>
              <a:spcBef>
                <a:spcPct val="0"/>
              </a:spcBef>
              <a:buFontTx/>
              <a:buNone/>
            </a:pPr>
            <a:r>
              <a:rPr lang="en-US" altLang="en-US" sz="2400" b="1" u="sng" dirty="0" smtClean="0">
                <a:solidFill>
                  <a:srgbClr val="0000FF"/>
                </a:solidFill>
                <a:latin typeface="Comic Sans MS" panose="030F0702030302020204" pitchFamily="66" charset="0"/>
                <a:cs typeface="Times New Roman" panose="02020603050405020304" pitchFamily="18" charset="0"/>
              </a:rPr>
              <a:t>Warm- </a:t>
            </a:r>
            <a:r>
              <a:rPr lang="en-US" altLang="en-US" sz="2400" b="1" u="sng" dirty="0">
                <a:solidFill>
                  <a:srgbClr val="0000FF"/>
                </a:solidFill>
                <a:latin typeface="Comic Sans MS" panose="030F0702030302020204" pitchFamily="66" charset="0"/>
                <a:cs typeface="Times New Roman" panose="02020603050405020304" pitchFamily="18" charset="0"/>
              </a:rPr>
              <a:t>up:</a:t>
            </a:r>
            <a:r>
              <a:rPr lang="en-US" altLang="en-US" sz="2400" b="1" dirty="0">
                <a:solidFill>
                  <a:srgbClr val="0000FF"/>
                </a:solidFill>
                <a:latin typeface="Comic Sans MS" panose="030F0702030302020204" pitchFamily="66" charset="0"/>
                <a:cs typeface="Times New Roman" panose="02020603050405020304" pitchFamily="18" charset="0"/>
              </a:rPr>
              <a:t> </a:t>
            </a:r>
            <a:endParaRPr lang="en-US" altLang="en-US" sz="800" b="1" dirty="0"/>
          </a:p>
          <a:p>
            <a:pPr>
              <a:spcBef>
                <a:spcPct val="0"/>
              </a:spcBef>
              <a:buFontTx/>
              <a:buAutoNum type="arabicPeriod"/>
            </a:pPr>
            <a:r>
              <a:rPr lang="en-US" altLang="en-US" sz="1800" dirty="0" smtClean="0">
                <a:latin typeface="Comic Sans MS" panose="030F0702030302020204" pitchFamily="66" charset="0"/>
                <a:cs typeface="Times New Roman" panose="02020603050405020304" pitchFamily="18" charset="0"/>
              </a:rPr>
              <a:t> </a:t>
            </a:r>
            <a:r>
              <a:rPr lang="en-US" altLang="en-US" sz="2000" dirty="0" smtClean="0">
                <a:latin typeface="Comic Sans MS" panose="030F0702030302020204" pitchFamily="66" charset="0"/>
                <a:cs typeface="Times New Roman" panose="02020603050405020304" pitchFamily="18" charset="0"/>
              </a:rPr>
              <a:t>Complete the information </a:t>
            </a:r>
            <a:r>
              <a:rPr lang="en-US" altLang="en-US" sz="2000" dirty="0">
                <a:latin typeface="Comic Sans MS" panose="030F0702030302020204" pitchFamily="66" charset="0"/>
                <a:cs typeface="Times New Roman" panose="02020603050405020304" pitchFamily="18" charset="0"/>
              </a:rPr>
              <a:t>on </a:t>
            </a:r>
            <a:r>
              <a:rPr lang="en-US" altLang="en-US" sz="2000" dirty="0" smtClean="0">
                <a:latin typeface="Comic Sans MS" panose="030F0702030302020204" pitchFamily="66" charset="0"/>
                <a:cs typeface="Times New Roman" panose="02020603050405020304" pitchFamily="18" charset="0"/>
              </a:rPr>
              <a:t>handout about the scientific </a:t>
            </a:r>
            <a:r>
              <a:rPr lang="en-US" altLang="en-US" sz="2000" dirty="0">
                <a:latin typeface="Comic Sans MS" panose="030F0702030302020204" pitchFamily="66" charset="0"/>
                <a:cs typeface="Times New Roman" panose="02020603050405020304" pitchFamily="18" charset="0"/>
              </a:rPr>
              <a:t>method.</a:t>
            </a:r>
          </a:p>
          <a:p>
            <a:pPr>
              <a:spcBef>
                <a:spcPct val="0"/>
              </a:spcBef>
              <a:buFontTx/>
              <a:buAutoNum type="arabicPeriod"/>
            </a:pPr>
            <a:endParaRPr lang="en-US" altLang="en-US" sz="2000" b="1" dirty="0">
              <a:solidFill>
                <a:srgbClr val="FF0000"/>
              </a:solidFill>
              <a:latin typeface="Comic Sans MS" panose="030F0702030302020204" pitchFamily="66" charset="0"/>
              <a:cs typeface="Times New Roman" panose="02020603050405020304" pitchFamily="18" charset="0"/>
            </a:endParaRPr>
          </a:p>
          <a:p>
            <a:pPr>
              <a:spcBef>
                <a:spcPct val="0"/>
              </a:spcBef>
              <a:buFontTx/>
              <a:buNone/>
            </a:pPr>
            <a:endParaRPr lang="en-US" altLang="en-US" sz="20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latin typeface="Comic Sans MS" panose="030F0702030302020204" pitchFamily="66" charset="0"/>
              <a:cs typeface="Times New Roman" panose="02020603050405020304" pitchFamily="18" charset="0"/>
            </a:endParaRPr>
          </a:p>
          <a:p>
            <a:pPr>
              <a:spcBef>
                <a:spcPct val="0"/>
              </a:spcBef>
              <a:buFontTx/>
              <a:buNone/>
            </a:pPr>
            <a:endParaRPr lang="en-US" altLang="en-US" sz="1800" dirty="0"/>
          </a:p>
        </p:txBody>
      </p:sp>
    </p:spTree>
    <p:extLst>
      <p:ext uri="{BB962C8B-B14F-4D97-AF65-F5344CB8AC3E}">
        <p14:creationId xmlns:p14="http://schemas.microsoft.com/office/powerpoint/2010/main" val="35576852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9144000" cy="1139825"/>
          </a:xfrm>
        </p:spPr>
        <p:txBody>
          <a:bodyPr/>
          <a:lstStyle/>
          <a:p>
            <a:pPr eaLnBrk="1" hangingPunct="1"/>
            <a:r>
              <a:rPr lang="en-US" altLang="en-US" sz="6600" smtClean="0">
                <a:solidFill>
                  <a:srgbClr val="0033CC"/>
                </a:solidFill>
              </a:rPr>
              <a:t>Caution!</a:t>
            </a:r>
          </a:p>
        </p:txBody>
      </p:sp>
      <p:sp>
        <p:nvSpPr>
          <p:cNvPr id="26627" name="Rectangle 3"/>
          <p:cNvSpPr>
            <a:spLocks noGrp="1" noChangeArrowheads="1"/>
          </p:cNvSpPr>
          <p:nvPr>
            <p:ph type="body" idx="1"/>
          </p:nvPr>
        </p:nvSpPr>
        <p:spPr>
          <a:xfrm>
            <a:off x="152400" y="1600200"/>
            <a:ext cx="8991600" cy="4038600"/>
          </a:xfrm>
        </p:spPr>
        <p:txBody>
          <a:bodyPr/>
          <a:lstStyle/>
          <a:p>
            <a:pPr marL="0" indent="0" eaLnBrk="1" hangingPunct="1">
              <a:lnSpc>
                <a:spcPct val="90000"/>
              </a:lnSpc>
              <a:buFontTx/>
              <a:buNone/>
            </a:pPr>
            <a:r>
              <a:rPr lang="en-US" altLang="en-US" sz="3600" smtClean="0">
                <a:solidFill>
                  <a:srgbClr val="0033CC"/>
                </a:solidFill>
              </a:rPr>
              <a:t>Be careful how you use </a:t>
            </a:r>
            <a:r>
              <a:rPr lang="en-US" altLang="en-US" sz="3600" smtClean="0">
                <a:solidFill>
                  <a:schemeClr val="hlink"/>
                </a:solidFill>
              </a:rPr>
              <a:t>effect</a:t>
            </a:r>
            <a:r>
              <a:rPr lang="en-US" altLang="en-US" sz="3600" smtClean="0">
                <a:solidFill>
                  <a:srgbClr val="0033CC"/>
                </a:solidFill>
              </a:rPr>
              <a:t> and </a:t>
            </a:r>
            <a:r>
              <a:rPr lang="en-US" altLang="en-US" sz="3600" smtClean="0">
                <a:solidFill>
                  <a:schemeClr val="hlink"/>
                </a:solidFill>
              </a:rPr>
              <a:t>affect</a:t>
            </a:r>
            <a:r>
              <a:rPr lang="en-US" altLang="en-US" sz="3600" smtClean="0">
                <a:solidFill>
                  <a:srgbClr val="0033CC"/>
                </a:solidFill>
              </a:rPr>
              <a:t>.</a:t>
            </a:r>
          </a:p>
          <a:p>
            <a:pPr marL="0" indent="0" eaLnBrk="1" hangingPunct="1">
              <a:lnSpc>
                <a:spcPct val="90000"/>
              </a:lnSpc>
              <a:buFontTx/>
              <a:buNone/>
            </a:pPr>
            <a:r>
              <a:rPr lang="en-US" altLang="en-US" sz="3600" smtClean="0">
                <a:solidFill>
                  <a:schemeClr val="hlink"/>
                </a:solidFill>
              </a:rPr>
              <a:t>Effect</a:t>
            </a:r>
            <a:r>
              <a:rPr lang="en-US" altLang="en-US" sz="3600" smtClean="0">
                <a:solidFill>
                  <a:srgbClr val="0033CC"/>
                </a:solidFill>
              </a:rPr>
              <a:t> is usually a noun and </a:t>
            </a:r>
            <a:r>
              <a:rPr lang="en-US" altLang="en-US" sz="3600" smtClean="0">
                <a:solidFill>
                  <a:schemeClr val="hlink"/>
                </a:solidFill>
              </a:rPr>
              <a:t>affect</a:t>
            </a:r>
            <a:r>
              <a:rPr lang="en-US" altLang="en-US" sz="3600" smtClean="0">
                <a:solidFill>
                  <a:srgbClr val="0033CC"/>
                </a:solidFill>
              </a:rPr>
              <a:t>, a verb.</a:t>
            </a:r>
          </a:p>
          <a:p>
            <a:pPr marL="0" indent="0" eaLnBrk="1" hangingPunct="1">
              <a:lnSpc>
                <a:spcPct val="90000"/>
              </a:lnSpc>
              <a:buFontTx/>
              <a:buNone/>
            </a:pPr>
            <a:r>
              <a:rPr lang="en-US" altLang="en-US" sz="3600" smtClean="0">
                <a:solidFill>
                  <a:srgbClr val="0033CC"/>
                </a:solidFill>
              </a:rPr>
              <a:t>“ The </a:t>
            </a:r>
            <a:r>
              <a:rPr lang="en-US" altLang="en-US" sz="3600" smtClean="0">
                <a:solidFill>
                  <a:schemeClr val="hlink"/>
                </a:solidFill>
              </a:rPr>
              <a:t>effect</a:t>
            </a:r>
            <a:r>
              <a:rPr lang="en-US" altLang="en-US" sz="3600" smtClean="0">
                <a:solidFill>
                  <a:srgbClr val="0033CC"/>
                </a:solidFill>
              </a:rPr>
              <a:t> of sugar amounts on the rising of bread.”</a:t>
            </a:r>
          </a:p>
          <a:p>
            <a:pPr marL="0" indent="0" eaLnBrk="1" hangingPunct="1">
              <a:lnSpc>
                <a:spcPct val="90000"/>
              </a:lnSpc>
              <a:buFontTx/>
              <a:buNone/>
            </a:pPr>
            <a:r>
              <a:rPr lang="en-US" altLang="en-US" sz="3600" smtClean="0">
                <a:solidFill>
                  <a:srgbClr val="0033CC"/>
                </a:solidFill>
              </a:rPr>
              <a:t>“How does sugar </a:t>
            </a:r>
            <a:r>
              <a:rPr lang="en-US" altLang="en-US" sz="3600" smtClean="0">
                <a:solidFill>
                  <a:schemeClr val="hlink"/>
                </a:solidFill>
              </a:rPr>
              <a:t>affect</a:t>
            </a:r>
            <a:r>
              <a:rPr lang="en-US" altLang="en-US" sz="3600" smtClean="0">
                <a:solidFill>
                  <a:srgbClr val="0033CC"/>
                </a:solidFill>
              </a:rPr>
              <a:t> the rising of bread?”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fade">
                                      <p:cBhvr>
                                        <p:cTn id="7" dur="2000"/>
                                        <p:tgtEl>
                                          <p:spTgt spid="26626"/>
                                        </p:tgtEl>
                                      </p:cBhvr>
                                    </p:animEffect>
                                  </p:childTnLst>
                                </p:cTn>
                              </p:par>
                            </p:childTnLst>
                          </p:cTn>
                        </p:par>
                        <p:par>
                          <p:cTn id="8" fill="hold" nodeType="afterGroup">
                            <p:stCondLst>
                              <p:cond delay="2000"/>
                            </p:stCondLst>
                            <p:childTnLst>
                              <p:par>
                                <p:cTn id="9" presetID="12" presetClass="entr" presetSubtype="4" fill="hold" grpId="0" nodeType="afterEffect">
                                  <p:stCondLst>
                                    <p:cond delay="0"/>
                                  </p:stCondLst>
                                  <p:childTnLst>
                                    <p:set>
                                      <p:cBhvr>
                                        <p:cTn id="10" dur="1" fill="hold">
                                          <p:stCondLst>
                                            <p:cond delay="0"/>
                                          </p:stCondLst>
                                        </p:cTn>
                                        <p:tgtEl>
                                          <p:spTgt spid="26627">
                                            <p:txEl>
                                              <p:pRg st="0" end="0"/>
                                            </p:txEl>
                                          </p:spTgt>
                                        </p:tgtEl>
                                        <p:attrNameLst>
                                          <p:attrName>style.visibility</p:attrName>
                                        </p:attrNameLst>
                                      </p:cBhvr>
                                      <p:to>
                                        <p:strVal val="visible"/>
                                      </p:to>
                                    </p:set>
                                    <p:animEffect transition="in" filter="slide(fromBottom)">
                                      <p:cBhvr>
                                        <p:cTn id="11" dur="500"/>
                                        <p:tgtEl>
                                          <p:spTgt spid="26627">
                                            <p:txEl>
                                              <p:pRg st="0" end="0"/>
                                            </p:txEl>
                                          </p:spTgt>
                                        </p:tgtEl>
                                      </p:cBhvr>
                                    </p:animEffect>
                                  </p:childTnLst>
                                </p:cTn>
                              </p:par>
                            </p:childTnLst>
                          </p:cTn>
                        </p:par>
                        <p:par>
                          <p:cTn id="12" fill="hold" nodeType="afterGroup">
                            <p:stCondLst>
                              <p:cond delay="2500"/>
                            </p:stCondLst>
                            <p:childTnLst>
                              <p:par>
                                <p:cTn id="13" presetID="12" presetClass="entr" presetSubtype="4" fill="hold" grpId="0" nodeType="afterEffect">
                                  <p:stCondLst>
                                    <p:cond delay="0"/>
                                  </p:stCondLst>
                                  <p:childTnLst>
                                    <p:set>
                                      <p:cBhvr>
                                        <p:cTn id="14" dur="1" fill="hold">
                                          <p:stCondLst>
                                            <p:cond delay="0"/>
                                          </p:stCondLst>
                                        </p:cTn>
                                        <p:tgtEl>
                                          <p:spTgt spid="26627">
                                            <p:txEl>
                                              <p:pRg st="1" end="1"/>
                                            </p:txEl>
                                          </p:spTgt>
                                        </p:tgtEl>
                                        <p:attrNameLst>
                                          <p:attrName>style.visibility</p:attrName>
                                        </p:attrNameLst>
                                      </p:cBhvr>
                                      <p:to>
                                        <p:strVal val="visible"/>
                                      </p:to>
                                    </p:set>
                                    <p:animEffect transition="in" filter="slide(fromBottom)">
                                      <p:cBhvr>
                                        <p:cTn id="15" dur="500"/>
                                        <p:tgtEl>
                                          <p:spTgt spid="26627">
                                            <p:txEl>
                                              <p:pRg st="1" end="1"/>
                                            </p:txEl>
                                          </p:spTgt>
                                        </p:tgtEl>
                                      </p:cBhvr>
                                    </p:animEffect>
                                  </p:childTnLst>
                                </p:cTn>
                              </p:par>
                            </p:childTnLst>
                          </p:cTn>
                        </p:par>
                        <p:par>
                          <p:cTn id="16" fill="hold" nodeType="afterGroup">
                            <p:stCondLst>
                              <p:cond delay="3000"/>
                            </p:stCondLst>
                            <p:childTnLst>
                              <p:par>
                                <p:cTn id="17" presetID="12" presetClass="entr" presetSubtype="4" fill="hold" grpId="0" nodeType="afterEffect">
                                  <p:stCondLst>
                                    <p:cond delay="0"/>
                                  </p:stCondLst>
                                  <p:childTnLst>
                                    <p:set>
                                      <p:cBhvr>
                                        <p:cTn id="18" dur="1" fill="hold">
                                          <p:stCondLst>
                                            <p:cond delay="0"/>
                                          </p:stCondLst>
                                        </p:cTn>
                                        <p:tgtEl>
                                          <p:spTgt spid="26627">
                                            <p:txEl>
                                              <p:pRg st="2" end="2"/>
                                            </p:txEl>
                                          </p:spTgt>
                                        </p:tgtEl>
                                        <p:attrNameLst>
                                          <p:attrName>style.visibility</p:attrName>
                                        </p:attrNameLst>
                                      </p:cBhvr>
                                      <p:to>
                                        <p:strVal val="visible"/>
                                      </p:to>
                                    </p:set>
                                    <p:animEffect transition="in" filter="slide(fromBottom)">
                                      <p:cBhvr>
                                        <p:cTn id="19" dur="500"/>
                                        <p:tgtEl>
                                          <p:spTgt spid="26627">
                                            <p:txEl>
                                              <p:pRg st="2" end="2"/>
                                            </p:txEl>
                                          </p:spTgt>
                                        </p:tgtEl>
                                      </p:cBhvr>
                                    </p:animEffect>
                                  </p:childTnLst>
                                </p:cTn>
                              </p:par>
                            </p:childTnLst>
                          </p:cTn>
                        </p:par>
                        <p:par>
                          <p:cTn id="20" fill="hold" nodeType="afterGroup">
                            <p:stCondLst>
                              <p:cond delay="3500"/>
                            </p:stCondLst>
                            <p:childTnLst>
                              <p:par>
                                <p:cTn id="21" presetID="12" presetClass="entr" presetSubtype="4" fill="hold" grpId="0" nodeType="afterEffect">
                                  <p:stCondLst>
                                    <p:cond delay="0"/>
                                  </p:stCondLst>
                                  <p:childTnLst>
                                    <p:set>
                                      <p:cBhvr>
                                        <p:cTn id="22" dur="1" fill="hold">
                                          <p:stCondLst>
                                            <p:cond delay="0"/>
                                          </p:stCondLst>
                                        </p:cTn>
                                        <p:tgtEl>
                                          <p:spTgt spid="26627">
                                            <p:txEl>
                                              <p:pRg st="3" end="3"/>
                                            </p:txEl>
                                          </p:spTgt>
                                        </p:tgtEl>
                                        <p:attrNameLst>
                                          <p:attrName>style.visibility</p:attrName>
                                        </p:attrNameLst>
                                      </p:cBhvr>
                                      <p:to>
                                        <p:strVal val="visible"/>
                                      </p:to>
                                    </p:set>
                                    <p:animEffect transition="in" filter="slide(fromBottom)">
                                      <p:cBhvr>
                                        <p:cTn id="23" dur="500"/>
                                        <p:tgtEl>
                                          <p:spTgt spid="266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rgbClr val="AD1505"/>
                </a:solidFill>
              </a:rPr>
              <a:t>Observation/Research</a:t>
            </a:r>
          </a:p>
        </p:txBody>
      </p:sp>
      <p:sp>
        <p:nvSpPr>
          <p:cNvPr id="27651" name="Rectangle 3"/>
          <p:cNvSpPr>
            <a:spLocks noGrp="1" noChangeArrowheads="1"/>
          </p:cNvSpPr>
          <p:nvPr>
            <p:ph type="body" sz="half" idx="1"/>
          </p:nvPr>
        </p:nvSpPr>
        <p:spPr>
          <a:xfrm>
            <a:off x="304800" y="2057400"/>
            <a:ext cx="5638800" cy="4191000"/>
          </a:xfrm>
        </p:spPr>
        <p:txBody>
          <a:bodyPr/>
          <a:lstStyle/>
          <a:p>
            <a:pPr marL="0" indent="0" eaLnBrk="1" hangingPunct="1">
              <a:buFontTx/>
              <a:buNone/>
            </a:pPr>
            <a:r>
              <a:rPr lang="en-US" altLang="en-US" sz="3600" smtClean="0"/>
              <a:t>Juan researches the areas of baking and fermentation and tries to come up with a way to test his question.</a:t>
            </a:r>
          </a:p>
          <a:p>
            <a:pPr marL="0" indent="0" eaLnBrk="1" hangingPunct="1">
              <a:buFontTx/>
              <a:buNone/>
            </a:pPr>
            <a:r>
              <a:rPr lang="en-US" altLang="en-US" sz="3600" smtClean="0"/>
              <a:t>He keeps all of his information on this topic in a journal.</a:t>
            </a:r>
          </a:p>
        </p:txBody>
      </p:sp>
      <p:pic>
        <p:nvPicPr>
          <p:cNvPr id="24580" name="Picture 4" descr="MMAG00298_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477000" y="1905000"/>
            <a:ext cx="2217738" cy="3719513"/>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randombar(horizontal)">
                                      <p:cBhvr>
                                        <p:cTn id="7" dur="500"/>
                                        <p:tgtEl>
                                          <p:spTgt spid="276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randombar(horizontal)">
                                      <p:cBhvr>
                                        <p:cTn id="12" dur="500"/>
                                        <p:tgtEl>
                                          <p:spTgt spid="276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sz="half" idx="1"/>
          </p:nvPr>
        </p:nvSpPr>
        <p:spPr>
          <a:xfrm>
            <a:off x="381000" y="1600200"/>
            <a:ext cx="5257800" cy="5257800"/>
          </a:xfrm>
        </p:spPr>
        <p:txBody>
          <a:bodyPr/>
          <a:lstStyle/>
          <a:p>
            <a:pPr marL="0" indent="0" eaLnBrk="1" hangingPunct="1">
              <a:buFontTx/>
              <a:buNone/>
            </a:pPr>
            <a:r>
              <a:rPr lang="en-US" altLang="en-US" sz="3600" smtClean="0"/>
              <a:t>Juan talks with his teacher and she gives him a </a:t>
            </a:r>
            <a:r>
              <a:rPr lang="en-US" altLang="en-US" sz="3600" smtClean="0">
                <a:solidFill>
                  <a:schemeClr val="hlink"/>
                </a:solidFill>
              </a:rPr>
              <a:t> Experimental Design Diagram</a:t>
            </a:r>
            <a:r>
              <a:rPr lang="en-US" altLang="en-US" sz="3600" smtClean="0"/>
              <a:t> to help him set up his investigation.</a:t>
            </a:r>
          </a:p>
        </p:txBody>
      </p:sp>
      <p:pic>
        <p:nvPicPr>
          <p:cNvPr id="25603" name="Picture 4" descr="MMj0318113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562600" y="2286000"/>
            <a:ext cx="3429000" cy="2828925"/>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randombar(horizontal)">
                                      <p:cBhvr>
                                        <p:cTn id="7" dur="500"/>
                                        <p:tgtEl>
                                          <p:spTgt spid="286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rgbClr val="AD1505"/>
                </a:solidFill>
              </a:rPr>
              <a:t>Formulate a Hypothesis</a:t>
            </a:r>
          </a:p>
        </p:txBody>
      </p:sp>
      <p:sp>
        <p:nvSpPr>
          <p:cNvPr id="29699" name="Rectangle 3"/>
          <p:cNvSpPr>
            <a:spLocks noGrp="1" noChangeArrowheads="1"/>
          </p:cNvSpPr>
          <p:nvPr>
            <p:ph type="body" sz="half" idx="1"/>
          </p:nvPr>
        </p:nvSpPr>
        <p:spPr>
          <a:xfrm>
            <a:off x="685800" y="1600200"/>
            <a:ext cx="4953000" cy="5257800"/>
          </a:xfrm>
        </p:spPr>
        <p:txBody>
          <a:bodyPr/>
          <a:lstStyle/>
          <a:p>
            <a:pPr marL="0" indent="0" eaLnBrk="1" hangingPunct="1">
              <a:buFontTx/>
              <a:buNone/>
            </a:pPr>
            <a:r>
              <a:rPr lang="en-US" altLang="en-US" sz="3600" smtClean="0"/>
              <a:t>After talking with his teacher and conducting further research, he comes up with a hypothesis.</a:t>
            </a:r>
          </a:p>
          <a:p>
            <a:pPr marL="0" indent="0" eaLnBrk="1" hangingPunct="1">
              <a:buFontTx/>
              <a:buNone/>
            </a:pPr>
            <a:r>
              <a:rPr lang="en-US" altLang="en-US" sz="3600" smtClean="0"/>
              <a:t>“</a:t>
            </a:r>
            <a:r>
              <a:rPr lang="en-US" altLang="en-US" sz="3600" i="1" smtClean="0">
                <a:solidFill>
                  <a:srgbClr val="FF0000"/>
                </a:solidFill>
              </a:rPr>
              <a:t>If</a:t>
            </a:r>
            <a:r>
              <a:rPr lang="en-US" altLang="en-US" sz="3600" smtClean="0"/>
              <a:t> more sugar is added, </a:t>
            </a:r>
            <a:r>
              <a:rPr lang="en-US" altLang="en-US" sz="3600" i="1" smtClean="0">
                <a:solidFill>
                  <a:srgbClr val="FF0000"/>
                </a:solidFill>
              </a:rPr>
              <a:t>then</a:t>
            </a:r>
            <a:r>
              <a:rPr lang="en-US" altLang="en-US" sz="3600" smtClean="0"/>
              <a:t> the bread will rise higher.”</a:t>
            </a:r>
          </a:p>
        </p:txBody>
      </p:sp>
      <p:pic>
        <p:nvPicPr>
          <p:cNvPr id="27652" name="Picture 4" descr="MMj0283679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11863" y="2286000"/>
            <a:ext cx="3132137" cy="32004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randombar(horizontal)">
                                      <p:cBhvr>
                                        <p:cTn id="7" dur="500"/>
                                        <p:tgtEl>
                                          <p:spTgt spid="296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randombar(horizontal)">
                                      <p:cBhvr>
                                        <p:cTn id="12" dur="500"/>
                                        <p:tgtEl>
                                          <p:spTgt spid="296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z="6000" smtClean="0">
                <a:solidFill>
                  <a:srgbClr val="0033CC"/>
                </a:solidFill>
              </a:rPr>
              <a:t>Hypothesis</a:t>
            </a:r>
          </a:p>
        </p:txBody>
      </p:sp>
      <p:sp>
        <p:nvSpPr>
          <p:cNvPr id="30723" name="Rectangle 3"/>
          <p:cNvSpPr>
            <a:spLocks noGrp="1" noChangeArrowheads="1"/>
          </p:cNvSpPr>
          <p:nvPr>
            <p:ph type="body" idx="1"/>
          </p:nvPr>
        </p:nvSpPr>
        <p:spPr>
          <a:xfrm>
            <a:off x="533400" y="1600200"/>
            <a:ext cx="7772400" cy="4038600"/>
          </a:xfrm>
        </p:spPr>
        <p:txBody>
          <a:bodyPr/>
          <a:lstStyle/>
          <a:p>
            <a:pPr marL="0" indent="0" eaLnBrk="1" hangingPunct="1">
              <a:buFontTx/>
              <a:buNone/>
              <a:defRPr/>
            </a:pPr>
            <a:r>
              <a:rPr lang="en-US" sz="3600" dirty="0" smtClean="0"/>
              <a:t>The hypothesis is an educated “guess” (prediction) about the </a:t>
            </a:r>
            <a:r>
              <a:rPr lang="en-US" sz="3600" dirty="0" smtClean="0">
                <a:solidFill>
                  <a:srgbClr val="FF0000"/>
                </a:solidFill>
              </a:rPr>
              <a:t>relationship</a:t>
            </a:r>
            <a:r>
              <a:rPr lang="en-US" sz="3600" dirty="0" smtClean="0"/>
              <a:t> between the independent and dependent variables.</a:t>
            </a:r>
            <a:endParaRPr lang="en-US" sz="3600" dirty="0" smtClean="0">
              <a:solidFill>
                <a:srgbClr val="AD1505"/>
              </a:solidFill>
            </a:endParaRPr>
          </a:p>
          <a:p>
            <a:pPr marL="0" indent="0" eaLnBrk="1" hangingPunct="1">
              <a:buFontTx/>
              <a:buNone/>
              <a:defRPr/>
            </a:pPr>
            <a:r>
              <a:rPr lang="en-US" sz="3600" dirty="0" smtClean="0">
                <a:solidFill>
                  <a:srgbClr val="AD1505"/>
                </a:solidFill>
              </a:rPr>
              <a:t>Note: These variables will be defined in the next few slides</a:t>
            </a:r>
            <a:r>
              <a:rPr lang="en-US" sz="4800" dirty="0" smtClean="0">
                <a:solidFill>
                  <a:srgbClr val="AD1505"/>
                </a:solidFill>
              </a:rPr>
              <a:t>.</a:t>
            </a:r>
            <a:endParaRPr lang="en-US" sz="4800" dirty="0" smtClean="0"/>
          </a:p>
          <a:p>
            <a:pPr algn="ctr" eaLnBrk="1" hangingPunct="1">
              <a:buFontTx/>
              <a:buNone/>
              <a:defRPr/>
            </a:pPr>
            <a:endParaRPr lang="en-US" sz="48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slide(fromBottom)">
                                      <p:cBhvr>
                                        <p:cTn id="7" dur="500"/>
                                        <p:tgtEl>
                                          <p:spTgt spid="30722"/>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0723">
                                            <p:txEl>
                                              <p:pRg st="0" end="0"/>
                                            </p:txEl>
                                          </p:spTgt>
                                        </p:tgtEl>
                                        <p:attrNameLst>
                                          <p:attrName>style.visibility</p:attrName>
                                        </p:attrNameLst>
                                      </p:cBhvr>
                                      <p:to>
                                        <p:strVal val="visible"/>
                                      </p:to>
                                    </p:set>
                                    <p:animEffect transition="in" filter="randombar(horizontal)">
                                      <p:cBhvr>
                                        <p:cTn id="11" dur="500"/>
                                        <p:tgtEl>
                                          <p:spTgt spid="30723">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0723">
                                            <p:txEl>
                                              <p:pRg st="1" end="1"/>
                                            </p:txEl>
                                          </p:spTgt>
                                        </p:tgtEl>
                                        <p:attrNameLst>
                                          <p:attrName>style.visibility</p:attrName>
                                        </p:attrNameLst>
                                      </p:cBhvr>
                                      <p:to>
                                        <p:strVal val="visible"/>
                                      </p:to>
                                    </p:set>
                                    <p:animEffect transition="in" filter="randombar(horizontal)">
                                      <p:cBhvr>
                                        <p:cTn id="16" dur="500"/>
                                        <p:tgtEl>
                                          <p:spTgt spid="307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52400" y="0"/>
            <a:ext cx="8991600" cy="2514600"/>
          </a:xfrm>
        </p:spPr>
        <p:txBody>
          <a:bodyPr/>
          <a:lstStyle/>
          <a:p>
            <a:pPr eaLnBrk="1" hangingPunct="1">
              <a:defRPr/>
            </a:pPr>
            <a:r>
              <a:rPr lang="en-US" sz="5400" dirty="0" smtClean="0">
                <a:solidFill>
                  <a:schemeClr val="hlink"/>
                </a:solidFill>
                <a:effectLst>
                  <a:outerShdw blurRad="38100" dist="38100" dir="2700000" algn="tl">
                    <a:srgbClr val="000000"/>
                  </a:outerShdw>
                </a:effectLst>
              </a:rPr>
              <a:t>Do you know the difference between the independent and dependent variables?</a:t>
            </a:r>
          </a:p>
        </p:txBody>
      </p:sp>
      <p:pic>
        <p:nvPicPr>
          <p:cNvPr id="29699" name="Picture 3" descr="einstei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00400" y="2667000"/>
            <a:ext cx="3138488" cy="4191000"/>
          </a:xfr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sz="6000" smtClean="0">
                <a:solidFill>
                  <a:schemeClr val="hlink"/>
                </a:solidFill>
              </a:rPr>
              <a:t>Independent Variable</a:t>
            </a:r>
          </a:p>
        </p:txBody>
      </p:sp>
      <p:sp>
        <p:nvSpPr>
          <p:cNvPr id="34819" name="Rectangle 3"/>
          <p:cNvSpPr>
            <a:spLocks noGrp="1" noChangeArrowheads="1"/>
          </p:cNvSpPr>
          <p:nvPr>
            <p:ph type="body" idx="1"/>
          </p:nvPr>
        </p:nvSpPr>
        <p:spPr>
          <a:xfrm>
            <a:off x="0" y="1600200"/>
            <a:ext cx="9144000" cy="5257800"/>
          </a:xfrm>
        </p:spPr>
        <p:txBody>
          <a:bodyPr/>
          <a:lstStyle/>
          <a:p>
            <a:pPr marL="0" indent="0" eaLnBrk="1" hangingPunct="1">
              <a:lnSpc>
                <a:spcPct val="90000"/>
              </a:lnSpc>
              <a:buFontTx/>
              <a:buNone/>
            </a:pPr>
            <a:r>
              <a:rPr lang="en-US" altLang="en-US" sz="3600" dirty="0" smtClean="0"/>
              <a:t> The independent, or manipulated variable, is a factor that’s intentionally </a:t>
            </a:r>
            <a:r>
              <a:rPr lang="en-US" altLang="en-US" sz="3600" dirty="0" smtClean="0">
                <a:solidFill>
                  <a:srgbClr val="FF0000"/>
                </a:solidFill>
              </a:rPr>
              <a:t>varied </a:t>
            </a:r>
            <a:r>
              <a:rPr lang="en-US" altLang="en-US" sz="3600" dirty="0" smtClean="0"/>
              <a:t>by the experimenter.</a:t>
            </a:r>
          </a:p>
          <a:p>
            <a:pPr marL="0" indent="0" eaLnBrk="1" hangingPunct="1">
              <a:lnSpc>
                <a:spcPct val="90000"/>
              </a:lnSpc>
              <a:buFontTx/>
              <a:buNone/>
            </a:pPr>
            <a:r>
              <a:rPr lang="en-US" altLang="en-US" sz="3600" dirty="0" smtClean="0"/>
              <a:t>Juan is going to use  25g., 50g., 100g., 250g., 500g. of sugar in his experiment.</a:t>
            </a:r>
          </a:p>
        </p:txBody>
      </p:sp>
      <p:sp>
        <p:nvSpPr>
          <p:cNvPr id="34820" name="TextBox 34819"/>
          <p:cNvSpPr txBox="1"/>
          <p:nvPr/>
        </p:nvSpPr>
        <p:spPr>
          <a:xfrm>
            <a:off x="3509368" y="4393407"/>
            <a:ext cx="5177432" cy="1938992"/>
          </a:xfrm>
          <a:prstGeom prst="rect">
            <a:avLst/>
          </a:prstGeom>
          <a:noFill/>
        </p:spPr>
        <p:txBody>
          <a:bodyPr wrap="square" rtlCol="0">
            <a:spAutoFit/>
          </a:bodyPr>
          <a:lstStyle/>
          <a:p>
            <a:r>
              <a:rPr lang="en-US" sz="4000" dirty="0" smtClean="0">
                <a:solidFill>
                  <a:srgbClr val="FF0000"/>
                </a:solidFill>
                <a:latin typeface="Times New Roman" panose="02020603050405020304" pitchFamily="18" charset="0"/>
                <a:cs typeface="Times New Roman" panose="02020603050405020304" pitchFamily="18" charset="0"/>
              </a:rPr>
              <a:t>“I” </a:t>
            </a:r>
            <a:r>
              <a:rPr lang="en-US" sz="4000" dirty="0" smtClean="0">
                <a:solidFill>
                  <a:srgbClr val="0000FF"/>
                </a:solidFill>
                <a:latin typeface="Times New Roman" panose="02020603050405020304" pitchFamily="18" charset="0"/>
                <a:cs typeface="Times New Roman" panose="02020603050405020304" pitchFamily="18" charset="0"/>
              </a:rPr>
              <a:t>= I the scientist</a:t>
            </a:r>
          </a:p>
          <a:p>
            <a:r>
              <a:rPr lang="en-US" sz="4000" dirty="0">
                <a:solidFill>
                  <a:srgbClr val="FF0000"/>
                </a:solidFill>
                <a:latin typeface="Times New Roman" panose="02020603050405020304" pitchFamily="18" charset="0"/>
                <a:cs typeface="Times New Roman" panose="02020603050405020304" pitchFamily="18" charset="0"/>
              </a:rPr>
              <a:t>“I” </a:t>
            </a:r>
            <a:r>
              <a:rPr lang="en-US" sz="4000" dirty="0" smtClean="0">
                <a:solidFill>
                  <a:srgbClr val="0000FF"/>
                </a:solidFill>
                <a:latin typeface="Times New Roman" panose="02020603050405020304" pitchFamily="18" charset="0"/>
                <a:cs typeface="Times New Roman" panose="02020603050405020304" pitchFamily="18" charset="0"/>
              </a:rPr>
              <a:t>= If ____</a:t>
            </a:r>
            <a:r>
              <a:rPr lang="en-US" dirty="0" smtClean="0">
                <a:solidFill>
                  <a:srgbClr val="0000FF"/>
                </a:solidFill>
                <a:latin typeface="Times New Roman" panose="02020603050405020304" pitchFamily="18" charset="0"/>
                <a:cs typeface="Times New Roman" panose="02020603050405020304" pitchFamily="18" charset="0"/>
              </a:rPr>
              <a:t> (independent variable)</a:t>
            </a:r>
          </a:p>
          <a:p>
            <a:r>
              <a:rPr lang="en-US" sz="4000" dirty="0">
                <a:solidFill>
                  <a:srgbClr val="FF0000"/>
                </a:solidFill>
                <a:latin typeface="Times New Roman" panose="02020603050405020304" pitchFamily="18" charset="0"/>
                <a:cs typeface="Times New Roman" panose="02020603050405020304" pitchFamily="18" charset="0"/>
              </a:rPr>
              <a:t>“I” </a:t>
            </a:r>
            <a:r>
              <a:rPr lang="en-US" sz="4000" dirty="0" smtClean="0">
                <a:solidFill>
                  <a:srgbClr val="0000FF"/>
                </a:solidFill>
                <a:latin typeface="Times New Roman" panose="02020603050405020304" pitchFamily="18" charset="0"/>
                <a:cs typeface="Times New Roman" panose="02020603050405020304" pitchFamily="18" charset="0"/>
              </a:rPr>
              <a:t>= I, II, III </a:t>
            </a:r>
            <a:r>
              <a:rPr lang="en-US" dirty="0" smtClean="0">
                <a:solidFill>
                  <a:srgbClr val="0000FF"/>
                </a:solidFill>
                <a:latin typeface="Times New Roman" panose="02020603050405020304" pitchFamily="18" charset="0"/>
                <a:cs typeface="Times New Roman" panose="02020603050405020304" pitchFamily="18" charset="0"/>
              </a:rPr>
              <a:t>(only 1 </a:t>
            </a:r>
            <a:r>
              <a:rPr lang="en-US" dirty="0" err="1" smtClean="0">
                <a:solidFill>
                  <a:srgbClr val="0000FF"/>
                </a:solidFill>
                <a:latin typeface="Times New Roman" panose="02020603050405020304" pitchFamily="18" charset="0"/>
                <a:cs typeface="Times New Roman" panose="02020603050405020304" pitchFamily="18" charset="0"/>
              </a:rPr>
              <a:t>ind.</a:t>
            </a:r>
            <a:r>
              <a:rPr lang="en-US" dirty="0" smtClean="0">
                <a:solidFill>
                  <a:srgbClr val="0000FF"/>
                </a:solidFill>
                <a:latin typeface="Times New Roman" panose="02020603050405020304" pitchFamily="18" charset="0"/>
                <a:cs typeface="Times New Roman" panose="02020603050405020304" pitchFamily="18" charset="0"/>
              </a:rPr>
              <a:t> variable)</a:t>
            </a:r>
            <a:endParaRPr lang="en-US"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slide(fromBottom)">
                                      <p:cBhvr>
                                        <p:cTn id="7" dur="500"/>
                                        <p:tgtEl>
                                          <p:spTgt spid="34818"/>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4819">
                                            <p:txEl>
                                              <p:pRg st="0" end="0"/>
                                            </p:txEl>
                                          </p:spTgt>
                                        </p:tgtEl>
                                        <p:attrNameLst>
                                          <p:attrName>style.visibility</p:attrName>
                                        </p:attrNameLst>
                                      </p:cBhvr>
                                      <p:to>
                                        <p:strVal val="visible"/>
                                      </p:to>
                                    </p:set>
                                    <p:animEffect transition="in" filter="randombar(horizontal)">
                                      <p:cBhvr>
                                        <p:cTn id="11" dur="500"/>
                                        <p:tgtEl>
                                          <p:spTgt spid="34819">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4819">
                                            <p:txEl>
                                              <p:pRg st="1" end="1"/>
                                            </p:txEl>
                                          </p:spTgt>
                                        </p:tgtEl>
                                        <p:attrNameLst>
                                          <p:attrName>style.visibility</p:attrName>
                                        </p:attrNameLst>
                                      </p:cBhvr>
                                      <p:to>
                                        <p:strVal val="visible"/>
                                      </p:to>
                                    </p:set>
                                    <p:animEffect transition="in" filter="randombar(horizontal)">
                                      <p:cBhvr>
                                        <p:cTn id="16" dur="500"/>
                                        <p:tgtEl>
                                          <p:spTgt spid="348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1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z="6000" smtClean="0">
                <a:solidFill>
                  <a:schemeClr val="hlink"/>
                </a:solidFill>
              </a:rPr>
              <a:t>Dependent Variable</a:t>
            </a:r>
          </a:p>
        </p:txBody>
      </p:sp>
      <p:sp>
        <p:nvSpPr>
          <p:cNvPr id="35843" name="Rectangle 3"/>
          <p:cNvSpPr>
            <a:spLocks noGrp="1" noChangeArrowheads="1"/>
          </p:cNvSpPr>
          <p:nvPr>
            <p:ph type="body" idx="1"/>
          </p:nvPr>
        </p:nvSpPr>
        <p:spPr>
          <a:xfrm>
            <a:off x="0" y="1600200"/>
            <a:ext cx="9144000" cy="5257800"/>
          </a:xfrm>
        </p:spPr>
        <p:txBody>
          <a:bodyPr/>
          <a:lstStyle/>
          <a:p>
            <a:pPr eaLnBrk="1" hangingPunct="1">
              <a:lnSpc>
                <a:spcPct val="90000"/>
              </a:lnSpc>
            </a:pPr>
            <a:r>
              <a:rPr lang="en-US" altLang="en-US" sz="3600" smtClean="0"/>
              <a:t>The dependent, or responding variable, is the factor that may change as a </a:t>
            </a:r>
            <a:r>
              <a:rPr lang="en-US" altLang="en-US" sz="3600" smtClean="0">
                <a:solidFill>
                  <a:srgbClr val="FF0000"/>
                </a:solidFill>
              </a:rPr>
              <a:t>result</a:t>
            </a:r>
            <a:r>
              <a:rPr lang="en-US" altLang="en-US" sz="3600" smtClean="0"/>
              <a:t> of changes made in the independent variable.</a:t>
            </a:r>
          </a:p>
          <a:p>
            <a:pPr eaLnBrk="1" hangingPunct="1">
              <a:lnSpc>
                <a:spcPct val="90000"/>
              </a:lnSpc>
            </a:pPr>
            <a:r>
              <a:rPr lang="en-US" altLang="en-US" sz="3600" smtClean="0"/>
              <a:t>Think, “The whole experiment </a:t>
            </a:r>
            <a:r>
              <a:rPr lang="en-US" altLang="en-US" sz="3600" smtClean="0">
                <a:solidFill>
                  <a:srgbClr val="FF0000"/>
                </a:solidFill>
              </a:rPr>
              <a:t>depends</a:t>
            </a:r>
            <a:r>
              <a:rPr lang="en-US" altLang="en-US" sz="3600" smtClean="0"/>
              <a:t> on the results.”</a:t>
            </a:r>
          </a:p>
          <a:p>
            <a:pPr eaLnBrk="1" hangingPunct="1">
              <a:lnSpc>
                <a:spcPct val="90000"/>
              </a:lnSpc>
            </a:pPr>
            <a:r>
              <a:rPr lang="en-US" altLang="en-US" sz="3600" smtClean="0"/>
              <a:t>In this case, it would be the size of the loaf of bread.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slide(fromBottom)">
                                      <p:cBhvr>
                                        <p:cTn id="7" dur="500"/>
                                        <p:tgtEl>
                                          <p:spTgt spid="358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5843">
                                            <p:txEl>
                                              <p:pRg st="0" end="0"/>
                                            </p:txEl>
                                          </p:spTgt>
                                        </p:tgtEl>
                                        <p:attrNameLst>
                                          <p:attrName>style.visibility</p:attrName>
                                        </p:attrNameLst>
                                      </p:cBhvr>
                                      <p:to>
                                        <p:strVal val="visible"/>
                                      </p:to>
                                    </p:set>
                                    <p:animEffect transition="in" filter="wipe(down)">
                                      <p:cBhvr>
                                        <p:cTn id="12" dur="500"/>
                                        <p:tgtEl>
                                          <p:spTgt spid="358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5843">
                                            <p:txEl>
                                              <p:pRg st="1" end="1"/>
                                            </p:txEl>
                                          </p:spTgt>
                                        </p:tgtEl>
                                        <p:attrNameLst>
                                          <p:attrName>style.visibility</p:attrName>
                                        </p:attrNameLst>
                                      </p:cBhvr>
                                      <p:to>
                                        <p:strVal val="visible"/>
                                      </p:to>
                                    </p:set>
                                    <p:animEffect transition="in" filter="wipe(down)">
                                      <p:cBhvr>
                                        <p:cTn id="17" dur="500"/>
                                        <p:tgtEl>
                                          <p:spTgt spid="358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5843">
                                            <p:txEl>
                                              <p:pRg st="2" end="2"/>
                                            </p:txEl>
                                          </p:spTgt>
                                        </p:tgtEl>
                                        <p:attrNameLst>
                                          <p:attrName>style.visibility</p:attrName>
                                        </p:attrNameLst>
                                      </p:cBhvr>
                                      <p:to>
                                        <p:strVal val="visible"/>
                                      </p:to>
                                    </p:set>
                                    <p:animEffect transition="in" filter="wipe(down)">
                                      <p:cBhvr>
                                        <p:cTn id="22" dur="500"/>
                                        <p:tgtEl>
                                          <p:spTgt spid="358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rgbClr val="AD1505"/>
                </a:solidFill>
              </a:rPr>
              <a:t>Experiment</a:t>
            </a:r>
          </a:p>
        </p:txBody>
      </p:sp>
      <p:sp>
        <p:nvSpPr>
          <p:cNvPr id="36867" name="Rectangle 3"/>
          <p:cNvSpPr>
            <a:spLocks noGrp="1" noChangeArrowheads="1"/>
          </p:cNvSpPr>
          <p:nvPr>
            <p:ph type="body" sz="half" idx="1"/>
          </p:nvPr>
        </p:nvSpPr>
        <p:spPr>
          <a:xfrm>
            <a:off x="381000" y="1600200"/>
            <a:ext cx="5638800" cy="4648200"/>
          </a:xfrm>
        </p:spPr>
        <p:txBody>
          <a:bodyPr/>
          <a:lstStyle/>
          <a:p>
            <a:pPr marL="0" indent="0" eaLnBrk="1" hangingPunct="1">
              <a:buFontTx/>
              <a:buNone/>
            </a:pPr>
            <a:r>
              <a:rPr lang="en-US" altLang="en-US" sz="3600" smtClean="0"/>
              <a:t>His teacher helps him come up with a </a:t>
            </a:r>
            <a:r>
              <a:rPr lang="en-US" altLang="en-US" sz="3600" smtClean="0">
                <a:solidFill>
                  <a:schemeClr val="hlink"/>
                </a:solidFill>
              </a:rPr>
              <a:t>procedure</a:t>
            </a:r>
            <a:r>
              <a:rPr lang="en-US" altLang="en-US" sz="3600" smtClean="0">
                <a:solidFill>
                  <a:srgbClr val="E9F31F"/>
                </a:solidFill>
              </a:rPr>
              <a:t> </a:t>
            </a:r>
            <a:r>
              <a:rPr lang="en-US" altLang="en-US" sz="3600" smtClean="0"/>
              <a:t>and list of needed </a:t>
            </a:r>
            <a:r>
              <a:rPr lang="en-US" altLang="en-US" sz="3600" smtClean="0">
                <a:solidFill>
                  <a:schemeClr val="hlink"/>
                </a:solidFill>
              </a:rPr>
              <a:t>materials</a:t>
            </a:r>
            <a:r>
              <a:rPr lang="en-US" altLang="en-US" sz="3600" smtClean="0"/>
              <a:t>.</a:t>
            </a:r>
          </a:p>
          <a:p>
            <a:pPr marL="0" indent="0" eaLnBrk="1" hangingPunct="1">
              <a:buFontTx/>
              <a:buNone/>
            </a:pPr>
            <a:r>
              <a:rPr lang="en-US" altLang="en-US" sz="3600" smtClean="0"/>
              <a:t>She discusses with Juan how to determine the </a:t>
            </a:r>
            <a:r>
              <a:rPr lang="en-US" altLang="en-US" sz="3600" smtClean="0">
                <a:solidFill>
                  <a:schemeClr val="hlink"/>
                </a:solidFill>
              </a:rPr>
              <a:t>control group</a:t>
            </a:r>
            <a:r>
              <a:rPr lang="en-US" altLang="en-US" sz="3600" smtClean="0"/>
              <a:t>.</a:t>
            </a:r>
          </a:p>
        </p:txBody>
      </p:sp>
      <p:pic>
        <p:nvPicPr>
          <p:cNvPr id="33796" name="Picture 4" descr="MMj0318113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96000" y="3048000"/>
            <a:ext cx="3048000" cy="25146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randombar(horizontal)">
                                      <p:cBhvr>
                                        <p:cTn id="7" dur="500"/>
                                        <p:tgtEl>
                                          <p:spTgt spid="368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6867">
                                            <p:txEl>
                                              <p:pRg st="1" end="1"/>
                                            </p:txEl>
                                          </p:spTgt>
                                        </p:tgtEl>
                                        <p:attrNameLst>
                                          <p:attrName>style.visibility</p:attrName>
                                        </p:attrNameLst>
                                      </p:cBhvr>
                                      <p:to>
                                        <p:strVal val="visible"/>
                                      </p:to>
                                    </p:set>
                                    <p:animEffect transition="in" filter="randombar(horizontal)">
                                      <p:cBhvr>
                                        <p:cTn id="12" dur="500"/>
                                        <p:tgtEl>
                                          <p:spTgt spid="368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sz="6000" smtClean="0">
                <a:solidFill>
                  <a:schemeClr val="hlink"/>
                </a:solidFill>
              </a:rPr>
              <a:t>Control Group</a:t>
            </a:r>
          </a:p>
        </p:txBody>
      </p:sp>
      <p:sp>
        <p:nvSpPr>
          <p:cNvPr id="37891" name="Rectangle 3"/>
          <p:cNvSpPr>
            <a:spLocks noGrp="1" noChangeArrowheads="1"/>
          </p:cNvSpPr>
          <p:nvPr>
            <p:ph type="body" idx="1"/>
          </p:nvPr>
        </p:nvSpPr>
        <p:spPr>
          <a:xfrm>
            <a:off x="0" y="1600200"/>
            <a:ext cx="9144000" cy="4343400"/>
          </a:xfrm>
        </p:spPr>
        <p:txBody>
          <a:bodyPr/>
          <a:lstStyle/>
          <a:p>
            <a:pPr eaLnBrk="1" hangingPunct="1"/>
            <a:r>
              <a:rPr lang="en-US" altLang="en-US" sz="3600" smtClean="0"/>
              <a:t>In a scientific experiment, the control is the group that serves as the standard of</a:t>
            </a:r>
            <a:r>
              <a:rPr lang="en-US" altLang="en-US" sz="3600" smtClean="0">
                <a:solidFill>
                  <a:srgbClr val="FF0000"/>
                </a:solidFill>
              </a:rPr>
              <a:t> comparison</a:t>
            </a:r>
            <a:r>
              <a:rPr lang="en-US" altLang="en-US" sz="3600" smtClean="0"/>
              <a:t>.</a:t>
            </a:r>
          </a:p>
          <a:p>
            <a:pPr eaLnBrk="1" hangingPunct="1"/>
            <a:r>
              <a:rPr lang="en-US" altLang="en-US" sz="3600" smtClean="0"/>
              <a:t>The control group </a:t>
            </a:r>
            <a:r>
              <a:rPr lang="en-US" altLang="en-US" sz="3600" smtClean="0">
                <a:solidFill>
                  <a:srgbClr val="FF0000"/>
                </a:solidFill>
              </a:rPr>
              <a:t>does not </a:t>
            </a:r>
            <a:r>
              <a:rPr lang="en-US" altLang="en-US" sz="3600" smtClean="0"/>
              <a:t>include the independent or manipulated variable.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slide(fromBottom)">
                                      <p:cBhvr>
                                        <p:cTn id="7" dur="500"/>
                                        <p:tgtEl>
                                          <p:spTgt spid="378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7891">
                                            <p:txEl>
                                              <p:pRg st="0" end="0"/>
                                            </p:txEl>
                                          </p:spTgt>
                                        </p:tgtEl>
                                        <p:attrNameLst>
                                          <p:attrName>style.visibility</p:attrName>
                                        </p:attrNameLst>
                                      </p:cBhvr>
                                      <p:to>
                                        <p:strVal val="visible"/>
                                      </p:to>
                                    </p:set>
                                    <p:animEffect transition="in" filter="barn(inVertical)">
                                      <p:cBhvr>
                                        <p:cTn id="12" dur="500"/>
                                        <p:tgtEl>
                                          <p:spTgt spid="378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7891">
                                            <p:txEl>
                                              <p:pRg st="1" end="1"/>
                                            </p:txEl>
                                          </p:spTgt>
                                        </p:tgtEl>
                                        <p:attrNameLst>
                                          <p:attrName>style.visibility</p:attrName>
                                        </p:attrNameLst>
                                      </p:cBhvr>
                                      <p:to>
                                        <p:strVal val="visible"/>
                                      </p:to>
                                    </p:set>
                                    <p:animEffect transition="in" filter="barn(inVertical)">
                                      <p:cBhvr>
                                        <p:cTn id="17" dur="500"/>
                                        <p:tgtEl>
                                          <p:spTgt spid="378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en-US" sz="6000" smtClean="0">
                <a:solidFill>
                  <a:schemeClr val="hlink"/>
                </a:solidFill>
              </a:rPr>
              <a:t>Control Group</a:t>
            </a:r>
          </a:p>
        </p:txBody>
      </p:sp>
      <p:sp>
        <p:nvSpPr>
          <p:cNvPr id="38915" name="Rectangle 3"/>
          <p:cNvSpPr>
            <a:spLocks noGrp="1" noChangeArrowheads="1"/>
          </p:cNvSpPr>
          <p:nvPr>
            <p:ph type="body" idx="1"/>
          </p:nvPr>
        </p:nvSpPr>
        <p:spPr>
          <a:xfrm>
            <a:off x="0" y="1600200"/>
            <a:ext cx="9144000" cy="5257800"/>
          </a:xfrm>
        </p:spPr>
        <p:txBody>
          <a:bodyPr/>
          <a:lstStyle/>
          <a:p>
            <a:pPr eaLnBrk="1" hangingPunct="1"/>
            <a:r>
              <a:rPr lang="en-US" altLang="en-US" sz="3600" smtClean="0"/>
              <a:t> The control group is exposed to the same conditions as the experimental group, except for the variable being tested.</a:t>
            </a:r>
          </a:p>
          <a:p>
            <a:pPr eaLnBrk="1" hangingPunct="1"/>
            <a:r>
              <a:rPr lang="en-US" altLang="en-US" sz="3600" u="sng" smtClean="0">
                <a:solidFill>
                  <a:srgbClr val="0033CC"/>
                </a:solidFill>
              </a:rPr>
              <a:t>All</a:t>
            </a:r>
            <a:r>
              <a:rPr lang="en-US" altLang="en-US" sz="3600" smtClean="0">
                <a:solidFill>
                  <a:srgbClr val="0033CC"/>
                </a:solidFill>
              </a:rPr>
              <a:t> experiments should have a control group.</a:t>
            </a:r>
            <a:endParaRPr lang="en-US" altLang="en-US" sz="3600" u="sng" smtClean="0">
              <a:solidFill>
                <a:srgbClr val="0033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slide(fromBottom)">
                                      <p:cBhvr>
                                        <p:cTn id="7" dur="500"/>
                                        <p:tgtEl>
                                          <p:spTgt spid="389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8915">
                                            <p:txEl>
                                              <p:pRg st="0" end="0"/>
                                            </p:txEl>
                                          </p:spTgt>
                                        </p:tgtEl>
                                        <p:attrNameLst>
                                          <p:attrName>style.visibility</p:attrName>
                                        </p:attrNameLst>
                                      </p:cBhvr>
                                      <p:to>
                                        <p:strVal val="visible"/>
                                      </p:to>
                                    </p:set>
                                    <p:animEffect transition="in" filter="barn(inVertical)">
                                      <p:cBhvr>
                                        <p:cTn id="12" dur="500"/>
                                        <p:tgtEl>
                                          <p:spTgt spid="389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8915">
                                            <p:txEl>
                                              <p:pRg st="1" end="1"/>
                                            </p:txEl>
                                          </p:spTgt>
                                        </p:tgtEl>
                                        <p:attrNameLst>
                                          <p:attrName>style.visibility</p:attrName>
                                        </p:attrNameLst>
                                      </p:cBhvr>
                                      <p:to>
                                        <p:strVal val="visible"/>
                                      </p:to>
                                    </p:set>
                                    <p:animEffect transition="in" filter="barn(inVertical)">
                                      <p:cBhvr>
                                        <p:cTn id="17" dur="500"/>
                                        <p:tgtEl>
                                          <p:spTgt spid="389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P spid="3891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sz="6000" smtClean="0">
                <a:solidFill>
                  <a:schemeClr val="hlink"/>
                </a:solidFill>
              </a:rPr>
              <a:t>Control Group</a:t>
            </a:r>
          </a:p>
        </p:txBody>
      </p:sp>
      <p:sp>
        <p:nvSpPr>
          <p:cNvPr id="39939" name="Rectangle 3"/>
          <p:cNvSpPr>
            <a:spLocks noGrp="1" noChangeArrowheads="1"/>
          </p:cNvSpPr>
          <p:nvPr>
            <p:ph type="body" idx="1"/>
          </p:nvPr>
        </p:nvSpPr>
        <p:spPr>
          <a:xfrm>
            <a:off x="3175" y="1828800"/>
            <a:ext cx="9144000" cy="5257800"/>
          </a:xfrm>
        </p:spPr>
        <p:txBody>
          <a:bodyPr/>
          <a:lstStyle/>
          <a:p>
            <a:pPr eaLnBrk="1" hangingPunct="1"/>
            <a:r>
              <a:rPr lang="en-US" altLang="en-US" sz="3600" smtClean="0"/>
              <a:t> Because his grandmother always used 50g. of sugar in her recipe, Juan is going to use that amount in his control group.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slide(fromBottom)">
                                      <p:cBhvr>
                                        <p:cTn id="7" dur="500"/>
                                        <p:tgtEl>
                                          <p:spTgt spid="39938"/>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9939">
                                            <p:txEl>
                                              <p:pRg st="0" end="0"/>
                                            </p:txEl>
                                          </p:spTgt>
                                        </p:tgtEl>
                                        <p:attrNameLst>
                                          <p:attrName>style.visibility</p:attrName>
                                        </p:attrNameLst>
                                      </p:cBhvr>
                                      <p:to>
                                        <p:strVal val="visible"/>
                                      </p:to>
                                    </p:set>
                                    <p:animEffect transition="in" filter="randombar(horizontal)">
                                      <p:cBhvr>
                                        <p:cTn id="11" dur="500"/>
                                        <p:tgtEl>
                                          <p:spTgt spid="399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3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chemeClr val="hlink"/>
                </a:solidFill>
              </a:rPr>
              <a:t>Constants</a:t>
            </a:r>
          </a:p>
        </p:txBody>
      </p:sp>
      <p:sp>
        <p:nvSpPr>
          <p:cNvPr id="40963" name="Rectangle 3"/>
          <p:cNvSpPr>
            <a:spLocks noGrp="1" noChangeArrowheads="1"/>
          </p:cNvSpPr>
          <p:nvPr>
            <p:ph type="body" sz="half" idx="1"/>
          </p:nvPr>
        </p:nvSpPr>
        <p:spPr>
          <a:xfrm>
            <a:off x="533400" y="1600200"/>
            <a:ext cx="5105400" cy="5257800"/>
          </a:xfrm>
        </p:spPr>
        <p:txBody>
          <a:bodyPr/>
          <a:lstStyle/>
          <a:p>
            <a:pPr marL="0" indent="0" eaLnBrk="1" hangingPunct="1">
              <a:buFontTx/>
              <a:buNone/>
            </a:pPr>
            <a:r>
              <a:rPr lang="en-US" altLang="en-US" sz="3600" smtClean="0"/>
              <a:t>Juan’s teacher reminds him to </a:t>
            </a:r>
            <a:r>
              <a:rPr lang="en-US" altLang="en-US" sz="3600" smtClean="0">
                <a:solidFill>
                  <a:srgbClr val="FF0000"/>
                </a:solidFill>
              </a:rPr>
              <a:t>keep all other factors the same </a:t>
            </a:r>
            <a:r>
              <a:rPr lang="en-US" altLang="en-US" sz="3600" smtClean="0"/>
              <a:t>so that any observed changes in the bread can be attributed to the variation in the amount of sugar.</a:t>
            </a:r>
          </a:p>
        </p:txBody>
      </p:sp>
      <p:pic>
        <p:nvPicPr>
          <p:cNvPr id="37892" name="Picture 4" descr="MMj0318113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96000" y="3048000"/>
            <a:ext cx="3048000" cy="25146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randombar(horizontal)">
                                      <p:cBhvr>
                                        <p:cTn id="7" dur="500"/>
                                        <p:tgtEl>
                                          <p:spTgt spid="409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chemeClr val="hlink"/>
                </a:solidFill>
              </a:rPr>
              <a:t>Constants</a:t>
            </a:r>
          </a:p>
        </p:txBody>
      </p:sp>
      <p:sp>
        <p:nvSpPr>
          <p:cNvPr id="41987" name="Rectangle 3"/>
          <p:cNvSpPr>
            <a:spLocks noGrp="1" noChangeArrowheads="1"/>
          </p:cNvSpPr>
          <p:nvPr>
            <p:ph type="body" sz="half" idx="1"/>
          </p:nvPr>
        </p:nvSpPr>
        <p:spPr>
          <a:xfrm>
            <a:off x="381000" y="1600200"/>
            <a:ext cx="5257800" cy="5257800"/>
          </a:xfrm>
        </p:spPr>
        <p:txBody>
          <a:bodyPr/>
          <a:lstStyle/>
          <a:p>
            <a:pPr algn="ctr" eaLnBrk="1" hangingPunct="1">
              <a:buFontTx/>
              <a:buNone/>
              <a:defRPr/>
            </a:pPr>
            <a:r>
              <a:rPr lang="en-US" sz="4000" dirty="0" smtClean="0"/>
              <a:t> </a:t>
            </a:r>
          </a:p>
          <a:p>
            <a:pPr marL="0" indent="0" eaLnBrk="1" hangingPunct="1">
              <a:buFontTx/>
              <a:buNone/>
              <a:defRPr/>
            </a:pPr>
            <a:r>
              <a:rPr lang="en-US" sz="3600" dirty="0" smtClean="0"/>
              <a:t>The </a:t>
            </a:r>
            <a:r>
              <a:rPr lang="en-US" sz="3600" dirty="0" smtClean="0">
                <a:solidFill>
                  <a:srgbClr val="FF0000"/>
                </a:solidFill>
              </a:rPr>
              <a:t>constants</a:t>
            </a:r>
            <a:r>
              <a:rPr lang="en-US" sz="3600" dirty="0" smtClean="0"/>
              <a:t> in an experiment are all the factors that the experimenter attempts to keep the </a:t>
            </a:r>
            <a:r>
              <a:rPr lang="en-US" sz="3600" dirty="0" smtClean="0">
                <a:solidFill>
                  <a:srgbClr val="FF0000"/>
                </a:solidFill>
              </a:rPr>
              <a:t>same</a:t>
            </a:r>
            <a:r>
              <a:rPr lang="en-US" sz="3600" dirty="0" smtClean="0"/>
              <a:t>. </a:t>
            </a:r>
          </a:p>
          <a:p>
            <a:pPr marL="0" indent="0" eaLnBrk="1" hangingPunct="1">
              <a:buFontTx/>
              <a:buNone/>
              <a:defRPr/>
            </a:pPr>
            <a:r>
              <a:rPr lang="en-US" sz="3600" dirty="0" smtClean="0"/>
              <a:t>Think, “The parts that remain constant.”</a:t>
            </a:r>
          </a:p>
          <a:p>
            <a:pPr algn="ctr" eaLnBrk="1" hangingPunct="1">
              <a:buFontTx/>
              <a:buNone/>
              <a:defRPr/>
            </a:pPr>
            <a:endParaRPr lang="en-US" sz="4000" dirty="0" smtClean="0">
              <a:solidFill>
                <a:srgbClr val="AD1505"/>
              </a:solidFill>
            </a:endParaRPr>
          </a:p>
        </p:txBody>
      </p:sp>
      <p:pic>
        <p:nvPicPr>
          <p:cNvPr id="38916" name="Picture 4" descr="MMj0318113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96000" y="3048000"/>
            <a:ext cx="3048000" cy="25146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randombar(horizontal)">
                                      <p:cBhvr>
                                        <p:cTn id="7" dur="500"/>
                                        <p:tgtEl>
                                          <p:spTgt spid="41987">
                                            <p:txEl>
                                              <p:pRg st="0" end="0"/>
                                            </p:txEl>
                                          </p:spTgt>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animEffect transition="in" filter="randombar(horizontal)">
                                      <p:cBhvr>
                                        <p:cTn id="11" dur="500"/>
                                        <p:tgtEl>
                                          <p:spTgt spid="41987">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41987">
                                            <p:txEl>
                                              <p:pRg st="2" end="2"/>
                                            </p:txEl>
                                          </p:spTgt>
                                        </p:tgtEl>
                                        <p:attrNameLst>
                                          <p:attrName>style.visibility</p:attrName>
                                        </p:attrNameLst>
                                      </p:cBhvr>
                                      <p:to>
                                        <p:strVal val="visible"/>
                                      </p:to>
                                    </p:set>
                                    <p:animEffect transition="in" filter="randombar(horizontal)">
                                      <p:cBhvr>
                                        <p:cTn id="16" dur="500"/>
                                        <p:tgtEl>
                                          <p:spTgt spid="41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2400" y="0"/>
            <a:ext cx="8991600" cy="2514600"/>
          </a:xfrm>
        </p:spPr>
        <p:txBody>
          <a:bodyPr/>
          <a:lstStyle/>
          <a:p>
            <a:pPr eaLnBrk="1" hangingPunct="1">
              <a:defRPr/>
            </a:pPr>
            <a:r>
              <a:rPr lang="en-US" sz="5400" dirty="0" smtClean="0">
                <a:solidFill>
                  <a:schemeClr val="hlink"/>
                </a:solidFill>
                <a:effectLst>
                  <a:outerShdw blurRad="38100" dist="38100" dir="2700000" algn="tl">
                    <a:srgbClr val="000000"/>
                  </a:outerShdw>
                </a:effectLst>
              </a:rPr>
              <a:t>Can you think of some constants for this experiment?</a:t>
            </a:r>
          </a:p>
        </p:txBody>
      </p:sp>
      <p:pic>
        <p:nvPicPr>
          <p:cNvPr id="39939" name="Picture 3" descr="einstei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00400" y="2667000"/>
            <a:ext cx="3138488" cy="4191000"/>
          </a:xfr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chemeClr val="hlink"/>
                </a:solidFill>
              </a:rPr>
              <a:t>Constants</a:t>
            </a:r>
          </a:p>
        </p:txBody>
      </p:sp>
      <p:sp>
        <p:nvSpPr>
          <p:cNvPr id="49155" name="Rectangle 3"/>
          <p:cNvSpPr>
            <a:spLocks noGrp="1" noChangeArrowheads="1"/>
          </p:cNvSpPr>
          <p:nvPr>
            <p:ph type="body" sz="half" idx="1"/>
          </p:nvPr>
        </p:nvSpPr>
        <p:spPr>
          <a:xfrm>
            <a:off x="381000" y="1143000"/>
            <a:ext cx="5638800" cy="5257800"/>
          </a:xfrm>
        </p:spPr>
        <p:txBody>
          <a:bodyPr/>
          <a:lstStyle/>
          <a:p>
            <a:pPr marL="0" indent="0" eaLnBrk="1" hangingPunct="1">
              <a:lnSpc>
                <a:spcPct val="90000"/>
              </a:lnSpc>
              <a:buFontTx/>
              <a:buNone/>
            </a:pPr>
            <a:r>
              <a:rPr lang="en-US" altLang="en-US" sz="3600" smtClean="0"/>
              <a:t>They might include:</a:t>
            </a:r>
          </a:p>
          <a:p>
            <a:pPr marL="0" indent="0" eaLnBrk="1" hangingPunct="1">
              <a:lnSpc>
                <a:spcPct val="90000"/>
              </a:lnSpc>
              <a:buFontTx/>
              <a:buNone/>
            </a:pPr>
            <a:r>
              <a:rPr lang="en-US" altLang="en-US" sz="3600" smtClean="0"/>
              <a:t>Other ingredients to the bread recipe, oven used, rise time, brand of ingredients, cooking time, type of pan used, air temperature and humidity where the bread was rising, oven temperature,  age of the yeast… </a:t>
            </a:r>
          </a:p>
        </p:txBody>
      </p:sp>
      <p:pic>
        <p:nvPicPr>
          <p:cNvPr id="40964" name="Picture 4" descr="MMj0318113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96000" y="3048000"/>
            <a:ext cx="3048000" cy="25146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randombar(horizontal)">
                                      <p:cBhvr>
                                        <p:cTn id="7" dur="500"/>
                                        <p:tgtEl>
                                          <p:spTgt spid="491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9155">
                                            <p:txEl>
                                              <p:pRg st="1" end="1"/>
                                            </p:txEl>
                                          </p:spTgt>
                                        </p:tgtEl>
                                        <p:attrNameLst>
                                          <p:attrName>style.visibility</p:attrName>
                                        </p:attrNameLst>
                                      </p:cBhvr>
                                      <p:to>
                                        <p:strVal val="visible"/>
                                      </p:to>
                                    </p:set>
                                    <p:animEffect transition="in" filter="randombar(horizontal)">
                                      <p:cBhvr>
                                        <p:cTn id="12" dur="500"/>
                                        <p:tgtEl>
                                          <p:spTgt spid="491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rgbClr val="AD1505"/>
                </a:solidFill>
              </a:rPr>
              <a:t>Experiment</a:t>
            </a:r>
          </a:p>
        </p:txBody>
      </p:sp>
      <p:sp>
        <p:nvSpPr>
          <p:cNvPr id="50179" name="Rectangle 3"/>
          <p:cNvSpPr>
            <a:spLocks noGrp="1" noChangeArrowheads="1"/>
          </p:cNvSpPr>
          <p:nvPr>
            <p:ph type="body" sz="half" idx="1"/>
          </p:nvPr>
        </p:nvSpPr>
        <p:spPr>
          <a:xfrm>
            <a:off x="304800" y="1447800"/>
            <a:ext cx="5867400" cy="5257800"/>
          </a:xfrm>
        </p:spPr>
        <p:txBody>
          <a:bodyPr/>
          <a:lstStyle/>
          <a:p>
            <a:pPr marL="0" indent="0" eaLnBrk="1" hangingPunct="1">
              <a:lnSpc>
                <a:spcPct val="90000"/>
              </a:lnSpc>
              <a:buFontTx/>
              <a:buNone/>
            </a:pPr>
            <a:r>
              <a:rPr lang="en-US" altLang="en-US" sz="3600" smtClean="0"/>
              <a:t>Juan writes out his </a:t>
            </a:r>
            <a:r>
              <a:rPr lang="en-US" altLang="en-US" sz="3600" smtClean="0">
                <a:solidFill>
                  <a:srgbClr val="FF0000"/>
                </a:solidFill>
              </a:rPr>
              <a:t>procedure</a:t>
            </a:r>
            <a:r>
              <a:rPr lang="en-US" altLang="en-US" sz="3600" smtClean="0"/>
              <a:t> for his experiment along with a </a:t>
            </a:r>
            <a:r>
              <a:rPr lang="en-US" altLang="en-US" sz="3600" smtClean="0">
                <a:solidFill>
                  <a:srgbClr val="FF0000"/>
                </a:solidFill>
              </a:rPr>
              <a:t>materials list </a:t>
            </a:r>
            <a:r>
              <a:rPr lang="en-US" altLang="en-US" sz="3600" smtClean="0"/>
              <a:t>in his journal. He has both of these checked by his teacher where she checks for any </a:t>
            </a:r>
            <a:r>
              <a:rPr lang="en-US" altLang="en-US" sz="3600" smtClean="0">
                <a:solidFill>
                  <a:srgbClr val="FF0000"/>
                </a:solidFill>
              </a:rPr>
              <a:t>safety </a:t>
            </a:r>
            <a:r>
              <a:rPr lang="en-US" altLang="en-US" sz="3600" smtClean="0"/>
              <a:t>concerns.</a:t>
            </a:r>
          </a:p>
        </p:txBody>
      </p:sp>
      <p:pic>
        <p:nvPicPr>
          <p:cNvPr id="41988" name="Picture 4" descr="MMj0283679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11863" y="2286000"/>
            <a:ext cx="3132137" cy="32004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randombar(horizontal)">
                                      <p:cBhvr>
                                        <p:cTn id="7" dur="500"/>
                                        <p:tgtEl>
                                          <p:spTgt spid="501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chemeClr val="hlink"/>
                </a:solidFill>
              </a:rPr>
              <a:t>Trials</a:t>
            </a:r>
          </a:p>
        </p:txBody>
      </p:sp>
      <p:sp>
        <p:nvSpPr>
          <p:cNvPr id="51203" name="Rectangle 3"/>
          <p:cNvSpPr>
            <a:spLocks noGrp="1" noChangeArrowheads="1"/>
          </p:cNvSpPr>
          <p:nvPr>
            <p:ph type="body" sz="half" idx="1"/>
          </p:nvPr>
        </p:nvSpPr>
        <p:spPr>
          <a:xfrm>
            <a:off x="0" y="1066800"/>
            <a:ext cx="6019800" cy="5791200"/>
          </a:xfrm>
        </p:spPr>
        <p:txBody>
          <a:bodyPr/>
          <a:lstStyle/>
          <a:p>
            <a:pPr algn="ctr" eaLnBrk="1" hangingPunct="1">
              <a:buFontTx/>
              <a:buNone/>
              <a:defRPr/>
            </a:pPr>
            <a:endParaRPr lang="en-US" sz="4000" dirty="0" smtClean="0"/>
          </a:p>
          <a:p>
            <a:pPr marL="0" indent="0" eaLnBrk="1" hangingPunct="1">
              <a:buFontTx/>
              <a:buNone/>
              <a:defRPr/>
            </a:pPr>
            <a:r>
              <a:rPr lang="en-US" sz="3600" dirty="0" smtClean="0"/>
              <a:t>Trials refer to several groups that are exposed to the same conditions in an experiment.</a:t>
            </a:r>
          </a:p>
          <a:p>
            <a:pPr marL="0" indent="0" eaLnBrk="1" hangingPunct="1">
              <a:buFontTx/>
              <a:buNone/>
              <a:defRPr/>
            </a:pPr>
            <a:r>
              <a:rPr lang="en-US" sz="3600" dirty="0" smtClean="0"/>
              <a:t>Juan is going to test each sugar variable 3 times.</a:t>
            </a:r>
          </a:p>
        </p:txBody>
      </p:sp>
      <p:pic>
        <p:nvPicPr>
          <p:cNvPr id="43012" name="Picture 4" descr="MMj0318113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96000" y="3048000"/>
            <a:ext cx="3048000" cy="25146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1203">
                                            <p:txEl>
                                              <p:pRg st="1" end="1"/>
                                            </p:txEl>
                                          </p:spTgt>
                                        </p:tgtEl>
                                        <p:attrNameLst>
                                          <p:attrName>style.visibility</p:attrName>
                                        </p:attrNameLst>
                                      </p:cBhvr>
                                      <p:to>
                                        <p:strVal val="visible"/>
                                      </p:to>
                                    </p:set>
                                    <p:animEffect transition="in" filter="randombar(horizontal)">
                                      <p:cBhvr>
                                        <p:cTn id="7" dur="500"/>
                                        <p:tgtEl>
                                          <p:spTgt spid="512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1203">
                                            <p:txEl>
                                              <p:pRg st="2" end="2"/>
                                            </p:txEl>
                                          </p:spTgt>
                                        </p:tgtEl>
                                        <p:attrNameLst>
                                          <p:attrName>style.visibility</p:attrName>
                                        </p:attrNameLst>
                                      </p:cBhvr>
                                      <p:to>
                                        <p:strVal val="visible"/>
                                      </p:to>
                                    </p:set>
                                    <p:animEffect transition="in" filter="randombar(horizontal)">
                                      <p:cBhvr>
                                        <p:cTn id="12" dur="500"/>
                                        <p:tgtEl>
                                          <p:spTgt spid="51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rgbClr val="AD1505"/>
                </a:solidFill>
              </a:rPr>
              <a:t>Collect and Analyze Results</a:t>
            </a:r>
          </a:p>
        </p:txBody>
      </p:sp>
      <p:sp>
        <p:nvSpPr>
          <p:cNvPr id="52227" name="Rectangle 3"/>
          <p:cNvSpPr>
            <a:spLocks noGrp="1" noChangeArrowheads="1"/>
          </p:cNvSpPr>
          <p:nvPr>
            <p:ph type="body" sz="half" idx="1"/>
          </p:nvPr>
        </p:nvSpPr>
        <p:spPr>
          <a:xfrm>
            <a:off x="152400" y="1600200"/>
            <a:ext cx="5867400" cy="5257800"/>
          </a:xfrm>
        </p:spPr>
        <p:txBody>
          <a:bodyPr/>
          <a:lstStyle/>
          <a:p>
            <a:pPr marL="0" indent="0" eaLnBrk="1" hangingPunct="1">
              <a:lnSpc>
                <a:spcPct val="90000"/>
              </a:lnSpc>
              <a:buFontTx/>
              <a:buNone/>
            </a:pPr>
            <a:r>
              <a:rPr lang="en-US" altLang="en-US" sz="3600" smtClean="0"/>
              <a:t>Juan comes up with a table he can use to record his data.</a:t>
            </a:r>
          </a:p>
          <a:p>
            <a:pPr marL="0" indent="0" eaLnBrk="1" hangingPunct="1">
              <a:lnSpc>
                <a:spcPct val="90000"/>
              </a:lnSpc>
              <a:buFontTx/>
              <a:buNone/>
            </a:pPr>
            <a:r>
              <a:rPr lang="en-US" altLang="en-US" sz="3600" smtClean="0"/>
              <a:t>Juan gets all his materials together and carries out his experiment</a:t>
            </a:r>
            <a:r>
              <a:rPr lang="en-US" altLang="en-US" sz="4800" smtClean="0"/>
              <a:t>.</a:t>
            </a:r>
          </a:p>
        </p:txBody>
      </p:sp>
      <p:pic>
        <p:nvPicPr>
          <p:cNvPr id="44036" name="Picture 4" descr="MMj0283679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11863" y="2286000"/>
            <a:ext cx="3132137" cy="32004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randombar(horizontal)">
                                      <p:cBhvr>
                                        <p:cTn id="7" dur="500"/>
                                        <p:tgtEl>
                                          <p:spTgt spid="522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2227">
                                            <p:txEl>
                                              <p:pRg st="1" end="1"/>
                                            </p:txEl>
                                          </p:spTgt>
                                        </p:tgtEl>
                                        <p:attrNameLst>
                                          <p:attrName>style.visibility</p:attrName>
                                        </p:attrNameLst>
                                      </p:cBhvr>
                                      <p:to>
                                        <p:strVal val="visible"/>
                                      </p:to>
                                    </p:set>
                                    <p:animEffect transition="in" filter="randombar(horizontal)">
                                      <p:cBhvr>
                                        <p:cTn id="12" dur="500"/>
                                        <p:tgtEl>
                                          <p:spTgt spid="522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228600" y="0"/>
            <a:ext cx="8229600" cy="914400"/>
          </a:xfrm>
        </p:spPr>
        <p:txBody>
          <a:bodyPr/>
          <a:lstStyle/>
          <a:p>
            <a:pPr eaLnBrk="1" hangingPunct="1"/>
            <a:r>
              <a:rPr lang="en-US" altLang="en-US" sz="4000" smtClean="0"/>
              <a:t>Size of Baked Bread (LxWxH) cm</a:t>
            </a:r>
            <a:r>
              <a:rPr lang="en-US" altLang="en-US" sz="4000" baseline="30000" smtClean="0"/>
              <a:t>3</a:t>
            </a:r>
            <a:endParaRPr lang="en-US" altLang="en-US" sz="4000" smtClean="0"/>
          </a:p>
        </p:txBody>
      </p:sp>
      <p:graphicFrame>
        <p:nvGraphicFramePr>
          <p:cNvPr id="53251" name="Group 3"/>
          <p:cNvGraphicFramePr>
            <a:graphicFrameLocks noGrp="1"/>
          </p:cNvGraphicFramePr>
          <p:nvPr>
            <p:ph idx="1"/>
          </p:nvPr>
        </p:nvGraphicFramePr>
        <p:xfrm>
          <a:off x="685800" y="2133600"/>
          <a:ext cx="7391400" cy="4013209"/>
        </p:xfrm>
        <a:graphic>
          <a:graphicData uri="http://schemas.openxmlformats.org/drawingml/2006/table">
            <a:tbl>
              <a:tblPr/>
              <a:tblGrid>
                <a:gridCol w="1506106"/>
                <a:gridCol w="1450724"/>
                <a:gridCol w="1477740"/>
                <a:gridCol w="1477740"/>
                <a:gridCol w="1479090"/>
              </a:tblGrid>
              <a:tr h="118870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AD1505"/>
                          </a:solidFill>
                          <a:effectLst/>
                          <a:latin typeface="Arial" charset="0"/>
                        </a:rPr>
                        <a:t>Amt. of Sugar (g.)</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rgbClr val="AD1505"/>
                          </a:solidFill>
                          <a:effectLst/>
                          <a:latin typeface="Arial" charset="0"/>
                        </a:rPr>
                        <a:t>1</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rgbClr val="AD1505"/>
                          </a:solidFill>
                          <a:effectLst/>
                          <a:latin typeface="Arial" charset="0"/>
                        </a:rPr>
                        <a:t>2</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rgbClr val="AD1505"/>
                          </a:solidFill>
                          <a:effectLst/>
                          <a:latin typeface="Arial" charset="0"/>
                        </a:rPr>
                        <a:t>3</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rgbClr val="0033CC"/>
                          </a:solidFill>
                          <a:effectLst>
                            <a:outerShdw blurRad="38100" dist="38100" dir="2700000" algn="tl">
                              <a:srgbClr val="000000"/>
                            </a:outerShdw>
                          </a:effectLst>
                          <a:latin typeface="Arial" charset="0"/>
                        </a:rPr>
                        <a:t>Average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rgbClr val="0033CC"/>
                          </a:solidFill>
                          <a:effectLst>
                            <a:outerShdw blurRad="38100" dist="38100" dir="2700000" algn="tl">
                              <a:srgbClr val="000000"/>
                            </a:outerShdw>
                          </a:effectLst>
                          <a:latin typeface="Arial" charset="0"/>
                        </a:rPr>
                        <a:t>Size (cm</a:t>
                      </a:r>
                      <a:r>
                        <a:rPr kumimoji="0" lang="en-US" sz="2000" b="1" i="0" u="none" strike="noStrike" cap="none" normalizeH="0" baseline="30000" smtClean="0">
                          <a:ln>
                            <a:noFill/>
                          </a:ln>
                          <a:solidFill>
                            <a:srgbClr val="0033CC"/>
                          </a:solidFill>
                          <a:effectLst>
                            <a:outerShdw blurRad="38100" dist="38100" dir="2700000" algn="tl">
                              <a:srgbClr val="000000"/>
                            </a:outerShdw>
                          </a:effectLst>
                          <a:latin typeface="Arial" charset="0"/>
                        </a:rPr>
                        <a:t>3</a:t>
                      </a:r>
                      <a:r>
                        <a:rPr kumimoji="0" lang="en-US" sz="2000" b="1" i="0" u="none" strike="noStrike" cap="none" normalizeH="0" baseline="0" smtClean="0">
                          <a:ln>
                            <a:noFill/>
                          </a:ln>
                          <a:solidFill>
                            <a:srgbClr val="0033CC"/>
                          </a:solidFill>
                          <a:effectLst>
                            <a:outerShdw blurRad="38100" dist="38100" dir="2700000" algn="tl">
                              <a:srgbClr val="000000"/>
                            </a:outerShdw>
                          </a:effectLst>
                          <a:latin typeface="Arial" charset="0"/>
                        </a:rPr>
                        <a:t>)</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28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AD1505"/>
                          </a:solidFill>
                          <a:effectLst/>
                          <a:latin typeface="Arial" charset="0"/>
                        </a:rPr>
                        <a:t>25</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768</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744</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761</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758</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749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AD1505"/>
                          </a:solidFill>
                          <a:effectLst/>
                          <a:latin typeface="Arial" charset="0"/>
                        </a:rPr>
                        <a:t>50</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1296</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1188</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1296</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1260</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28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AD1505"/>
                          </a:solidFill>
                          <a:effectLst/>
                          <a:latin typeface="Arial" charset="0"/>
                        </a:rPr>
                        <a:t>100</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1188</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1080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1080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1116</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28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rgbClr val="AD1505"/>
                          </a:solidFill>
                          <a:effectLst/>
                          <a:latin typeface="Arial" charset="0"/>
                        </a:rPr>
                        <a:t>250</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672</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576</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588</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612</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5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AD1505"/>
                          </a:solidFill>
                          <a:effectLst/>
                          <a:latin typeface="Arial" charset="0"/>
                        </a:rPr>
                        <a:t>500</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432</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504</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360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rPr>
                        <a:t>432</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5103" name="Line 47"/>
          <p:cNvSpPr>
            <a:spLocks noChangeShapeType="1"/>
          </p:cNvSpPr>
          <p:nvPr/>
        </p:nvSpPr>
        <p:spPr bwMode="auto">
          <a:xfrm flipV="1">
            <a:off x="1600200" y="838200"/>
            <a:ext cx="0" cy="114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04" name="Line 48"/>
          <p:cNvSpPr>
            <a:spLocks noChangeShapeType="1"/>
          </p:cNvSpPr>
          <p:nvPr/>
        </p:nvSpPr>
        <p:spPr bwMode="auto">
          <a:xfrm>
            <a:off x="2286000" y="838200"/>
            <a:ext cx="518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05" name="Line 49"/>
          <p:cNvSpPr>
            <a:spLocks noChangeShapeType="1"/>
          </p:cNvSpPr>
          <p:nvPr/>
        </p:nvSpPr>
        <p:spPr bwMode="auto">
          <a:xfrm>
            <a:off x="7391400" y="914400"/>
            <a:ext cx="0" cy="114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98" name="Text Box 50"/>
          <p:cNvSpPr txBox="1">
            <a:spLocks noChangeArrowheads="1"/>
          </p:cNvSpPr>
          <p:nvPr/>
        </p:nvSpPr>
        <p:spPr bwMode="auto">
          <a:xfrm>
            <a:off x="1752600" y="990600"/>
            <a:ext cx="4648200" cy="1160463"/>
          </a:xfrm>
          <a:prstGeom prst="rect">
            <a:avLst/>
          </a:prstGeom>
          <a:noFill/>
          <a:ln w="9525">
            <a:noFill/>
            <a:miter lim="800000"/>
            <a:headEnd/>
            <a:tailEnd/>
          </a:ln>
          <a:effectLst/>
        </p:spPr>
        <p:txBody>
          <a:bodyPr>
            <a:spAutoFit/>
          </a:bodyPr>
          <a:lstStyle/>
          <a:p>
            <a:pPr>
              <a:spcBef>
                <a:spcPct val="50000"/>
              </a:spcBef>
              <a:defRPr/>
            </a:pPr>
            <a:r>
              <a:rPr lang="en-US" sz="2800" dirty="0">
                <a:solidFill>
                  <a:srgbClr val="AD1505"/>
                </a:solidFill>
                <a:effectLst>
                  <a:outerShdw blurRad="38100" dist="38100" dir="2700000" algn="tl">
                    <a:srgbClr val="000000"/>
                  </a:outerShdw>
                </a:effectLst>
                <a:latin typeface="Arial" charset="0"/>
              </a:rPr>
              <a:t>Size of Bread Loaf (cm</a:t>
            </a:r>
            <a:r>
              <a:rPr lang="en-US" sz="2800" baseline="30000" dirty="0">
                <a:solidFill>
                  <a:srgbClr val="AD1505"/>
                </a:solidFill>
                <a:effectLst>
                  <a:outerShdw blurRad="38100" dist="38100" dir="2700000" algn="tl">
                    <a:srgbClr val="000000"/>
                  </a:outerShdw>
                </a:effectLst>
                <a:latin typeface="Arial" charset="0"/>
              </a:rPr>
              <a:t>3</a:t>
            </a:r>
            <a:r>
              <a:rPr lang="en-US" sz="2800" dirty="0">
                <a:solidFill>
                  <a:srgbClr val="AD1505"/>
                </a:solidFill>
                <a:effectLst>
                  <a:outerShdw blurRad="38100" dist="38100" dir="2700000" algn="tl">
                    <a:srgbClr val="000000"/>
                  </a:outerShdw>
                </a:effectLst>
                <a:latin typeface="Arial" charset="0"/>
              </a:rPr>
              <a:t>)</a:t>
            </a:r>
          </a:p>
          <a:p>
            <a:pPr algn="ctr">
              <a:spcBef>
                <a:spcPct val="50000"/>
              </a:spcBef>
              <a:defRPr/>
            </a:pPr>
            <a:r>
              <a:rPr lang="en-US" sz="2800" dirty="0">
                <a:solidFill>
                  <a:srgbClr val="AD1505"/>
                </a:solidFill>
                <a:effectLst>
                  <a:outerShdw blurRad="38100" dist="38100" dir="2700000" algn="tl">
                    <a:srgbClr val="000000"/>
                  </a:outerShdw>
                </a:effectLst>
                <a:latin typeface="Arial" charset="0"/>
              </a:rPr>
              <a:t>Trials</a:t>
            </a:r>
          </a:p>
        </p:txBody>
      </p:sp>
      <p:sp>
        <p:nvSpPr>
          <p:cNvPr id="45107" name="Text Box 51"/>
          <p:cNvSpPr txBox="1">
            <a:spLocks noChangeArrowheads="1"/>
          </p:cNvSpPr>
          <p:nvPr/>
        </p:nvSpPr>
        <p:spPr bwMode="auto">
          <a:xfrm>
            <a:off x="152400" y="3962400"/>
            <a:ext cx="1066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dirty="0"/>
              <a:t>Control group</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Graphing</a:t>
            </a:r>
            <a:endParaRPr lang="en-US" dirty="0"/>
          </a:p>
        </p:txBody>
      </p:sp>
      <p:sp>
        <p:nvSpPr>
          <p:cNvPr id="3" name="Content Placeholder 2"/>
          <p:cNvSpPr>
            <a:spLocks noGrp="1"/>
          </p:cNvSpPr>
          <p:nvPr>
            <p:ph idx="1"/>
          </p:nvPr>
        </p:nvSpPr>
        <p:spPr/>
        <p:txBody>
          <a:bodyPr/>
          <a:lstStyle/>
          <a:p>
            <a:r>
              <a:rPr lang="en-US" dirty="0" smtClean="0"/>
              <a:t>What would a graph of Juan’s results look like?</a:t>
            </a:r>
            <a:endParaRPr lang="en-US" dirty="0"/>
          </a:p>
        </p:txBody>
      </p:sp>
    </p:spTree>
    <p:extLst>
      <p:ext uri="{BB962C8B-B14F-4D97-AF65-F5344CB8AC3E}">
        <p14:creationId xmlns:p14="http://schemas.microsoft.com/office/powerpoint/2010/main" val="14507106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rgbClr val="AD1505"/>
                </a:solidFill>
              </a:rPr>
              <a:t>Collect and Analyze Results</a:t>
            </a:r>
          </a:p>
        </p:txBody>
      </p:sp>
      <p:sp>
        <p:nvSpPr>
          <p:cNvPr id="54275" name="Rectangle 3"/>
          <p:cNvSpPr>
            <a:spLocks noGrp="1" noChangeArrowheads="1"/>
          </p:cNvSpPr>
          <p:nvPr>
            <p:ph type="body" sz="half" idx="1"/>
          </p:nvPr>
        </p:nvSpPr>
        <p:spPr>
          <a:xfrm>
            <a:off x="228600" y="1617663"/>
            <a:ext cx="5867400" cy="5257800"/>
          </a:xfrm>
        </p:spPr>
        <p:txBody>
          <a:bodyPr/>
          <a:lstStyle/>
          <a:p>
            <a:pPr marL="0" indent="0" eaLnBrk="1" hangingPunct="1">
              <a:buFontTx/>
              <a:buNone/>
            </a:pPr>
            <a:r>
              <a:rPr lang="en-US" altLang="en-US" sz="3600" smtClean="0"/>
              <a:t>Juan examines his data and notices that his control worked the best in this experiment, but not significantly better than 100g. of sugar</a:t>
            </a:r>
            <a:r>
              <a:rPr lang="en-US" altLang="en-US" sz="4400" smtClean="0"/>
              <a:t>.</a:t>
            </a:r>
          </a:p>
        </p:txBody>
      </p:sp>
      <p:pic>
        <p:nvPicPr>
          <p:cNvPr id="46084" name="Picture 4" descr="MMj0283679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11863" y="2286000"/>
            <a:ext cx="3132137" cy="32004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randombar(horizontal)">
                                      <p:cBhvr>
                                        <p:cTn id="7" dur="500"/>
                                        <p:tgtEl>
                                          <p:spTgt spid="542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rgbClr val="AD1505"/>
                </a:solidFill>
              </a:rPr>
              <a:t>Conclusion</a:t>
            </a:r>
          </a:p>
        </p:txBody>
      </p:sp>
      <p:sp>
        <p:nvSpPr>
          <p:cNvPr id="55299" name="Rectangle 3"/>
          <p:cNvSpPr>
            <a:spLocks noGrp="1" noChangeArrowheads="1"/>
          </p:cNvSpPr>
          <p:nvPr>
            <p:ph type="body" sz="half" idx="1"/>
          </p:nvPr>
        </p:nvSpPr>
        <p:spPr>
          <a:xfrm>
            <a:off x="228600" y="1676400"/>
            <a:ext cx="5943600" cy="5562600"/>
          </a:xfrm>
        </p:spPr>
        <p:txBody>
          <a:bodyPr/>
          <a:lstStyle/>
          <a:p>
            <a:pPr eaLnBrk="1" hangingPunct="1">
              <a:defRPr/>
            </a:pPr>
            <a:r>
              <a:rPr lang="en-US" sz="3600" dirty="0" smtClean="0"/>
              <a:t>Juan rejects his hypothesis, because the data does not seem to support it.</a:t>
            </a:r>
          </a:p>
          <a:p>
            <a:pPr marL="0" indent="0" eaLnBrk="1" hangingPunct="1">
              <a:buFontTx/>
              <a:buNone/>
              <a:defRPr/>
            </a:pPr>
            <a:endParaRPr lang="en-US" sz="1400" dirty="0"/>
          </a:p>
          <a:p>
            <a:pPr eaLnBrk="1" hangingPunct="1">
              <a:defRPr/>
            </a:pPr>
            <a:r>
              <a:rPr lang="en-US" sz="3600" dirty="0" smtClean="0"/>
              <a:t>However, he decides to re-test using sugar amounts between 50g. and 100g.</a:t>
            </a:r>
          </a:p>
        </p:txBody>
      </p:sp>
      <p:pic>
        <p:nvPicPr>
          <p:cNvPr id="47108" name="Picture 4" descr="MMj0283679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11863" y="2286000"/>
            <a:ext cx="3132137" cy="32004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wipe(down)">
                                      <p:cBhvr>
                                        <p:cTn id="7" dur="500"/>
                                        <p:tgtEl>
                                          <p:spTgt spid="552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5299">
                                            <p:txEl>
                                              <p:pRg st="2" end="2"/>
                                            </p:txEl>
                                          </p:spTgt>
                                        </p:tgtEl>
                                        <p:attrNameLst>
                                          <p:attrName>style.visibility</p:attrName>
                                        </p:attrNameLst>
                                      </p:cBhvr>
                                      <p:to>
                                        <p:strVal val="visible"/>
                                      </p:to>
                                    </p:set>
                                    <p:animEffect transition="in" filter="wipe(down)">
                                      <p:cBhvr>
                                        <p:cTn id="12" dur="500"/>
                                        <p:tgtEl>
                                          <p:spTgt spid="552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rgbClr val="AD1505"/>
                </a:solidFill>
              </a:rPr>
              <a:t>Experiment</a:t>
            </a:r>
          </a:p>
        </p:txBody>
      </p:sp>
      <p:sp>
        <p:nvSpPr>
          <p:cNvPr id="56323" name="Rectangle 3"/>
          <p:cNvSpPr>
            <a:spLocks noGrp="1" noChangeArrowheads="1"/>
          </p:cNvSpPr>
          <p:nvPr>
            <p:ph type="body" sz="half" idx="1"/>
          </p:nvPr>
        </p:nvSpPr>
        <p:spPr>
          <a:xfrm>
            <a:off x="0" y="1295400"/>
            <a:ext cx="5867400" cy="5257800"/>
          </a:xfrm>
        </p:spPr>
        <p:txBody>
          <a:bodyPr/>
          <a:lstStyle/>
          <a:p>
            <a:pPr algn="ctr" eaLnBrk="1" hangingPunct="1">
              <a:buFontTx/>
              <a:buNone/>
              <a:defRPr/>
            </a:pPr>
            <a:endParaRPr lang="en-US" sz="4000" dirty="0" smtClean="0"/>
          </a:p>
          <a:p>
            <a:pPr eaLnBrk="1" hangingPunct="1">
              <a:defRPr/>
            </a:pPr>
            <a:r>
              <a:rPr lang="en-US" sz="3600" dirty="0" smtClean="0"/>
              <a:t>Once again, Juan gathers his materials and carries out his experiment.</a:t>
            </a:r>
          </a:p>
          <a:p>
            <a:pPr marL="0" indent="0" eaLnBrk="1" hangingPunct="1">
              <a:buFontTx/>
              <a:buNone/>
              <a:defRPr/>
            </a:pPr>
            <a:endParaRPr lang="en-US" sz="3600" dirty="0" smtClean="0"/>
          </a:p>
          <a:p>
            <a:pPr eaLnBrk="1" hangingPunct="1">
              <a:defRPr/>
            </a:pPr>
            <a:r>
              <a:rPr lang="en-US" sz="3600" dirty="0" smtClean="0"/>
              <a:t>Here are the results.</a:t>
            </a:r>
          </a:p>
        </p:txBody>
      </p:sp>
      <p:pic>
        <p:nvPicPr>
          <p:cNvPr id="48132" name="Picture 4" descr="MMj0283679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11863" y="2286000"/>
            <a:ext cx="3132137" cy="32004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6323">
                                            <p:txEl>
                                              <p:pRg st="1" end="1"/>
                                            </p:txEl>
                                          </p:spTgt>
                                        </p:tgtEl>
                                        <p:attrNameLst>
                                          <p:attrName>style.visibility</p:attrName>
                                        </p:attrNameLst>
                                      </p:cBhvr>
                                      <p:to>
                                        <p:strVal val="visible"/>
                                      </p:to>
                                    </p:set>
                                    <p:animEffect transition="in" filter="randombar(horizontal)">
                                      <p:cBhvr>
                                        <p:cTn id="7" dur="500"/>
                                        <p:tgtEl>
                                          <p:spTgt spid="5632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6323">
                                            <p:txEl>
                                              <p:pRg st="3" end="3"/>
                                            </p:txEl>
                                          </p:spTgt>
                                        </p:tgtEl>
                                        <p:attrNameLst>
                                          <p:attrName>style.visibility</p:attrName>
                                        </p:attrNameLst>
                                      </p:cBhvr>
                                      <p:to>
                                        <p:strVal val="visible"/>
                                      </p:to>
                                    </p:set>
                                    <p:animEffect transition="in" filter="randombar(horizontal)">
                                      <p:cBhvr>
                                        <p:cTn id="12" dur="500"/>
                                        <p:tgtEl>
                                          <p:spTgt spid="563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52400" y="0"/>
            <a:ext cx="8991600" cy="2514600"/>
          </a:xfrm>
        </p:spPr>
        <p:txBody>
          <a:bodyPr/>
          <a:lstStyle/>
          <a:p>
            <a:pPr eaLnBrk="1" hangingPunct="1">
              <a:defRPr/>
            </a:pPr>
            <a:r>
              <a:rPr lang="en-US" sz="6000" dirty="0" smtClean="0">
                <a:solidFill>
                  <a:schemeClr val="hlink"/>
                </a:solidFill>
                <a:effectLst>
                  <a:outerShdw blurRad="38100" dist="38100" dir="2700000" algn="tl">
                    <a:srgbClr val="000000"/>
                  </a:outerShdw>
                </a:effectLst>
              </a:rPr>
              <a:t>Can you tell which group did the best?</a:t>
            </a:r>
          </a:p>
        </p:txBody>
      </p:sp>
      <p:pic>
        <p:nvPicPr>
          <p:cNvPr id="49155" name="Picture 3" descr="einstei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00400" y="2667000"/>
            <a:ext cx="3138488" cy="4191000"/>
          </a:xfr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0"/>
            <a:ext cx="8229600" cy="914400"/>
          </a:xfrm>
        </p:spPr>
        <p:txBody>
          <a:bodyPr/>
          <a:lstStyle/>
          <a:p>
            <a:pPr eaLnBrk="1" hangingPunct="1"/>
            <a:r>
              <a:rPr lang="en-US" altLang="en-US" sz="4000" smtClean="0"/>
              <a:t>Size of Baked Bread (LxWxH) cm</a:t>
            </a:r>
            <a:r>
              <a:rPr lang="en-US" altLang="en-US" sz="4000" baseline="30000" smtClean="0"/>
              <a:t>3</a:t>
            </a:r>
            <a:endParaRPr lang="en-US" altLang="en-US" sz="4000" smtClean="0"/>
          </a:p>
        </p:txBody>
      </p:sp>
      <p:graphicFrame>
        <p:nvGraphicFramePr>
          <p:cNvPr id="57347" name="Group 3"/>
          <p:cNvGraphicFramePr>
            <a:graphicFrameLocks noGrp="1"/>
          </p:cNvGraphicFramePr>
          <p:nvPr>
            <p:ph idx="1"/>
          </p:nvPr>
        </p:nvGraphicFramePr>
        <p:xfrm>
          <a:off x="685800" y="1905000"/>
          <a:ext cx="8001000" cy="4067176"/>
        </p:xfrm>
        <a:graphic>
          <a:graphicData uri="http://schemas.openxmlformats.org/drawingml/2006/table">
            <a:tbl>
              <a:tblPr/>
              <a:tblGrid>
                <a:gridCol w="1630321"/>
                <a:gridCol w="1570372"/>
                <a:gridCol w="1599615"/>
                <a:gridCol w="1599615"/>
                <a:gridCol w="1601077"/>
              </a:tblGrid>
              <a:tr h="114238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AD1505"/>
                          </a:solidFill>
                          <a:effectLst/>
                          <a:latin typeface="Arial" charset="0"/>
                        </a:rPr>
                        <a:t>Amt. of Sugar (g.)</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rgbClr val="AD1505"/>
                          </a:solidFill>
                          <a:effectLst/>
                          <a:latin typeface="Arial" charset="0"/>
                        </a:rPr>
                        <a:t>1</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rgbClr val="AD1505"/>
                          </a:solidFill>
                          <a:effectLst/>
                          <a:latin typeface="Arial" charset="0"/>
                        </a:rPr>
                        <a:t>2</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rgbClr val="AD1505"/>
                          </a:solidFill>
                          <a:effectLst/>
                          <a:latin typeface="Arial" charset="0"/>
                        </a:rPr>
                        <a:t>3</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rgbClr val="0033CC"/>
                          </a:solidFill>
                          <a:effectLst>
                            <a:outerShdw blurRad="38100" dist="38100" dir="2700000" algn="tl">
                              <a:srgbClr val="000000"/>
                            </a:outerShdw>
                          </a:effectLst>
                          <a:latin typeface="Arial" charset="0"/>
                        </a:rPr>
                        <a:t>Average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rgbClr val="0033CC"/>
                          </a:solidFill>
                          <a:effectLst>
                            <a:outerShdw blurRad="38100" dist="38100" dir="2700000" algn="tl">
                              <a:srgbClr val="000000"/>
                            </a:outerShdw>
                          </a:effectLst>
                          <a:latin typeface="Arial" charset="0"/>
                        </a:rPr>
                        <a:t>Size (cm</a:t>
                      </a:r>
                      <a:r>
                        <a:rPr kumimoji="0" lang="en-US" sz="2000" b="1" i="0" u="none" strike="noStrike" cap="none" normalizeH="0" baseline="30000" smtClean="0">
                          <a:ln>
                            <a:noFill/>
                          </a:ln>
                          <a:solidFill>
                            <a:srgbClr val="0033CC"/>
                          </a:solidFill>
                          <a:effectLst>
                            <a:outerShdw blurRad="38100" dist="38100" dir="2700000" algn="tl">
                              <a:srgbClr val="000000"/>
                            </a:outerShdw>
                          </a:effectLst>
                          <a:latin typeface="Arial" charset="0"/>
                        </a:rPr>
                        <a:t>3</a:t>
                      </a:r>
                      <a:r>
                        <a:rPr kumimoji="0" lang="en-US" sz="2000" b="1" i="0" u="none" strike="noStrike" cap="none" normalizeH="0" baseline="0" smtClean="0">
                          <a:ln>
                            <a:noFill/>
                          </a:ln>
                          <a:solidFill>
                            <a:srgbClr val="0033CC"/>
                          </a:solidFill>
                          <a:effectLst>
                            <a:outerShdw blurRad="38100" dist="38100" dir="2700000" algn="tl">
                              <a:srgbClr val="000000"/>
                            </a:outerShdw>
                          </a:effectLst>
                          <a:latin typeface="Arial" charset="0"/>
                        </a:rPr>
                        <a:t>)</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134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AD1505"/>
                          </a:solidFill>
                          <a:effectLst/>
                          <a:latin typeface="Arial" charset="0"/>
                        </a:rPr>
                        <a:t>50</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1296</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1440</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1296</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1344</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260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AD1505"/>
                          </a:solidFill>
                          <a:effectLst/>
                          <a:latin typeface="Arial" charset="0"/>
                        </a:rPr>
                        <a:t>60</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1404</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1296</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1440</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1380</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134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AD1505"/>
                          </a:solidFill>
                          <a:effectLst/>
                          <a:latin typeface="Arial" charset="0"/>
                        </a:rPr>
                        <a:t>70</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1638</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1638</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1560</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1612</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134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AD1505"/>
                          </a:solidFill>
                          <a:effectLst/>
                          <a:latin typeface="Arial" charset="0"/>
                        </a:rPr>
                        <a:t>80</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1404</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1296</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1296</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1332</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AD1505"/>
                          </a:solidFill>
                          <a:effectLst/>
                          <a:latin typeface="Arial" charset="0"/>
                        </a:rPr>
                        <a:t>90</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1080</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1200</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972</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rPr>
                        <a:t>1084</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7394" name="Text Box 50"/>
          <p:cNvSpPr txBox="1">
            <a:spLocks noChangeArrowheads="1"/>
          </p:cNvSpPr>
          <p:nvPr/>
        </p:nvSpPr>
        <p:spPr bwMode="auto">
          <a:xfrm>
            <a:off x="2362200" y="762000"/>
            <a:ext cx="4648200" cy="1160463"/>
          </a:xfrm>
          <a:prstGeom prst="rect">
            <a:avLst/>
          </a:prstGeom>
          <a:noFill/>
          <a:ln w="9525">
            <a:noFill/>
            <a:miter lim="800000"/>
            <a:headEnd/>
            <a:tailEnd/>
          </a:ln>
          <a:effectLst/>
        </p:spPr>
        <p:txBody>
          <a:bodyPr>
            <a:spAutoFit/>
          </a:bodyPr>
          <a:lstStyle/>
          <a:p>
            <a:pPr>
              <a:spcBef>
                <a:spcPct val="50000"/>
              </a:spcBef>
              <a:defRPr/>
            </a:pPr>
            <a:r>
              <a:rPr lang="en-US" sz="2800" dirty="0">
                <a:solidFill>
                  <a:srgbClr val="AD1505"/>
                </a:solidFill>
                <a:effectLst>
                  <a:outerShdw blurRad="38100" dist="38100" dir="2700000" algn="tl">
                    <a:srgbClr val="000000"/>
                  </a:outerShdw>
                </a:effectLst>
                <a:latin typeface="Arial" charset="0"/>
              </a:rPr>
              <a:t>Size of Bread Loaf (cm</a:t>
            </a:r>
            <a:r>
              <a:rPr lang="en-US" sz="2800" baseline="30000" dirty="0">
                <a:solidFill>
                  <a:srgbClr val="AD1505"/>
                </a:solidFill>
                <a:effectLst>
                  <a:outerShdw blurRad="38100" dist="38100" dir="2700000" algn="tl">
                    <a:srgbClr val="000000"/>
                  </a:outerShdw>
                </a:effectLst>
                <a:latin typeface="Arial" charset="0"/>
              </a:rPr>
              <a:t>3</a:t>
            </a:r>
            <a:r>
              <a:rPr lang="en-US" sz="2800" dirty="0">
                <a:solidFill>
                  <a:srgbClr val="AD1505"/>
                </a:solidFill>
                <a:effectLst>
                  <a:outerShdw blurRad="38100" dist="38100" dir="2700000" algn="tl">
                    <a:srgbClr val="000000"/>
                  </a:outerShdw>
                </a:effectLst>
                <a:latin typeface="Arial" charset="0"/>
              </a:rPr>
              <a:t>)</a:t>
            </a:r>
          </a:p>
          <a:p>
            <a:pPr algn="ctr">
              <a:spcBef>
                <a:spcPct val="50000"/>
              </a:spcBef>
              <a:defRPr/>
            </a:pPr>
            <a:r>
              <a:rPr lang="en-US" sz="2800" dirty="0">
                <a:solidFill>
                  <a:srgbClr val="AD1505"/>
                </a:solidFill>
                <a:effectLst>
                  <a:outerShdw blurRad="38100" dist="38100" dir="2700000" algn="tl">
                    <a:srgbClr val="000000"/>
                  </a:outerShdw>
                </a:effectLst>
                <a:latin typeface="Arial" charset="0"/>
              </a:rPr>
              <a:t>Trials</a:t>
            </a:r>
          </a:p>
        </p:txBody>
      </p:sp>
      <p:sp>
        <p:nvSpPr>
          <p:cNvPr id="50224" name="Text Box 51"/>
          <p:cNvSpPr txBox="1">
            <a:spLocks noChangeArrowheads="1"/>
          </p:cNvSpPr>
          <p:nvPr/>
        </p:nvSpPr>
        <p:spPr bwMode="auto">
          <a:xfrm>
            <a:off x="228600" y="3048000"/>
            <a:ext cx="1066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t>Control group</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rgbClr val="AD1505"/>
                </a:solidFill>
              </a:rPr>
              <a:t>Conclusion</a:t>
            </a:r>
          </a:p>
        </p:txBody>
      </p:sp>
      <p:sp>
        <p:nvSpPr>
          <p:cNvPr id="60419" name="Rectangle 3"/>
          <p:cNvSpPr>
            <a:spLocks noGrp="1" noChangeArrowheads="1"/>
          </p:cNvSpPr>
          <p:nvPr>
            <p:ph type="body" sz="half" idx="1"/>
          </p:nvPr>
        </p:nvSpPr>
        <p:spPr>
          <a:xfrm>
            <a:off x="0" y="1295400"/>
            <a:ext cx="5943600" cy="5562600"/>
          </a:xfrm>
        </p:spPr>
        <p:txBody>
          <a:bodyPr/>
          <a:lstStyle/>
          <a:p>
            <a:pPr eaLnBrk="1" hangingPunct="1"/>
            <a:r>
              <a:rPr lang="en-US" altLang="en-US" sz="3600" smtClean="0"/>
              <a:t>Juan finds that 70g. of sugar produces the largest loaf.</a:t>
            </a:r>
          </a:p>
          <a:p>
            <a:pPr eaLnBrk="1" hangingPunct="1"/>
            <a:r>
              <a:rPr lang="en-US" altLang="en-US" sz="3600" smtClean="0"/>
              <a:t>His hypothesis is accepted</a:t>
            </a:r>
            <a:r>
              <a:rPr lang="en-US" altLang="en-US" sz="4800" smtClean="0"/>
              <a:t>.</a:t>
            </a:r>
          </a:p>
        </p:txBody>
      </p:sp>
      <p:pic>
        <p:nvPicPr>
          <p:cNvPr id="51204" name="Picture 4" descr="MMj0283679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11863" y="2286000"/>
            <a:ext cx="3132137" cy="32004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randombar(horizontal)">
                                      <p:cBhvr>
                                        <p:cTn id="7" dur="500"/>
                                        <p:tgtEl>
                                          <p:spTgt spid="60419">
                                            <p:txEl>
                                              <p:pRg st="0" end="0"/>
                                            </p:txEl>
                                          </p:spTgt>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animEffect transition="in" filter="randombar(horizontal)">
                                      <p:cBhvr>
                                        <p:cTn id="11" dur="500"/>
                                        <p:tgtEl>
                                          <p:spTgt spid="604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autoUpdateAnimBg="0" advAuto="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0" y="0"/>
            <a:ext cx="8991600" cy="1219200"/>
          </a:xfrm>
        </p:spPr>
        <p:txBody>
          <a:bodyPr/>
          <a:lstStyle/>
          <a:p>
            <a:pPr eaLnBrk="1" hangingPunct="1"/>
            <a:r>
              <a:rPr lang="en-US" altLang="en-US" sz="5400" smtClean="0">
                <a:solidFill>
                  <a:srgbClr val="AD1505"/>
                </a:solidFill>
              </a:rPr>
              <a:t>Communicate the Results</a:t>
            </a:r>
          </a:p>
        </p:txBody>
      </p:sp>
      <p:sp>
        <p:nvSpPr>
          <p:cNvPr id="61443" name="Rectangle 3"/>
          <p:cNvSpPr>
            <a:spLocks noGrp="1" noChangeArrowheads="1"/>
          </p:cNvSpPr>
          <p:nvPr>
            <p:ph type="body" sz="half" idx="1"/>
          </p:nvPr>
        </p:nvSpPr>
        <p:spPr>
          <a:xfrm>
            <a:off x="228600" y="1905000"/>
            <a:ext cx="5943600" cy="2362200"/>
          </a:xfrm>
        </p:spPr>
        <p:txBody>
          <a:bodyPr/>
          <a:lstStyle/>
          <a:p>
            <a:pPr marL="0" indent="0" eaLnBrk="1" hangingPunct="1">
              <a:buFontTx/>
              <a:buNone/>
            </a:pPr>
            <a:r>
              <a:rPr lang="en-US" altLang="en-US" sz="3600" smtClean="0"/>
              <a:t>Juan tells his grandmother about his findings and prepares to present his project in Science class.</a:t>
            </a:r>
          </a:p>
        </p:txBody>
      </p:sp>
      <p:pic>
        <p:nvPicPr>
          <p:cNvPr id="52228" name="Picture 4" descr="MMj0283679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943600" y="1371600"/>
            <a:ext cx="3132138" cy="32004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Effect transition="in" filter="randombar(horizontal)">
                                      <p:cBhvr>
                                        <p:cTn id="7" dur="500"/>
                                        <p:tgtEl>
                                          <p:spTgt spid="614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autoUpdateAnimBg="0" advAuto="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304800" y="0"/>
            <a:ext cx="8534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tabLst>
                <a:tab pos="457200" algn="l"/>
              </a:tabLst>
              <a:defRPr sz="3200">
                <a:solidFill>
                  <a:schemeClr val="tx1"/>
                </a:solidFill>
                <a:latin typeface="Arial" panose="020B0604020202020204" pitchFamily="34" charset="0"/>
              </a:defRPr>
            </a:lvl1pPr>
            <a:lvl2pPr marL="742950" indent="-285750">
              <a:spcBef>
                <a:spcPct val="20000"/>
              </a:spcBef>
              <a:buChar char="–"/>
              <a:tabLst>
                <a:tab pos="457200" algn="l"/>
              </a:tabLst>
              <a:defRPr sz="2800">
                <a:solidFill>
                  <a:schemeClr val="tx1"/>
                </a:solidFill>
                <a:latin typeface="Arial" panose="020B0604020202020204" pitchFamily="34" charset="0"/>
              </a:defRPr>
            </a:lvl2pPr>
            <a:lvl3pPr marL="1143000" indent="-228600">
              <a:spcBef>
                <a:spcPct val="20000"/>
              </a:spcBef>
              <a:buChar char="•"/>
              <a:tabLst>
                <a:tab pos="457200" algn="l"/>
              </a:tabLst>
              <a:defRPr sz="2400">
                <a:solidFill>
                  <a:schemeClr val="tx1"/>
                </a:solidFill>
                <a:latin typeface="Arial" panose="020B0604020202020204" pitchFamily="34" charset="0"/>
              </a:defRPr>
            </a:lvl3pPr>
            <a:lvl4pPr marL="1600200" indent="-228600">
              <a:spcBef>
                <a:spcPct val="20000"/>
              </a:spcBef>
              <a:buChar char="–"/>
              <a:tabLst>
                <a:tab pos="457200" algn="l"/>
              </a:tabLst>
              <a:defRPr sz="2000">
                <a:solidFill>
                  <a:schemeClr val="tx1"/>
                </a:solidFill>
                <a:latin typeface="Arial" panose="020B0604020202020204" pitchFamily="34" charset="0"/>
              </a:defRPr>
            </a:lvl4pPr>
            <a:lvl5pPr marL="2057400" indent="-228600">
              <a:spcBef>
                <a:spcPct val="20000"/>
              </a:spcBef>
              <a:buChar char="»"/>
              <a:tabLst>
                <a:tab pos="4572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9pPr>
          </a:lstStyle>
          <a:p>
            <a:pPr>
              <a:spcBef>
                <a:spcPct val="0"/>
              </a:spcBef>
              <a:buFontTx/>
              <a:buNone/>
            </a:pPr>
            <a:r>
              <a:rPr lang="en-US" altLang="en-US" sz="2400" b="1" u="sng">
                <a:solidFill>
                  <a:srgbClr val="0000FF"/>
                </a:solidFill>
                <a:latin typeface="Comic Sans MS" panose="030F0702030302020204" pitchFamily="66" charset="0"/>
                <a:cs typeface="Times New Roman" panose="02020603050405020304" pitchFamily="18" charset="0"/>
              </a:rPr>
              <a:t>Closing:</a:t>
            </a:r>
            <a:r>
              <a:rPr lang="en-US" altLang="en-US" sz="2400" b="1">
                <a:solidFill>
                  <a:srgbClr val="0000FF"/>
                </a:solidFill>
                <a:latin typeface="Comic Sans MS" panose="030F0702030302020204" pitchFamily="66" charset="0"/>
                <a:cs typeface="Times New Roman" panose="02020603050405020304" pitchFamily="18" charset="0"/>
              </a:rPr>
              <a:t> </a:t>
            </a:r>
            <a:endParaRPr lang="en-US" altLang="en-US" sz="2400">
              <a:solidFill>
                <a:srgbClr val="000000"/>
              </a:solidFill>
            </a:endParaRPr>
          </a:p>
          <a:p>
            <a:pPr>
              <a:spcBef>
                <a:spcPct val="0"/>
              </a:spcBef>
              <a:buFontTx/>
              <a:buNone/>
            </a:pPr>
            <a:r>
              <a:rPr lang="en-US" altLang="en-US" sz="2400" b="1" u="sng">
                <a:solidFill>
                  <a:srgbClr val="FF0000"/>
                </a:solidFill>
                <a:latin typeface="Comic Sans MS" panose="030F0702030302020204" pitchFamily="66" charset="0"/>
                <a:cs typeface="Times New Roman" panose="02020603050405020304" pitchFamily="18" charset="0"/>
              </a:rPr>
              <a:t>If</a:t>
            </a:r>
            <a:r>
              <a:rPr lang="en-US" altLang="en-US" sz="2400">
                <a:solidFill>
                  <a:srgbClr val="FF0000"/>
                </a:solidFill>
                <a:latin typeface="Comic Sans MS" panose="030F0702030302020204" pitchFamily="66" charset="0"/>
                <a:cs typeface="Times New Roman" panose="02020603050405020304" pitchFamily="18" charset="0"/>
              </a:rPr>
              <a:t> weight is added to the wings of a paper airplane, </a:t>
            </a:r>
            <a:r>
              <a:rPr lang="en-US" altLang="en-US" sz="2400" b="1" u="sng">
                <a:solidFill>
                  <a:srgbClr val="FF0000"/>
                </a:solidFill>
                <a:latin typeface="Comic Sans MS" panose="030F0702030302020204" pitchFamily="66" charset="0"/>
                <a:cs typeface="Times New Roman" panose="02020603050405020304" pitchFamily="18" charset="0"/>
              </a:rPr>
              <a:t>then</a:t>
            </a:r>
            <a:r>
              <a:rPr lang="en-US" altLang="en-US" sz="2400">
                <a:solidFill>
                  <a:srgbClr val="FF0000"/>
                </a:solidFill>
                <a:latin typeface="Comic Sans MS" panose="030F0702030302020204" pitchFamily="66" charset="0"/>
                <a:cs typeface="Times New Roman" panose="02020603050405020304" pitchFamily="18" charset="0"/>
              </a:rPr>
              <a:t> it will fly farther.</a:t>
            </a:r>
          </a:p>
          <a:p>
            <a:pPr>
              <a:spcBef>
                <a:spcPct val="0"/>
              </a:spcBef>
              <a:buFontTx/>
              <a:buNone/>
            </a:pPr>
            <a:endParaRPr lang="en-US" altLang="en-US" sz="2400">
              <a:solidFill>
                <a:srgbClr val="000000"/>
              </a:solidFill>
              <a:latin typeface="Comic Sans MS" panose="030F0702030302020204" pitchFamily="66" charset="0"/>
              <a:cs typeface="Times New Roman" panose="02020603050405020304" pitchFamily="18" charset="0"/>
            </a:endParaRPr>
          </a:p>
        </p:txBody>
      </p:sp>
      <p:pic>
        <p:nvPicPr>
          <p:cNvPr id="53251" name="Picture 4" descr="C:\Users\Dell Russell User\AppData\Local\Microsoft\Windows\Temporary Internet Files\Content.IE5\65OEJLXU\MP90044656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135413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1981200" y="1041400"/>
            <a:ext cx="6705600" cy="5816600"/>
          </a:xfrm>
          <a:prstGeom prst="rect">
            <a:avLst/>
          </a:prstGeom>
          <a:noFill/>
          <a:ln w="9525">
            <a:noFill/>
            <a:miter lim="800000"/>
            <a:headEnd/>
            <a:tailEnd/>
          </a:ln>
        </p:spPr>
        <p:txBody>
          <a:bodyPr>
            <a:spAutoFit/>
          </a:bodyPr>
          <a:lstStyle/>
          <a:p>
            <a:pPr marL="342900" indent="-342900">
              <a:buFontTx/>
              <a:buChar char="•"/>
              <a:tabLst>
                <a:tab pos="457200" algn="l"/>
              </a:tabLst>
              <a:defRPr/>
            </a:pPr>
            <a:r>
              <a:rPr lang="en-US" altLang="en-US" sz="2400" dirty="0">
                <a:solidFill>
                  <a:srgbClr val="000000"/>
                </a:solidFill>
                <a:latin typeface="Comic Sans MS" pitchFamily="66" charset="0"/>
                <a:cs typeface="Times New Roman" pitchFamily="18" charset="0"/>
              </a:rPr>
              <a:t>Identify which part of this hypothesis is the independent variable.</a:t>
            </a:r>
          </a:p>
          <a:p>
            <a:pPr marL="342900" indent="-342900">
              <a:buFontTx/>
              <a:buChar char="•"/>
              <a:tabLst>
                <a:tab pos="457200" algn="l"/>
              </a:tabLst>
              <a:defRPr/>
            </a:pPr>
            <a:r>
              <a:rPr lang="en-US" altLang="en-US" sz="2400" dirty="0">
                <a:solidFill>
                  <a:srgbClr val="000000"/>
                </a:solidFill>
                <a:latin typeface="Comic Sans MS" pitchFamily="66" charset="0"/>
                <a:cs typeface="Times New Roman" pitchFamily="18" charset="0"/>
              </a:rPr>
              <a:t>Identify which part of this hypothesis is the dependent variable.</a:t>
            </a:r>
          </a:p>
          <a:p>
            <a:pPr marL="342900" indent="-342900">
              <a:buFontTx/>
              <a:buChar char="•"/>
              <a:tabLst>
                <a:tab pos="457200" algn="l"/>
              </a:tabLst>
              <a:defRPr/>
            </a:pPr>
            <a:r>
              <a:rPr lang="en-US" altLang="en-US" sz="2400" dirty="0">
                <a:solidFill>
                  <a:srgbClr val="000000"/>
                </a:solidFill>
                <a:latin typeface="Comic Sans MS" pitchFamily="66" charset="0"/>
                <a:cs typeface="Times New Roman" pitchFamily="18" charset="0"/>
              </a:rPr>
              <a:t>Describe an appropriate control group. </a:t>
            </a:r>
          </a:p>
          <a:p>
            <a:pPr>
              <a:tabLst>
                <a:tab pos="457200" algn="l"/>
              </a:tabLst>
              <a:defRPr/>
            </a:pPr>
            <a:r>
              <a:rPr lang="en-US" sz="3600" b="1" u="sng" dirty="0">
                <a:solidFill>
                  <a:srgbClr val="0000FF"/>
                </a:solidFill>
                <a:latin typeface="Comic Sans MS" pitchFamily="66" charset="0"/>
                <a:cs typeface="Times New Roman" pitchFamily="18" charset="0"/>
              </a:rPr>
              <a:t>Closing:</a:t>
            </a:r>
            <a:r>
              <a:rPr lang="en-US" sz="3600" b="1" dirty="0">
                <a:solidFill>
                  <a:srgbClr val="0000FF"/>
                </a:solidFill>
                <a:latin typeface="Comic Sans MS" pitchFamily="66" charset="0"/>
                <a:cs typeface="Times New Roman" pitchFamily="18" charset="0"/>
              </a:rPr>
              <a:t> </a:t>
            </a:r>
            <a:endParaRPr lang="en-US" sz="1050" dirty="0">
              <a:solidFill>
                <a:srgbClr val="000000"/>
              </a:solidFill>
              <a:latin typeface="Arial" charset="0"/>
            </a:endParaRPr>
          </a:p>
          <a:p>
            <a:pPr>
              <a:tabLst>
                <a:tab pos="457200" algn="l"/>
              </a:tabLst>
              <a:defRPr/>
            </a:pPr>
            <a:r>
              <a:rPr lang="en-US" sz="2400" b="1" u="sng" dirty="0">
                <a:solidFill>
                  <a:srgbClr val="FF0000"/>
                </a:solidFill>
                <a:latin typeface="Comic Sans MS" pitchFamily="66" charset="0"/>
                <a:cs typeface="Times New Roman" pitchFamily="18" charset="0"/>
              </a:rPr>
              <a:t>If</a:t>
            </a:r>
            <a:r>
              <a:rPr lang="en-US" sz="2400" dirty="0">
                <a:solidFill>
                  <a:srgbClr val="FF0000"/>
                </a:solidFill>
                <a:latin typeface="Comic Sans MS" pitchFamily="66" charset="0"/>
                <a:cs typeface="Times New Roman" pitchFamily="18" charset="0"/>
              </a:rPr>
              <a:t> weight is added to the wings of a paper airplane, </a:t>
            </a:r>
            <a:r>
              <a:rPr lang="en-US" sz="2400" b="1" u="sng" dirty="0">
                <a:solidFill>
                  <a:srgbClr val="FF0000"/>
                </a:solidFill>
                <a:latin typeface="Comic Sans MS" pitchFamily="66" charset="0"/>
                <a:cs typeface="Times New Roman" pitchFamily="18" charset="0"/>
              </a:rPr>
              <a:t>then</a:t>
            </a:r>
            <a:r>
              <a:rPr lang="en-US" sz="2400" dirty="0">
                <a:solidFill>
                  <a:srgbClr val="FF0000"/>
                </a:solidFill>
                <a:latin typeface="Comic Sans MS" pitchFamily="66" charset="0"/>
                <a:cs typeface="Times New Roman" pitchFamily="18" charset="0"/>
              </a:rPr>
              <a:t> it will fly farther.</a:t>
            </a:r>
          </a:p>
          <a:p>
            <a:pPr>
              <a:tabLst>
                <a:tab pos="457200" algn="l"/>
              </a:tabLst>
              <a:defRPr/>
            </a:pPr>
            <a:endParaRPr lang="en-US" sz="2400" dirty="0">
              <a:solidFill>
                <a:srgbClr val="000000"/>
              </a:solidFill>
              <a:latin typeface="Comic Sans MS" pitchFamily="66" charset="0"/>
              <a:cs typeface="Times New Roman" pitchFamily="18" charset="0"/>
            </a:endParaRPr>
          </a:p>
          <a:p>
            <a:pPr>
              <a:tabLst>
                <a:tab pos="457200" algn="l"/>
              </a:tabLst>
              <a:defRPr/>
            </a:pPr>
            <a:r>
              <a:rPr lang="en-US" sz="2400" dirty="0">
                <a:solidFill>
                  <a:srgbClr val="000000"/>
                </a:solidFill>
                <a:latin typeface="Comic Sans MS" pitchFamily="66" charset="0"/>
                <a:cs typeface="Times New Roman" pitchFamily="18" charset="0"/>
              </a:rPr>
              <a:t>Identify which part of this hypothesis is the independent variable.</a:t>
            </a:r>
          </a:p>
          <a:p>
            <a:pPr>
              <a:tabLst>
                <a:tab pos="457200" algn="l"/>
              </a:tabLst>
              <a:defRPr/>
            </a:pPr>
            <a:r>
              <a:rPr lang="en-US" sz="2400" dirty="0">
                <a:solidFill>
                  <a:srgbClr val="000000"/>
                </a:solidFill>
                <a:latin typeface="Comic Sans MS" pitchFamily="66" charset="0"/>
                <a:cs typeface="Times New Roman" pitchFamily="18" charset="0"/>
              </a:rPr>
              <a:t>Identify which part of this hypothesis is the dependent variable.</a:t>
            </a:r>
          </a:p>
          <a:p>
            <a:pPr>
              <a:tabLst>
                <a:tab pos="457200" algn="l"/>
              </a:tabLst>
              <a:defRPr/>
            </a:pPr>
            <a:r>
              <a:rPr lang="en-US" sz="2400" dirty="0">
                <a:solidFill>
                  <a:srgbClr val="000000"/>
                </a:solidFill>
                <a:latin typeface="Comic Sans MS" pitchFamily="66" charset="0"/>
                <a:cs typeface="Times New Roman" pitchFamily="18" charset="0"/>
              </a:rPr>
              <a:t>Describe an appropriate control group. </a:t>
            </a:r>
          </a:p>
          <a:p>
            <a:pPr marL="342900" indent="-342900">
              <a:buFontTx/>
              <a:buChar char="•"/>
              <a:tabLst>
                <a:tab pos="457200" algn="l"/>
              </a:tabLst>
              <a:defRPr/>
            </a:pPr>
            <a:endParaRPr lang="en-US" altLang="en-US" sz="2400" dirty="0">
              <a:solidFill>
                <a:srgbClr val="000000"/>
              </a:solidFill>
              <a:latin typeface="Comic Sans MS" pitchFamily="66"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ircle(in)">
                                      <p:cBhvr>
                                        <p:cTn id="12" dur="20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circle(in)">
                                      <p:cBhvr>
                                        <p:cTn id="17" dur="2000"/>
                                        <p:tgtEl>
                                          <p:spTgt spid="6">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circle(in)">
                                      <p:cBhvr>
                                        <p:cTn id="22" dur="2000"/>
                                        <p:tgtEl>
                                          <p:spTgt spid="6">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circle(in)">
                                      <p:cBhvr>
                                        <p:cTn id="27" dur="2000"/>
                                        <p:tgtEl>
                                          <p:spTgt spid="6">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circle(in)">
                                      <p:cBhvr>
                                        <p:cTn id="32" dur="2000"/>
                                        <p:tgtEl>
                                          <p:spTgt spid="6">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ntr" presetSubtype="16"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circle(in)">
                                      <p:cBhvr>
                                        <p:cTn id="37" dur="2000"/>
                                        <p:tgtEl>
                                          <p:spTgt spid="6">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6" presetClass="entr" presetSubtype="16"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circle(in)">
                                      <p:cBhvr>
                                        <p:cTn id="42" dur="2000"/>
                                        <p:tgtEl>
                                          <p:spTgt spid="6">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6" presetClass="entr" presetSubtype="16"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circle(in)">
                                      <p:cBhvr>
                                        <p:cTn id="47" dur="20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body" idx="1"/>
          </p:nvPr>
        </p:nvSpPr>
        <p:spPr/>
        <p:txBody>
          <a:bodyPr/>
          <a:lstStyle/>
          <a:p>
            <a:pPr algn="ctr" eaLnBrk="1" hangingPunct="1">
              <a:buFontTx/>
              <a:buNone/>
            </a:pPr>
            <a:endParaRPr lang="en-US" altLang="en-US" smtClean="0"/>
          </a:p>
        </p:txBody>
      </p:sp>
      <p:sp>
        <p:nvSpPr>
          <p:cNvPr id="62467" name="WordArt 3"/>
          <p:cNvSpPr>
            <a:spLocks noChangeArrowheads="1" noChangeShapeType="1" noTextEdit="1"/>
          </p:cNvSpPr>
          <p:nvPr/>
        </p:nvSpPr>
        <p:spPr bwMode="auto">
          <a:xfrm>
            <a:off x="685800" y="228600"/>
            <a:ext cx="7696200" cy="6400800"/>
          </a:xfrm>
          <a:prstGeom prst="rect">
            <a:avLst/>
          </a:prstGeom>
        </p:spPr>
        <p:txBody>
          <a:bodyPr wrap="none" fromWordArt="1">
            <a:prstTxWarp prst="textPlain">
              <a:avLst>
                <a:gd name="adj" fmla="val 50000"/>
              </a:avLst>
            </a:prstTxWarp>
          </a:bodyPr>
          <a:lstStyle/>
          <a:p>
            <a:pPr algn="ctr"/>
            <a:r>
              <a:rPr lang="en-US" sz="24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Black" panose="020B0A04020102020204" pitchFamily="34" charset="0"/>
              </a:rPr>
              <a:t>Observe your</a:t>
            </a:r>
          </a:p>
          <a:p>
            <a:pPr algn="ctr"/>
            <a:r>
              <a:rPr lang="en-US" sz="24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Black" panose="020B0A04020102020204" pitchFamily="34" charset="0"/>
              </a:rPr>
              <a:t>world and come</a:t>
            </a:r>
          </a:p>
          <a:p>
            <a:pPr algn="ctr"/>
            <a:r>
              <a:rPr lang="en-US" sz="24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Black" panose="020B0A04020102020204" pitchFamily="34" charset="0"/>
              </a:rPr>
              <a:t>up with a question </a:t>
            </a:r>
          </a:p>
          <a:p>
            <a:pPr algn="ctr"/>
            <a:r>
              <a:rPr lang="en-US" sz="24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Black" panose="020B0A04020102020204" pitchFamily="34" charset="0"/>
              </a:rPr>
              <a:t>to answer using the</a:t>
            </a:r>
          </a:p>
          <a:p>
            <a:pPr algn="ctr"/>
            <a:r>
              <a:rPr lang="en-US" sz="24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Black" panose="020B0A04020102020204" pitchFamily="34" charset="0"/>
              </a:rPr>
              <a:t>Scientific Method!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62467"/>
                                        </p:tgtEl>
                                        <p:attrNameLst>
                                          <p:attrName>style.visibility</p:attrName>
                                        </p:attrNameLst>
                                      </p:cBhvr>
                                      <p:to>
                                        <p:strVal val="visible"/>
                                      </p:to>
                                    </p:set>
                                    <p:animEffect transition="in" filter="fade">
                                      <p:cBhvr>
                                        <p:cTn id="7" dur="2000"/>
                                        <p:tgtEl>
                                          <p:spTgt spid="62467"/>
                                        </p:tgtEl>
                                      </p:cBhvr>
                                    </p:animEffect>
                                    <p:anim calcmode="lin" valueType="num">
                                      <p:cBhvr>
                                        <p:cTn id="8" dur="2000" fill="hold"/>
                                        <p:tgtEl>
                                          <p:spTgt spid="62467"/>
                                        </p:tgtEl>
                                        <p:attrNameLst>
                                          <p:attrName>style.rotation</p:attrName>
                                        </p:attrNameLst>
                                      </p:cBhvr>
                                      <p:tavLst>
                                        <p:tav tm="0">
                                          <p:val>
                                            <p:fltVal val="720"/>
                                          </p:val>
                                        </p:tav>
                                        <p:tav tm="100000">
                                          <p:val>
                                            <p:fltVal val="0"/>
                                          </p:val>
                                        </p:tav>
                                      </p:tavLst>
                                    </p:anim>
                                    <p:anim calcmode="lin" valueType="num">
                                      <p:cBhvr>
                                        <p:cTn id="9" dur="2000" fill="hold"/>
                                        <p:tgtEl>
                                          <p:spTgt spid="62467"/>
                                        </p:tgtEl>
                                        <p:attrNameLst>
                                          <p:attrName>ppt_h</p:attrName>
                                        </p:attrNameLst>
                                      </p:cBhvr>
                                      <p:tavLst>
                                        <p:tav tm="0">
                                          <p:val>
                                            <p:fltVal val="0"/>
                                          </p:val>
                                        </p:tav>
                                        <p:tav tm="100000">
                                          <p:val>
                                            <p:strVal val="#ppt_h"/>
                                          </p:val>
                                        </p:tav>
                                      </p:tavLst>
                                    </p:anim>
                                    <p:anim calcmode="lin" valueType="num">
                                      <p:cBhvr>
                                        <p:cTn id="10" dur="2000" fill="hold"/>
                                        <p:tgtEl>
                                          <p:spTgt spid="62467"/>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62467">
                                            <p:txEl>
                                              <p:pRg st="0" end="0"/>
                                            </p:txEl>
                                          </p:spTgt>
                                        </p:tgtEl>
                                        <p:attrNameLst>
                                          <p:attrName>style.visibility</p:attrName>
                                        </p:attrNameLst>
                                      </p:cBhvr>
                                      <p:to>
                                        <p:strVal val="visible"/>
                                      </p:to>
                                    </p:set>
                                    <p:animEffect transition="in" filter="wheel(1)">
                                      <p:cBhvr>
                                        <p:cTn id="15" dur="2000"/>
                                        <p:tgtEl>
                                          <p:spTgt spid="62467">
                                            <p:txEl>
                                              <p:pRg st="0" end="0"/>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62467">
                                            <p:txEl>
                                              <p:pRg st="1" end="1"/>
                                            </p:txEl>
                                          </p:spTgt>
                                        </p:tgtEl>
                                        <p:attrNameLst>
                                          <p:attrName>style.visibility</p:attrName>
                                        </p:attrNameLst>
                                      </p:cBhvr>
                                      <p:to>
                                        <p:strVal val="visible"/>
                                      </p:to>
                                    </p:set>
                                    <p:animEffect transition="in" filter="wheel(1)">
                                      <p:cBhvr>
                                        <p:cTn id="18" dur="2000"/>
                                        <p:tgtEl>
                                          <p:spTgt spid="62467">
                                            <p:txEl>
                                              <p:pRg st="1" end="1"/>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62467">
                                            <p:txEl>
                                              <p:pRg st="2" end="2"/>
                                            </p:txEl>
                                          </p:spTgt>
                                        </p:tgtEl>
                                        <p:attrNameLst>
                                          <p:attrName>style.visibility</p:attrName>
                                        </p:attrNameLst>
                                      </p:cBhvr>
                                      <p:to>
                                        <p:strVal val="visible"/>
                                      </p:to>
                                    </p:set>
                                    <p:animEffect transition="in" filter="wheel(1)">
                                      <p:cBhvr>
                                        <p:cTn id="21" dur="2000"/>
                                        <p:tgtEl>
                                          <p:spTgt spid="62467">
                                            <p:txEl>
                                              <p:pRg st="2" end="2"/>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62467">
                                            <p:txEl>
                                              <p:pRg st="3" end="3"/>
                                            </p:txEl>
                                          </p:spTgt>
                                        </p:tgtEl>
                                        <p:attrNameLst>
                                          <p:attrName>style.visibility</p:attrName>
                                        </p:attrNameLst>
                                      </p:cBhvr>
                                      <p:to>
                                        <p:strVal val="visible"/>
                                      </p:to>
                                    </p:set>
                                    <p:animEffect transition="in" filter="wheel(1)">
                                      <p:cBhvr>
                                        <p:cTn id="24" dur="2000"/>
                                        <p:tgtEl>
                                          <p:spTgt spid="62467">
                                            <p:txEl>
                                              <p:pRg st="3" end="3"/>
                                            </p:txEl>
                                          </p:spTgt>
                                        </p:tgtEl>
                                      </p:cBhvr>
                                    </p:animEffect>
                                  </p:childTnLst>
                                </p:cTn>
                              </p:par>
                              <p:par>
                                <p:cTn id="25" presetID="21" presetClass="entr" presetSubtype="1" fill="hold" nodeType="withEffect">
                                  <p:stCondLst>
                                    <p:cond delay="0"/>
                                  </p:stCondLst>
                                  <p:childTnLst>
                                    <p:set>
                                      <p:cBhvr>
                                        <p:cTn id="26" dur="1" fill="hold">
                                          <p:stCondLst>
                                            <p:cond delay="0"/>
                                          </p:stCondLst>
                                        </p:cTn>
                                        <p:tgtEl>
                                          <p:spTgt spid="62467">
                                            <p:txEl>
                                              <p:pRg st="4" end="4"/>
                                            </p:txEl>
                                          </p:spTgt>
                                        </p:tgtEl>
                                        <p:attrNameLst>
                                          <p:attrName>style.visibility</p:attrName>
                                        </p:attrNameLst>
                                      </p:cBhvr>
                                      <p:to>
                                        <p:strVal val="visible"/>
                                      </p:to>
                                    </p:set>
                                    <p:animEffect transition="in" filter="wheel(1)">
                                      <p:cBhvr>
                                        <p:cTn id="27" dur="2000"/>
                                        <p:tgtEl>
                                          <p:spTgt spid="624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55299" name="WordArt 1"/>
          <p:cNvSpPr>
            <a:spLocks noChangeArrowheads="1" noChangeShapeType="1" noTextEdit="1"/>
          </p:cNvSpPr>
          <p:nvPr/>
        </p:nvSpPr>
        <p:spPr bwMode="auto">
          <a:xfrm>
            <a:off x="1447800" y="468313"/>
            <a:ext cx="6743700" cy="438150"/>
          </a:xfrm>
          <a:prstGeom prst="rect">
            <a:avLst/>
          </a:prstGeom>
        </p:spPr>
        <p:txBody>
          <a:bodyPr wrap="none" fromWordArt="1">
            <a:prstTxWarp prst="textPlain">
              <a:avLst>
                <a:gd name="adj" fmla="val 50000"/>
              </a:avLst>
            </a:prstTxWarp>
          </a:bodyPr>
          <a:lstStyle/>
          <a:p>
            <a:pPr algn="ctr"/>
            <a:r>
              <a:rPr lang="en-US" sz="36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Comic Sans MS" panose="030F0702030302020204" pitchFamily="66" charset="0"/>
              </a:rPr>
              <a:t>Life Science</a:t>
            </a:r>
            <a:endPar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Comic Sans MS" panose="030F0702030302020204" pitchFamily="66" charset="0"/>
            </a:endParaRPr>
          </a:p>
        </p:txBody>
      </p:sp>
      <p:sp>
        <p:nvSpPr>
          <p:cNvPr id="2052" name="Rectangle 3"/>
          <p:cNvSpPr>
            <a:spLocks noChangeArrowheads="1"/>
          </p:cNvSpPr>
          <p:nvPr/>
        </p:nvSpPr>
        <p:spPr bwMode="auto">
          <a:xfrm>
            <a:off x="228600" y="896938"/>
            <a:ext cx="8774113" cy="6432550"/>
          </a:xfrm>
          <a:prstGeom prst="rect">
            <a:avLst/>
          </a:prstGeom>
          <a:noFill/>
          <a:ln>
            <a:noFill/>
          </a:ln>
          <a:extLst/>
        </p:spPr>
        <p:txBody>
          <a:bodyPr anchor="ctr">
            <a:spAutoFit/>
          </a:bodyPr>
          <a:lstStyle>
            <a:lvl1pPr eaLnBrk="0" hangingPunct="0">
              <a:tabLst>
                <a:tab pos="457200" algn="l"/>
              </a:tabLst>
              <a:defRPr>
                <a:solidFill>
                  <a:schemeClr val="tx1"/>
                </a:solidFill>
                <a:latin typeface="Arial" charset="0"/>
              </a:defRPr>
            </a:lvl1pPr>
            <a:lvl2pPr marL="742950" indent="-285750" eaLnBrk="0" hangingPunct="0">
              <a:tabLst>
                <a:tab pos="457200" algn="l"/>
              </a:tabLst>
              <a:defRPr>
                <a:solidFill>
                  <a:schemeClr val="tx1"/>
                </a:solidFill>
                <a:latin typeface="Arial" charset="0"/>
              </a:defRPr>
            </a:lvl2pPr>
            <a:lvl3pPr marL="1143000" indent="-228600" eaLnBrk="0" hangingPunct="0">
              <a:tabLst>
                <a:tab pos="457200" algn="l"/>
              </a:tabLst>
              <a:defRPr>
                <a:solidFill>
                  <a:schemeClr val="tx1"/>
                </a:solidFill>
                <a:latin typeface="Arial" charset="0"/>
              </a:defRPr>
            </a:lvl3pPr>
            <a:lvl4pPr marL="1600200" indent="-228600" eaLnBrk="0" hangingPunct="0">
              <a:tabLst>
                <a:tab pos="457200" algn="l"/>
              </a:tabLst>
              <a:defRPr>
                <a:solidFill>
                  <a:schemeClr val="tx1"/>
                </a:solidFill>
                <a:latin typeface="Arial" charset="0"/>
              </a:defRPr>
            </a:lvl4pPr>
            <a:lvl5pPr marL="2057400" indent="-228600" eaLnBrk="0" hangingPunct="0">
              <a:tabLst>
                <a:tab pos="457200" algn="l"/>
              </a:tabLst>
              <a:defRPr>
                <a:solidFill>
                  <a:schemeClr val="tx1"/>
                </a:solidFill>
                <a:latin typeface="Arial" charset="0"/>
              </a:defRPr>
            </a:lvl5pPr>
            <a:lvl6pPr marL="2514600" indent="-228600" eaLnBrk="0" fontAlgn="base" hangingPunct="0">
              <a:spcBef>
                <a:spcPct val="0"/>
              </a:spcBef>
              <a:spcAft>
                <a:spcPct val="0"/>
              </a:spcAft>
              <a:tabLst>
                <a:tab pos="457200" algn="l"/>
              </a:tabLst>
              <a:defRPr>
                <a:solidFill>
                  <a:schemeClr val="tx1"/>
                </a:solidFill>
                <a:latin typeface="Arial" charset="0"/>
              </a:defRPr>
            </a:lvl6pPr>
            <a:lvl7pPr marL="2971800" indent="-228600" eaLnBrk="0" fontAlgn="base" hangingPunct="0">
              <a:spcBef>
                <a:spcPct val="0"/>
              </a:spcBef>
              <a:spcAft>
                <a:spcPct val="0"/>
              </a:spcAft>
              <a:tabLst>
                <a:tab pos="457200" algn="l"/>
              </a:tabLst>
              <a:defRPr>
                <a:solidFill>
                  <a:schemeClr val="tx1"/>
                </a:solidFill>
                <a:latin typeface="Arial" charset="0"/>
              </a:defRPr>
            </a:lvl7pPr>
            <a:lvl8pPr marL="3429000" indent="-228600" eaLnBrk="0" fontAlgn="base" hangingPunct="0">
              <a:spcBef>
                <a:spcPct val="0"/>
              </a:spcBef>
              <a:spcAft>
                <a:spcPct val="0"/>
              </a:spcAft>
              <a:tabLst>
                <a:tab pos="457200" algn="l"/>
              </a:tabLst>
              <a:defRPr>
                <a:solidFill>
                  <a:schemeClr val="tx1"/>
                </a:solidFill>
                <a:latin typeface="Arial" charset="0"/>
              </a:defRPr>
            </a:lvl8pPr>
            <a:lvl9pPr marL="3886200" indent="-228600" eaLnBrk="0" fontAlgn="base" hangingPunct="0">
              <a:spcBef>
                <a:spcPct val="0"/>
              </a:spcBef>
              <a:spcAft>
                <a:spcPct val="0"/>
              </a:spcAft>
              <a:tabLst>
                <a:tab pos="457200" algn="l"/>
              </a:tabLst>
              <a:defRPr>
                <a:solidFill>
                  <a:schemeClr val="tx1"/>
                </a:solidFill>
                <a:latin typeface="Arial" charset="0"/>
              </a:defRPr>
            </a:lvl9pPr>
          </a:lstStyle>
          <a:p>
            <a:pPr>
              <a:defRPr/>
            </a:pPr>
            <a:r>
              <a:rPr lang="en-US" altLang="en-US" sz="1600" b="1" dirty="0">
                <a:latin typeface="Comic Sans MS" pitchFamily="66" charset="0"/>
                <a:cs typeface="Times New Roman" pitchFamily="18" charset="0"/>
              </a:rPr>
              <a:t>S7CS9. Students will investigate the features of the process of scientific inquiry. </a:t>
            </a:r>
            <a:endParaRPr lang="en-US" altLang="en-US" sz="1600" b="1" dirty="0" smtClean="0">
              <a:latin typeface="Comic Sans MS" pitchFamily="66" charset="0"/>
              <a:cs typeface="Times New Roman" pitchFamily="18" charset="0"/>
            </a:endParaRPr>
          </a:p>
          <a:p>
            <a:pPr>
              <a:defRPr/>
            </a:pPr>
            <a:endParaRPr lang="en-US" sz="1600" b="1" u="sng" dirty="0">
              <a:solidFill>
                <a:srgbClr val="0000FF"/>
              </a:solidFill>
              <a:latin typeface="Comic Sans MS" pitchFamily="66" charset="0"/>
              <a:ea typeface="Times New Roman" pitchFamily="18" charset="0"/>
              <a:cs typeface="Times New Roman" pitchFamily="18" charset="0"/>
            </a:endParaRPr>
          </a:p>
          <a:p>
            <a:pPr>
              <a:defRPr/>
            </a:pPr>
            <a:r>
              <a:rPr lang="en-US" sz="2200" b="1" u="sng" dirty="0" smtClean="0">
                <a:solidFill>
                  <a:srgbClr val="0000FF"/>
                </a:solidFill>
                <a:latin typeface="Comic Sans MS" pitchFamily="66" charset="0"/>
                <a:ea typeface="Times New Roman" pitchFamily="18" charset="0"/>
                <a:cs typeface="Times New Roman" pitchFamily="18" charset="0"/>
              </a:rPr>
              <a:t>Agenda</a:t>
            </a:r>
            <a:r>
              <a:rPr lang="en-US" sz="2200" b="1" u="sng" dirty="0">
                <a:solidFill>
                  <a:srgbClr val="0000FF"/>
                </a:solidFill>
                <a:latin typeface="Comic Sans MS" pitchFamily="66" charset="0"/>
                <a:ea typeface="Times New Roman" pitchFamily="18" charset="0"/>
                <a:cs typeface="Times New Roman" pitchFamily="18" charset="0"/>
              </a:rPr>
              <a:t>:</a:t>
            </a:r>
            <a:r>
              <a:rPr lang="en-US" sz="2200" b="1" dirty="0">
                <a:solidFill>
                  <a:srgbClr val="0000FF"/>
                </a:solidFill>
                <a:latin typeface="Comic Sans MS" pitchFamily="66" charset="0"/>
                <a:ea typeface="Times New Roman" pitchFamily="18" charset="0"/>
                <a:cs typeface="Times New Roman" pitchFamily="18" charset="0"/>
              </a:rPr>
              <a:t> </a:t>
            </a:r>
            <a:endParaRPr lang="en-US" sz="800" dirty="0">
              <a:solidFill>
                <a:srgbClr val="000000"/>
              </a:solidFill>
              <a:latin typeface="Arial" pitchFamily="34" charset="0"/>
            </a:endParaRPr>
          </a:p>
          <a:p>
            <a:pPr>
              <a:buFontTx/>
              <a:buChar char="•"/>
              <a:defRPr/>
            </a:pPr>
            <a:r>
              <a:rPr lang="en-US" dirty="0">
                <a:solidFill>
                  <a:srgbClr val="000000"/>
                </a:solidFill>
                <a:latin typeface="Comic Sans MS" pitchFamily="66" charset="0"/>
                <a:ea typeface="Times New Roman" pitchFamily="18" charset="0"/>
                <a:cs typeface="Times New Roman" pitchFamily="18" charset="0"/>
              </a:rPr>
              <a:t>Scientific Method/Inquiry Cont.</a:t>
            </a:r>
            <a:endParaRPr lang="en-US" sz="800" dirty="0">
              <a:solidFill>
                <a:srgbClr val="000000"/>
              </a:solidFill>
              <a:latin typeface="Arial" pitchFamily="34" charset="0"/>
            </a:endParaRPr>
          </a:p>
          <a:p>
            <a:pPr>
              <a:defRPr/>
            </a:pPr>
            <a:endParaRPr lang="en-US" dirty="0">
              <a:solidFill>
                <a:srgbClr val="000000"/>
              </a:solidFill>
              <a:latin typeface="Comic Sans MS" pitchFamily="66" charset="0"/>
              <a:cs typeface="Times New Roman" pitchFamily="18" charset="0"/>
            </a:endParaRPr>
          </a:p>
          <a:p>
            <a:pPr>
              <a:buFontTx/>
              <a:buChar char="•"/>
              <a:defRPr/>
            </a:pPr>
            <a:endParaRPr lang="en-US" sz="800" dirty="0">
              <a:solidFill>
                <a:srgbClr val="000000"/>
              </a:solidFill>
              <a:latin typeface="Arial" pitchFamily="34" charset="0"/>
            </a:endParaRPr>
          </a:p>
          <a:p>
            <a:pPr>
              <a:defRPr/>
            </a:pPr>
            <a:r>
              <a:rPr lang="en-US" sz="2200" b="1" u="sng" dirty="0">
                <a:solidFill>
                  <a:srgbClr val="0000FF"/>
                </a:solidFill>
                <a:latin typeface="Comic Sans MS" pitchFamily="66" charset="0"/>
                <a:ea typeface="Times New Roman" pitchFamily="18" charset="0"/>
                <a:cs typeface="Times New Roman" pitchFamily="18" charset="0"/>
              </a:rPr>
              <a:t>Essential Question:</a:t>
            </a:r>
            <a:r>
              <a:rPr lang="en-US" sz="2200" b="1" dirty="0">
                <a:solidFill>
                  <a:srgbClr val="0000FF"/>
                </a:solidFill>
                <a:latin typeface="Comic Sans MS" pitchFamily="66" charset="0"/>
                <a:ea typeface="Times New Roman" pitchFamily="18" charset="0"/>
                <a:cs typeface="Times New Roman" pitchFamily="18" charset="0"/>
              </a:rPr>
              <a:t> </a:t>
            </a:r>
            <a:endParaRPr lang="en-US" sz="800" dirty="0">
              <a:solidFill>
                <a:srgbClr val="000000"/>
              </a:solidFill>
              <a:latin typeface="Arial" pitchFamily="34" charset="0"/>
            </a:endParaRPr>
          </a:p>
          <a:p>
            <a:pPr>
              <a:defRPr/>
            </a:pPr>
            <a:r>
              <a:rPr lang="en-US" dirty="0">
                <a:solidFill>
                  <a:srgbClr val="000000"/>
                </a:solidFill>
                <a:latin typeface="Comic Sans MS" pitchFamily="66" charset="0"/>
                <a:ea typeface="Times New Roman" pitchFamily="18" charset="0"/>
                <a:cs typeface="Times New Roman" pitchFamily="18" charset="0"/>
              </a:rPr>
              <a:t>What is scientific inquiry, and what makes a hypothesis testable?</a:t>
            </a:r>
          </a:p>
          <a:p>
            <a:pPr>
              <a:defRPr/>
            </a:pPr>
            <a:endParaRPr lang="en-US" dirty="0">
              <a:solidFill>
                <a:srgbClr val="000000"/>
              </a:solidFill>
              <a:latin typeface="Comic Sans MS" pitchFamily="66" charset="0"/>
              <a:cs typeface="Times New Roman" pitchFamily="18" charset="0"/>
            </a:endParaRPr>
          </a:p>
          <a:p>
            <a:pPr>
              <a:defRPr/>
            </a:pPr>
            <a:endParaRPr lang="en-US" sz="800" dirty="0">
              <a:solidFill>
                <a:srgbClr val="000000"/>
              </a:solidFill>
              <a:latin typeface="Arial" pitchFamily="34" charset="0"/>
            </a:endParaRPr>
          </a:p>
          <a:p>
            <a:pPr>
              <a:defRPr/>
            </a:pPr>
            <a:r>
              <a:rPr lang="en-US" sz="2200" b="1" u="sng" dirty="0">
                <a:solidFill>
                  <a:srgbClr val="0000FF"/>
                </a:solidFill>
                <a:latin typeface="Comic Sans MS" pitchFamily="66" charset="0"/>
                <a:ea typeface="Times New Roman" pitchFamily="18" charset="0"/>
                <a:cs typeface="Times New Roman" pitchFamily="18" charset="0"/>
              </a:rPr>
              <a:t>Warm- up:</a:t>
            </a:r>
            <a:r>
              <a:rPr lang="en-US" sz="2200" b="1" dirty="0">
                <a:solidFill>
                  <a:srgbClr val="0000FF"/>
                </a:solidFill>
                <a:latin typeface="Comic Sans MS" pitchFamily="66" charset="0"/>
                <a:ea typeface="Times New Roman" pitchFamily="18" charset="0"/>
                <a:cs typeface="Times New Roman" pitchFamily="18" charset="0"/>
              </a:rPr>
              <a:t> </a:t>
            </a:r>
            <a:endParaRPr lang="en-US" sz="800" dirty="0">
              <a:solidFill>
                <a:srgbClr val="000000"/>
              </a:solidFill>
              <a:latin typeface="Arial" pitchFamily="34" charset="0"/>
            </a:endParaRPr>
          </a:p>
          <a:p>
            <a:pPr>
              <a:defRPr/>
            </a:pPr>
            <a:r>
              <a:rPr lang="en-US" sz="1600" dirty="0">
                <a:solidFill>
                  <a:srgbClr val="FF0000"/>
                </a:solidFill>
                <a:latin typeface="Comic Sans MS" pitchFamily="66" charset="0"/>
                <a:ea typeface="Times New Roman" pitchFamily="18" charset="0"/>
                <a:cs typeface="Times New Roman" pitchFamily="18" charset="0"/>
              </a:rPr>
              <a:t>1. Without consulting your notes or the textbook, </a:t>
            </a:r>
            <a:r>
              <a:rPr lang="en-US" sz="1600" dirty="0">
                <a:solidFill>
                  <a:srgbClr val="000000"/>
                </a:solidFill>
                <a:latin typeface="Comic Sans MS" pitchFamily="66" charset="0"/>
                <a:ea typeface="Times New Roman" pitchFamily="18" charset="0"/>
                <a:cs typeface="Times New Roman" pitchFamily="18" charset="0"/>
              </a:rPr>
              <a:t>try to list as many steps of The Scientific Method/Inquiry as you can remember from last class.</a:t>
            </a:r>
          </a:p>
          <a:p>
            <a:pPr marL="228600" indent="-228600">
              <a:buFontTx/>
              <a:buAutoNum type="arabicPeriod"/>
              <a:defRPr/>
            </a:pPr>
            <a:endParaRPr lang="en-US" sz="800" dirty="0">
              <a:solidFill>
                <a:srgbClr val="000000"/>
              </a:solidFill>
              <a:latin typeface="Arial" pitchFamily="34" charset="0"/>
            </a:endParaRPr>
          </a:p>
          <a:p>
            <a:pPr>
              <a:defRPr/>
            </a:pPr>
            <a:r>
              <a:rPr lang="en-US" sz="1600" dirty="0">
                <a:solidFill>
                  <a:srgbClr val="000000"/>
                </a:solidFill>
                <a:latin typeface="Comic Sans MS" pitchFamily="66" charset="0"/>
                <a:ea typeface="Times New Roman" pitchFamily="18" charset="0"/>
                <a:cs typeface="Times New Roman" pitchFamily="18" charset="0"/>
              </a:rPr>
              <a:t>2. </a:t>
            </a:r>
            <a:r>
              <a:rPr lang="en-US" sz="1600" dirty="0">
                <a:solidFill>
                  <a:srgbClr val="FF0000"/>
                </a:solidFill>
                <a:latin typeface="Comic Sans MS" pitchFamily="66" charset="0"/>
                <a:ea typeface="Times New Roman" pitchFamily="18" charset="0"/>
                <a:cs typeface="Times New Roman" pitchFamily="18" charset="0"/>
              </a:rPr>
              <a:t>Now, check your notes or your textbook.  </a:t>
            </a:r>
            <a:r>
              <a:rPr lang="en-US" sz="1600" dirty="0">
                <a:solidFill>
                  <a:srgbClr val="000000"/>
                </a:solidFill>
                <a:latin typeface="Comic Sans MS" pitchFamily="66" charset="0"/>
                <a:ea typeface="Times New Roman" pitchFamily="18" charset="0"/>
                <a:cs typeface="Times New Roman" pitchFamily="18" charset="0"/>
              </a:rPr>
              <a:t>Which did you forget?  Add them here.</a:t>
            </a:r>
          </a:p>
          <a:p>
            <a:pPr>
              <a:defRPr/>
            </a:pPr>
            <a:endParaRPr lang="en-US" sz="1600" dirty="0">
              <a:solidFill>
                <a:srgbClr val="000000"/>
              </a:solidFill>
              <a:latin typeface="Comic Sans MS" pitchFamily="66" charset="0"/>
              <a:cs typeface="Times New Roman" pitchFamily="18" charset="0"/>
            </a:endParaRPr>
          </a:p>
          <a:p>
            <a:pPr>
              <a:defRPr/>
            </a:pPr>
            <a:r>
              <a:rPr lang="en-US" sz="1600" dirty="0">
                <a:solidFill>
                  <a:srgbClr val="000000"/>
                </a:solidFill>
                <a:latin typeface="Comic Sans MS" pitchFamily="66" charset="0"/>
                <a:cs typeface="Times New Roman" pitchFamily="18" charset="0"/>
              </a:rPr>
              <a:t>3. Why do you believe that you forgot those? Why are these important?</a:t>
            </a:r>
            <a:endParaRPr lang="en-US" sz="800" dirty="0">
              <a:solidFill>
                <a:srgbClr val="000000"/>
              </a:solidFill>
              <a:latin typeface="Arial" pitchFamily="34" charset="0"/>
            </a:endParaRPr>
          </a:p>
          <a:p>
            <a:pPr>
              <a:defRPr/>
            </a:pPr>
            <a:r>
              <a:rPr lang="en-US" dirty="0">
                <a:solidFill>
                  <a:srgbClr val="000000"/>
                </a:solidFill>
                <a:latin typeface="Comic Sans MS" pitchFamily="66" charset="0"/>
                <a:ea typeface="Times New Roman" pitchFamily="18" charset="0"/>
                <a:cs typeface="Times New Roman" pitchFamily="18" charset="0"/>
              </a:rPr>
              <a:t>	</a:t>
            </a:r>
            <a:endParaRPr lang="en-US" sz="800" dirty="0">
              <a:solidFill>
                <a:srgbClr val="000000"/>
              </a:solidFill>
              <a:latin typeface="Arial" pitchFamily="34" charset="0"/>
            </a:endParaRPr>
          </a:p>
          <a:p>
            <a:pPr>
              <a:defRPr/>
            </a:pPr>
            <a:r>
              <a:rPr lang="en-US" sz="2200" b="1" u="sng" dirty="0">
                <a:solidFill>
                  <a:srgbClr val="0000FF"/>
                </a:solidFill>
                <a:latin typeface="Comic Sans MS" pitchFamily="66" charset="0"/>
                <a:ea typeface="Times New Roman" pitchFamily="18" charset="0"/>
                <a:cs typeface="Times New Roman" pitchFamily="18" charset="0"/>
              </a:rPr>
              <a:t>Closing:</a:t>
            </a:r>
            <a:r>
              <a:rPr lang="en-US" sz="2200" b="1" dirty="0">
                <a:solidFill>
                  <a:srgbClr val="0000FF"/>
                </a:solidFill>
                <a:latin typeface="Comic Sans MS" pitchFamily="66" charset="0"/>
                <a:ea typeface="Times New Roman" pitchFamily="18" charset="0"/>
                <a:cs typeface="Times New Roman" pitchFamily="18" charset="0"/>
              </a:rPr>
              <a:t> </a:t>
            </a:r>
            <a:endParaRPr lang="en-US" sz="800" dirty="0">
              <a:solidFill>
                <a:srgbClr val="000000"/>
              </a:solidFill>
              <a:latin typeface="Arial" pitchFamily="34" charset="0"/>
            </a:endParaRPr>
          </a:p>
          <a:p>
            <a:pPr>
              <a:defRPr/>
            </a:pPr>
            <a:r>
              <a:rPr lang="en-US" sz="1600" dirty="0">
                <a:solidFill>
                  <a:srgbClr val="000000"/>
                </a:solidFill>
                <a:latin typeface="Comic Sans MS" pitchFamily="66" charset="0"/>
                <a:ea typeface="Times New Roman" pitchFamily="18" charset="0"/>
                <a:cs typeface="Times New Roman" pitchFamily="18" charset="0"/>
              </a:rPr>
              <a:t>Why is it important that scientists have a procedure for investigations?</a:t>
            </a:r>
          </a:p>
          <a:p>
            <a:pPr>
              <a:defRPr/>
            </a:pPr>
            <a:endParaRPr lang="en-US" altLang="en-US" sz="1600" dirty="0" smtClean="0">
              <a:latin typeface="Comic Sans MS" pitchFamily="66" charset="0"/>
              <a:cs typeface="Times New Roman" pitchFamily="18" charset="0"/>
            </a:endParaRPr>
          </a:p>
          <a:p>
            <a:pPr>
              <a:defRPr/>
            </a:pPr>
            <a:endParaRPr lang="en-US" altLang="en-US" sz="1600" dirty="0" smtClean="0">
              <a:latin typeface="Comic Sans MS" pitchFamily="66" charset="0"/>
              <a:cs typeface="Times New Roman" pitchFamily="18" charset="0"/>
            </a:endParaRPr>
          </a:p>
          <a:p>
            <a:pPr>
              <a:defRPr/>
            </a:pPr>
            <a:endParaRPr lang="en-US" altLang="en-US" sz="1600" dirty="0" smtClean="0">
              <a:latin typeface="Comic Sans MS" pitchFamily="66" charset="0"/>
              <a:cs typeface="Times New Roman" pitchFamily="18" charset="0"/>
            </a:endParaRPr>
          </a:p>
          <a:p>
            <a:pPr>
              <a:defRPr/>
            </a:pPr>
            <a:endParaRPr lang="en-US" altLang="en-US" sz="1600" dirty="0" smtClean="0">
              <a:latin typeface="Comic Sans MS" pitchFamily="66" charset="0"/>
              <a:cs typeface="Times New Roman" pitchFamily="18" charset="0"/>
            </a:endParaRPr>
          </a:p>
          <a:p>
            <a:pPr>
              <a:defRPr/>
            </a:pPr>
            <a:endParaRPr lang="en-US" alt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3660</TotalTime>
  <Words>1861</Words>
  <Application>Microsoft Office PowerPoint</Application>
  <PresentationFormat>On-screen Show (4:3)</PresentationFormat>
  <Paragraphs>339</Paragraphs>
  <Slides>52</Slides>
  <Notes>2</Notes>
  <HiddenSlides>1</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Default Design</vt:lpstr>
      <vt:lpstr>PowerPoint Presentation</vt:lpstr>
      <vt:lpstr>PowerPoint Presentation</vt:lpstr>
      <vt:lpstr>PowerPoint Presentation</vt:lpstr>
      <vt:lpstr>PowerPoint Presentation</vt:lpstr>
      <vt:lpstr>PowerPoint Presentation</vt:lpstr>
      <vt:lpstr>PowerPoint Presentation</vt:lpstr>
      <vt:lpstr>Steps of the  Scientific Method</vt:lpstr>
      <vt:lpstr>Steps of the  Scientific Method</vt:lpstr>
      <vt:lpstr>Do you remember the next step?</vt:lpstr>
      <vt:lpstr>Steps of the  Scientific Method</vt:lpstr>
      <vt:lpstr>Steps of the  Scientific Method</vt:lpstr>
      <vt:lpstr>Steps of the  Scientific Method</vt:lpstr>
      <vt:lpstr>Steps of the  Scientific Method</vt:lpstr>
      <vt:lpstr>Steps of the  Scientific Method</vt:lpstr>
      <vt:lpstr>Think you can name all seven steps?</vt:lpstr>
      <vt:lpstr>PowerPoint Presentation</vt:lpstr>
      <vt:lpstr>Problem/Question</vt:lpstr>
      <vt:lpstr>Problem/Question</vt:lpstr>
      <vt:lpstr>PowerPoint Presentation</vt:lpstr>
      <vt:lpstr>PowerPoint Presentation</vt:lpstr>
      <vt:lpstr>Caution!</vt:lpstr>
      <vt:lpstr>Observation/Research</vt:lpstr>
      <vt:lpstr>PowerPoint Presentation</vt:lpstr>
      <vt:lpstr>PowerPoint Presentation</vt:lpstr>
      <vt:lpstr>Formulate a Hypothesis</vt:lpstr>
      <vt:lpstr>Hypothesis</vt:lpstr>
      <vt:lpstr>Do you know the difference between the independent and dependent variables?</vt:lpstr>
      <vt:lpstr>Independent Variable</vt:lpstr>
      <vt:lpstr>Dependent Variable</vt:lpstr>
      <vt:lpstr>Experiment</vt:lpstr>
      <vt:lpstr>Control Group</vt:lpstr>
      <vt:lpstr>Control Group</vt:lpstr>
      <vt:lpstr>Control Group</vt:lpstr>
      <vt:lpstr>Constants</vt:lpstr>
      <vt:lpstr>Constants</vt:lpstr>
      <vt:lpstr>Can you think of some constants for this experiment?</vt:lpstr>
      <vt:lpstr>Constants</vt:lpstr>
      <vt:lpstr>Experiment</vt:lpstr>
      <vt:lpstr>Trials</vt:lpstr>
      <vt:lpstr>Collect and Analyze Results</vt:lpstr>
      <vt:lpstr>Size of Baked Bread (LxWxH) cm3</vt:lpstr>
      <vt:lpstr>Graphing</vt:lpstr>
      <vt:lpstr>Collect and Analyze Results</vt:lpstr>
      <vt:lpstr>Conclusion</vt:lpstr>
      <vt:lpstr>Experiment</vt:lpstr>
      <vt:lpstr>Can you tell which group did the best?</vt:lpstr>
      <vt:lpstr>Size of Baked Bread (LxWxH) cm3</vt:lpstr>
      <vt:lpstr>Conclusion</vt:lpstr>
      <vt:lpstr>Communicate the Results</vt:lpstr>
      <vt:lpstr>PowerPoint Presentation</vt:lpstr>
      <vt:lpstr>PowerPoint Presentation</vt:lpstr>
      <vt:lpstr>PowerPoint Presentation</vt:lpstr>
    </vt:vector>
  </TitlesOfParts>
  <Company>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christopher.harner</dc:creator>
  <cp:lastModifiedBy>Veronica Russell</cp:lastModifiedBy>
  <cp:revision>88</cp:revision>
  <cp:lastPrinted>2012-08-12T23:44:57Z</cp:lastPrinted>
  <dcterms:created xsi:type="dcterms:W3CDTF">2005-07-18T14:10:52Z</dcterms:created>
  <dcterms:modified xsi:type="dcterms:W3CDTF">2015-08-09T12:39:46Z</dcterms:modified>
</cp:coreProperties>
</file>