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71" r:id="rId6"/>
    <p:sldId id="270" r:id="rId7"/>
    <p:sldId id="272" r:id="rId8"/>
    <p:sldId id="274" r:id="rId9"/>
    <p:sldId id="277" r:id="rId10"/>
    <p:sldId id="275" r:id="rId11"/>
    <p:sldId id="276" r:id="rId12"/>
    <p:sldId id="279" r:id="rId13"/>
    <p:sldId id="260" r:id="rId14"/>
    <p:sldId id="261" r:id="rId15"/>
    <p:sldId id="262" r:id="rId16"/>
    <p:sldId id="263" r:id="rId17"/>
    <p:sldId id="264" r:id="rId18"/>
    <p:sldId id="265" r:id="rId19"/>
    <p:sldId id="266" r:id="rId20"/>
    <p:sldId id="267" r:id="rId21"/>
    <p:sldId id="268" r:id="rId22"/>
    <p:sldId id="269" r:id="rId23"/>
    <p:sldId id="273" r:id="rId24"/>
    <p:sldId id="27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8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CDD772B-8C9F-4C73-BB07-E30585B7C02D}" type="datetimeFigureOut">
              <a:rPr lang="en-US" smtClean="0"/>
              <a:t>10/14/2014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508E34B-EF67-4D31-9A2B-B44875E22AE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DD772B-8C9F-4C73-BB07-E30585B7C02D}" type="datetimeFigureOut">
              <a:rPr lang="en-US" smtClean="0"/>
              <a:t>10/14/2014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8E34B-EF67-4D31-9A2B-B44875E22AE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CDD772B-8C9F-4C73-BB07-E30585B7C02D}" type="datetimeFigureOut">
              <a:rPr lang="en-US" smtClean="0"/>
              <a:t>10/14/2014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8E34B-EF67-4D31-9A2B-B44875E22AE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CDD772B-8C9F-4C73-BB07-E30585B7C02D}" type="datetimeFigureOut">
              <a:rPr lang="en-US" smtClean="0"/>
              <a:t>10/14/2014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8E34B-EF67-4D31-9A2B-B44875E22AE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CDD772B-8C9F-4C73-BB07-E30585B7C02D}" type="datetimeFigureOut">
              <a:rPr lang="en-US" smtClean="0"/>
              <a:t>10/14/2014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8E34B-EF67-4D31-9A2B-B44875E22AE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CDD772B-8C9F-4C73-BB07-E30585B7C02D}" type="datetimeFigureOut">
              <a:rPr lang="en-US" smtClean="0"/>
              <a:t>10/14/2014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8E34B-EF67-4D31-9A2B-B44875E22AE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DD772B-8C9F-4C73-BB07-E30585B7C02D}" type="datetimeFigureOut">
              <a:rPr lang="en-US" smtClean="0"/>
              <a:t>10/14/2014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8E34B-EF67-4D31-9A2B-B44875E22AE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CDD772B-8C9F-4C73-BB07-E30585B7C02D}" type="datetimeFigureOut">
              <a:rPr lang="en-US" smtClean="0"/>
              <a:t>10/14/2014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8E34B-EF67-4D31-9A2B-B44875E22AE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CDD772B-8C9F-4C73-BB07-E30585B7C02D}" type="datetimeFigureOut">
              <a:rPr lang="en-US" smtClean="0"/>
              <a:t>10/14/2014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4508E34B-EF67-4D31-9A2B-B44875E22AE6}"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DD772B-8C9F-4C73-BB07-E30585B7C02D}" type="datetimeFigureOut">
              <a:rPr lang="en-US" smtClean="0"/>
              <a:t>10/14/2014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8E34B-EF67-4D31-9A2B-B44875E22AE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DD772B-8C9F-4C73-BB07-E30585B7C02D}" type="datetimeFigureOut">
              <a:rPr lang="en-US" smtClean="0"/>
              <a:t>10/14/2014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8E34B-EF67-4D31-9A2B-B44875E22AE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CDD772B-8C9F-4C73-BB07-E30585B7C02D}" type="datetimeFigureOut">
              <a:rPr lang="en-US" smtClean="0"/>
              <a:t>10/14/2014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508E34B-EF67-4D31-9A2B-B44875E22AE6}"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connected.mcgraw-hill.com/media/repository/protected_content/COMPOUND/50000020/30/72/Ecosystems/00076707.htm?mghCourseID=J3B3WWJLT82D2DYG587957LKB4"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Ecology</a:t>
            </a:r>
            <a:endParaRPr lang="en-US" dirty="0"/>
          </a:p>
        </p:txBody>
      </p:sp>
      <p:sp>
        <p:nvSpPr>
          <p:cNvPr id="3" name="Subtitle 2"/>
          <p:cNvSpPr>
            <a:spLocks noGrp="1"/>
          </p:cNvSpPr>
          <p:nvPr>
            <p:ph type="subTitle" idx="1"/>
          </p:nvPr>
        </p:nvSpPr>
        <p:spPr/>
        <p:txBody>
          <a:bodyPr/>
          <a:lstStyle/>
          <a:p>
            <a:r>
              <a:rPr lang="en-US" dirty="0" smtClean="0"/>
              <a:t>Life Science</a:t>
            </a:r>
            <a:endParaRPr lang="en-US" dirty="0"/>
          </a:p>
        </p:txBody>
      </p:sp>
    </p:spTree>
    <p:extLst>
      <p:ext uri="{BB962C8B-B14F-4D97-AF65-F5344CB8AC3E}">
        <p14:creationId xmlns:p14="http://schemas.microsoft.com/office/powerpoint/2010/main" val="3579129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92288" y="4800600"/>
            <a:ext cx="5486400" cy="1143000"/>
          </a:xfrm>
        </p:spPr>
        <p:txBody>
          <a:bodyPr>
            <a:noAutofit/>
          </a:bodyPr>
          <a:lstStyle/>
          <a:p>
            <a:r>
              <a:rPr lang="en-US" sz="2400" dirty="0" smtClean="0"/>
              <a:t>Bell Work:</a:t>
            </a:r>
            <a:br>
              <a:rPr lang="en-US" sz="2400" dirty="0" smtClean="0"/>
            </a:br>
            <a:r>
              <a:rPr lang="en-US" sz="2400" dirty="0" smtClean="0"/>
              <a:t>Why do you think tropical waters usually look so blue?</a:t>
            </a:r>
            <a:endParaRPr lang="en-US" sz="2400" dirty="0"/>
          </a:p>
        </p:txBody>
      </p:sp>
      <p:sp>
        <p:nvSpPr>
          <p:cNvPr id="6" name="Text Placeholder 5"/>
          <p:cNvSpPr>
            <a:spLocks noGrp="1"/>
          </p:cNvSpPr>
          <p:nvPr>
            <p:ph type="body" sz="half" idx="2"/>
          </p:nvPr>
        </p:nvSpPr>
        <p:spPr/>
        <p:txBody>
          <a:bodyPr/>
          <a:lstStyle/>
          <a:p>
            <a:endParaRPr lang="en-US" dirty="0"/>
          </a:p>
        </p:txBody>
      </p:sp>
      <p:pic>
        <p:nvPicPr>
          <p:cNvPr id="1026" name="Picture 2" descr="C:\Users\logank\AppData\Local\Microsoft\Windows\Temporary Internet Files\Content.IE5\TQ8ZNITX\MP900431020[1].jpg"/>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l="4014" r="4014"/>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78933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Answer: </a:t>
            </a:r>
            <a:endParaRPr lang="en-US" dirty="0"/>
          </a:p>
        </p:txBody>
      </p:sp>
      <p:sp>
        <p:nvSpPr>
          <p:cNvPr id="6" name="Content Placeholder 5"/>
          <p:cNvSpPr>
            <a:spLocks noGrp="1"/>
          </p:cNvSpPr>
          <p:nvPr>
            <p:ph idx="1"/>
          </p:nvPr>
        </p:nvSpPr>
        <p:spPr/>
        <p:txBody>
          <a:bodyPr/>
          <a:lstStyle/>
          <a:p>
            <a:r>
              <a:rPr lang="en-US" dirty="0" smtClean="0"/>
              <a:t>While water can look blue because of nonliving matter in the water and atmospheric gases that influence sunlight, the blueness of water is also caused by the way sunlight (or any white light) is absorbed by water. Water absorbs light at the red end of the spectrum and reflects blue light, some of which is reflected back toward a person looking at the water.</a:t>
            </a:r>
            <a:endParaRPr lang="en-US" dirty="0"/>
          </a:p>
        </p:txBody>
      </p:sp>
    </p:spTree>
    <p:extLst>
      <p:ext uri="{BB962C8B-B14F-4D97-AF65-F5344CB8AC3E}">
        <p14:creationId xmlns:p14="http://schemas.microsoft.com/office/powerpoint/2010/main" val="17158378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an ecosystem?</a:t>
            </a:r>
            <a:endParaRPr lang="en-US" dirty="0"/>
          </a:p>
        </p:txBody>
      </p:sp>
      <p:sp>
        <p:nvSpPr>
          <p:cNvPr id="3" name="Content Placeholder 2"/>
          <p:cNvSpPr>
            <a:spLocks noGrp="1"/>
          </p:cNvSpPr>
          <p:nvPr>
            <p:ph idx="1"/>
          </p:nvPr>
        </p:nvSpPr>
        <p:spPr/>
        <p:txBody>
          <a:bodyPr/>
          <a:lstStyle/>
          <a:p>
            <a:r>
              <a:rPr lang="en-US" dirty="0" smtClean="0"/>
              <a:t>An ecosystem is all the living things and nonliving things in a given area.</a:t>
            </a:r>
          </a:p>
          <a:p>
            <a:r>
              <a:rPr lang="en-US" dirty="0" smtClean="0"/>
              <a:t>Biotic comes from the Greek word meaning "fit for life.“</a:t>
            </a:r>
          </a:p>
          <a:p>
            <a:r>
              <a:rPr lang="en-US" dirty="0" smtClean="0"/>
              <a:t>How does that meaning relate to the word biotic?</a:t>
            </a:r>
          </a:p>
          <a:p>
            <a:pPr lvl="1"/>
            <a:r>
              <a:rPr lang="en-US" dirty="0" smtClean="0"/>
              <a:t>Biotic factors are living things, "fit for life."</a:t>
            </a:r>
            <a:endParaRPr lang="en-US" dirty="0"/>
          </a:p>
        </p:txBody>
      </p:sp>
    </p:spTree>
    <p:extLst>
      <p:ext uri="{BB962C8B-B14F-4D97-AF65-F5344CB8AC3E}">
        <p14:creationId xmlns:p14="http://schemas.microsoft.com/office/powerpoint/2010/main" val="21205923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hlinkClick r:id="rId2"/>
              </a:rPr>
              <a:t>http://connected.mcgraw-hill.com/media/repository/protected_content/COMPOUND/50000020/30/72/Ecosystems/00076707.htm?mghCourseID=J3B3WWJLT82D2DYG587957LKB4</a:t>
            </a:r>
            <a:endParaRPr lang="en-US" dirty="0" smtClean="0"/>
          </a:p>
          <a:p>
            <a:endParaRPr lang="en-US" dirty="0"/>
          </a:p>
        </p:txBody>
      </p:sp>
    </p:spTree>
    <p:extLst>
      <p:ext uri="{BB962C8B-B14F-4D97-AF65-F5344CB8AC3E}">
        <p14:creationId xmlns:p14="http://schemas.microsoft.com/office/powerpoint/2010/main" val="23571982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1</a:t>
            </a:r>
            <a:endParaRPr lang="en-US" dirty="0"/>
          </a:p>
        </p:txBody>
      </p:sp>
      <p:sp>
        <p:nvSpPr>
          <p:cNvPr id="3" name="Content Placeholder 2"/>
          <p:cNvSpPr>
            <a:spLocks noGrp="1"/>
          </p:cNvSpPr>
          <p:nvPr>
            <p:ph idx="1"/>
          </p:nvPr>
        </p:nvSpPr>
        <p:spPr/>
        <p:txBody>
          <a:bodyPr>
            <a:normAutofit/>
          </a:bodyPr>
          <a:lstStyle/>
          <a:p>
            <a:pPr algn="ctr"/>
            <a:r>
              <a:rPr lang="en-US" sz="6000" dirty="0" smtClean="0"/>
              <a:t>Abiotic</a:t>
            </a:r>
            <a:endParaRPr lang="en-US" sz="6000" dirty="0"/>
          </a:p>
        </p:txBody>
      </p:sp>
    </p:spTree>
    <p:extLst>
      <p:ext uri="{BB962C8B-B14F-4D97-AF65-F5344CB8AC3E}">
        <p14:creationId xmlns:p14="http://schemas.microsoft.com/office/powerpoint/2010/main" val="42153943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Lesson 1: Abiotic Factors</a:t>
            </a:r>
            <a:br>
              <a:rPr lang="en-US" dirty="0"/>
            </a:br>
            <a:endParaRPr lang="en-US" dirty="0"/>
          </a:p>
        </p:txBody>
      </p:sp>
      <p:sp>
        <p:nvSpPr>
          <p:cNvPr id="3" name="Content Placeholder 2"/>
          <p:cNvSpPr>
            <a:spLocks noGrp="1"/>
          </p:cNvSpPr>
          <p:nvPr>
            <p:ph idx="1"/>
          </p:nvPr>
        </p:nvSpPr>
        <p:spPr/>
        <p:txBody>
          <a:bodyPr>
            <a:normAutofit/>
          </a:bodyPr>
          <a:lstStyle/>
          <a:p>
            <a:r>
              <a:rPr lang="en-US" dirty="0" smtClean="0"/>
              <a:t>A</a:t>
            </a:r>
            <a:r>
              <a:rPr lang="en-US" dirty="0"/>
              <a:t>. What is an ecosystem?</a:t>
            </a:r>
          </a:p>
          <a:p>
            <a:r>
              <a:rPr lang="en-US" dirty="0"/>
              <a:t>1. All living and nonliving things in an area make up a(n) ecosystem.</a:t>
            </a:r>
          </a:p>
          <a:p>
            <a:r>
              <a:rPr lang="en-US" dirty="0"/>
              <a:t>2. The living things in an ecosystem are the biotic factors.</a:t>
            </a:r>
          </a:p>
          <a:p>
            <a:r>
              <a:rPr lang="en-US" dirty="0"/>
              <a:t>3. Sunlight and temperature are examples of nonliving factors, or abiotic factors, in </a:t>
            </a:r>
            <a:r>
              <a:rPr lang="en-US" dirty="0" smtClean="0"/>
              <a:t>an ecosystem.</a:t>
            </a:r>
            <a:endParaRPr lang="en-US" dirty="0"/>
          </a:p>
        </p:txBody>
      </p:sp>
    </p:spTree>
    <p:extLst>
      <p:ext uri="{BB962C8B-B14F-4D97-AF65-F5344CB8AC3E}">
        <p14:creationId xmlns:p14="http://schemas.microsoft.com/office/powerpoint/2010/main" val="3877226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1: Abiotic Factors</a:t>
            </a:r>
          </a:p>
        </p:txBody>
      </p:sp>
      <p:sp>
        <p:nvSpPr>
          <p:cNvPr id="3" name="Content Placeholder 2"/>
          <p:cNvSpPr>
            <a:spLocks noGrp="1"/>
          </p:cNvSpPr>
          <p:nvPr>
            <p:ph idx="1"/>
          </p:nvPr>
        </p:nvSpPr>
        <p:spPr/>
        <p:txBody>
          <a:bodyPr>
            <a:normAutofit/>
          </a:bodyPr>
          <a:lstStyle/>
          <a:p>
            <a:r>
              <a:rPr lang="en-US" dirty="0"/>
              <a:t>B. What are the nonliving parts of an ecosystem?</a:t>
            </a:r>
          </a:p>
          <a:p>
            <a:r>
              <a:rPr lang="en-US" dirty="0"/>
              <a:t>1. Almost all energy on Earth originally came from the Sun.</a:t>
            </a:r>
          </a:p>
          <a:p>
            <a:r>
              <a:rPr lang="en-US" dirty="0"/>
              <a:t>a. Sunlight is used by plants to make food.</a:t>
            </a:r>
          </a:p>
          <a:p>
            <a:r>
              <a:rPr lang="en-US" dirty="0"/>
              <a:t>b. Two other abiotic factors affected by sunlight are temperature and climate.</a:t>
            </a:r>
          </a:p>
          <a:p>
            <a:endParaRPr lang="en-US" dirty="0"/>
          </a:p>
        </p:txBody>
      </p:sp>
    </p:spTree>
    <p:extLst>
      <p:ext uri="{BB962C8B-B14F-4D97-AF65-F5344CB8AC3E}">
        <p14:creationId xmlns:p14="http://schemas.microsoft.com/office/powerpoint/2010/main" val="2501288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1: Abiotic Factors</a:t>
            </a:r>
          </a:p>
        </p:txBody>
      </p:sp>
      <p:sp>
        <p:nvSpPr>
          <p:cNvPr id="3" name="Content Placeholder 2"/>
          <p:cNvSpPr>
            <a:spLocks noGrp="1"/>
          </p:cNvSpPr>
          <p:nvPr>
            <p:ph idx="1"/>
          </p:nvPr>
        </p:nvSpPr>
        <p:spPr/>
        <p:txBody>
          <a:bodyPr/>
          <a:lstStyle/>
          <a:p>
            <a:r>
              <a:rPr lang="en-US" dirty="0"/>
              <a:t>2. If you describe the average weather conditions of an area over time, you </a:t>
            </a:r>
            <a:r>
              <a:rPr lang="en-US" dirty="0" smtClean="0"/>
              <a:t>describe the </a:t>
            </a:r>
            <a:r>
              <a:rPr lang="en-US" dirty="0"/>
              <a:t>area’s climate.</a:t>
            </a:r>
          </a:p>
          <a:p>
            <a:r>
              <a:rPr lang="en-US" dirty="0"/>
              <a:t>a. Wind, temperature, and moisture influence the daily weather conditions.</a:t>
            </a:r>
          </a:p>
          <a:p>
            <a:r>
              <a:rPr lang="en-US" dirty="0"/>
              <a:t>b. A lizard might live in a hot, dry desert climate.</a:t>
            </a:r>
          </a:p>
          <a:p>
            <a:endParaRPr lang="en-US" dirty="0"/>
          </a:p>
        </p:txBody>
      </p:sp>
    </p:spTree>
    <p:extLst>
      <p:ext uri="{BB962C8B-B14F-4D97-AF65-F5344CB8AC3E}">
        <p14:creationId xmlns:p14="http://schemas.microsoft.com/office/powerpoint/2010/main" val="3732869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1: Abiotic Factors</a:t>
            </a:r>
          </a:p>
        </p:txBody>
      </p:sp>
      <p:sp>
        <p:nvSpPr>
          <p:cNvPr id="3" name="Content Placeholder 2"/>
          <p:cNvSpPr>
            <a:spLocks noGrp="1"/>
          </p:cNvSpPr>
          <p:nvPr>
            <p:ph idx="1"/>
          </p:nvPr>
        </p:nvSpPr>
        <p:spPr/>
        <p:txBody>
          <a:bodyPr>
            <a:normAutofit/>
          </a:bodyPr>
          <a:lstStyle/>
          <a:p>
            <a:r>
              <a:rPr lang="en-US" dirty="0"/>
              <a:t>3. Temperature is how warm or cold something is.</a:t>
            </a:r>
          </a:p>
          <a:p>
            <a:r>
              <a:rPr lang="en-US" dirty="0"/>
              <a:t>a. Animals that have thick fur live in climates that have cold temperatures.</a:t>
            </a:r>
          </a:p>
          <a:p>
            <a:r>
              <a:rPr lang="en-US" dirty="0"/>
              <a:t>b. Tropical birds are adapted to warm temperatures.</a:t>
            </a:r>
          </a:p>
          <a:p>
            <a:r>
              <a:rPr lang="en-US" dirty="0"/>
              <a:t>4. Most organisms are made mostly of water.</a:t>
            </a:r>
          </a:p>
          <a:p>
            <a:r>
              <a:rPr lang="en-US" dirty="0"/>
              <a:t>a. Organisms need water to grow and reproduce.</a:t>
            </a:r>
          </a:p>
          <a:p>
            <a:r>
              <a:rPr lang="en-US" dirty="0"/>
              <a:t>b. Ecosystems must contain water to support life.</a:t>
            </a:r>
          </a:p>
          <a:p>
            <a:endParaRPr lang="en-US" dirty="0"/>
          </a:p>
        </p:txBody>
      </p:sp>
    </p:spTree>
    <p:extLst>
      <p:ext uri="{BB962C8B-B14F-4D97-AF65-F5344CB8AC3E}">
        <p14:creationId xmlns:p14="http://schemas.microsoft.com/office/powerpoint/2010/main" val="71474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dirty="0"/>
              <a:t>5. The layers of gases that surround Earth make up the atmosphere.</a:t>
            </a:r>
          </a:p>
          <a:p>
            <a:r>
              <a:rPr lang="en-US" dirty="0"/>
              <a:t>a. Earth’s atmosphere is mainly nitrogen and oxygen.</a:t>
            </a:r>
          </a:p>
          <a:p>
            <a:r>
              <a:rPr lang="en-US" dirty="0"/>
              <a:t>b. Earth’s atmosphere protects organisms from harmful rays from the Sun.</a:t>
            </a:r>
          </a:p>
          <a:p>
            <a:endParaRPr lang="en-US" dirty="0"/>
          </a:p>
        </p:txBody>
      </p:sp>
    </p:spTree>
    <p:extLst>
      <p:ext uri="{BB962C8B-B14F-4D97-AF65-F5344CB8AC3E}">
        <p14:creationId xmlns:p14="http://schemas.microsoft.com/office/powerpoint/2010/main" val="2593035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1: Abiotic Factors</a:t>
            </a:r>
          </a:p>
        </p:txBody>
      </p:sp>
      <p:sp>
        <p:nvSpPr>
          <p:cNvPr id="3" name="Content Placeholder 2"/>
          <p:cNvSpPr>
            <a:spLocks noGrp="1"/>
          </p:cNvSpPr>
          <p:nvPr>
            <p:ph idx="1"/>
          </p:nvPr>
        </p:nvSpPr>
        <p:spPr/>
        <p:txBody>
          <a:bodyPr/>
          <a:lstStyle/>
          <a:p>
            <a:r>
              <a:rPr lang="en-US" dirty="0"/>
              <a:t>6. Soil covers much of Earth’s surface. It is made up of rock, water, air, minerals, </a:t>
            </a:r>
            <a:r>
              <a:rPr lang="en-US" dirty="0" smtClean="0"/>
              <a:t>and the </a:t>
            </a:r>
            <a:r>
              <a:rPr lang="en-US" dirty="0"/>
              <a:t>remains of once-living things.</a:t>
            </a:r>
          </a:p>
          <a:p>
            <a:r>
              <a:rPr lang="en-US" dirty="0"/>
              <a:t>a. Soil provides water and nutrients for plants that grow in it.</a:t>
            </a:r>
          </a:p>
          <a:p>
            <a:r>
              <a:rPr lang="en-US" dirty="0"/>
              <a:t>b. Bacteria recycle nutrients by breaking down dead organisms.</a:t>
            </a:r>
          </a:p>
          <a:p>
            <a:endParaRPr lang="en-US" dirty="0"/>
          </a:p>
        </p:txBody>
      </p:sp>
    </p:spTree>
    <p:extLst>
      <p:ext uri="{BB962C8B-B14F-4D97-AF65-F5344CB8AC3E}">
        <p14:creationId xmlns:p14="http://schemas.microsoft.com/office/powerpoint/2010/main" val="4261877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the nonliving parts of an ecosystem?</a:t>
            </a:r>
            <a:endParaRPr lang="en-US" dirty="0"/>
          </a:p>
        </p:txBody>
      </p:sp>
      <p:sp>
        <p:nvSpPr>
          <p:cNvPr id="3" name="Content Placeholder 2"/>
          <p:cNvSpPr>
            <a:spLocks noGrp="1"/>
          </p:cNvSpPr>
          <p:nvPr>
            <p:ph idx="1"/>
          </p:nvPr>
        </p:nvSpPr>
        <p:spPr/>
        <p:txBody>
          <a:bodyPr/>
          <a:lstStyle/>
          <a:p>
            <a:r>
              <a:rPr lang="en-US" dirty="0" smtClean="0"/>
              <a:t>Look at Figure 1 in your text of fallen tree.</a:t>
            </a:r>
          </a:p>
          <a:p>
            <a:pPr lvl="1"/>
            <a:r>
              <a:rPr lang="en-US" dirty="0" smtClean="0"/>
              <a:t>Is it is abiotic OR biotic?</a:t>
            </a:r>
          </a:p>
          <a:p>
            <a:pPr lvl="2"/>
            <a:r>
              <a:rPr lang="en-US" dirty="0" smtClean="0"/>
              <a:t>biotic factors include things that were once alive, so the fallen tree is biotic.</a:t>
            </a:r>
          </a:p>
          <a:p>
            <a:endParaRPr lang="en-US" dirty="0"/>
          </a:p>
        </p:txBody>
      </p:sp>
    </p:spTree>
    <p:extLst>
      <p:ext uri="{BB962C8B-B14F-4D97-AF65-F5344CB8AC3E}">
        <p14:creationId xmlns:p14="http://schemas.microsoft.com/office/powerpoint/2010/main" val="87818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&amp;2.The Sun and Climate</a:t>
            </a:r>
            <a:endParaRPr lang="en-US" dirty="0"/>
          </a:p>
        </p:txBody>
      </p:sp>
      <p:sp>
        <p:nvSpPr>
          <p:cNvPr id="3" name="Content Placeholder 2"/>
          <p:cNvSpPr>
            <a:spLocks noGrp="1"/>
          </p:cNvSpPr>
          <p:nvPr>
            <p:ph idx="1"/>
          </p:nvPr>
        </p:nvSpPr>
        <p:spPr/>
        <p:txBody>
          <a:bodyPr/>
          <a:lstStyle/>
          <a:p>
            <a:r>
              <a:rPr lang="en-US" dirty="0"/>
              <a:t>M</a:t>
            </a:r>
            <a:r>
              <a:rPr lang="en-US" dirty="0" smtClean="0"/>
              <a:t>ost living things on Earth get their energy from the Sun. </a:t>
            </a:r>
          </a:p>
          <a:p>
            <a:r>
              <a:rPr lang="en-US" dirty="0"/>
              <a:t>C</a:t>
            </a:r>
            <a:r>
              <a:rPr lang="en-US" dirty="0" smtClean="0"/>
              <a:t>limate varies a great deal from one region to another.</a:t>
            </a:r>
            <a:endParaRPr lang="en-US" dirty="0"/>
          </a:p>
        </p:txBody>
      </p:sp>
    </p:spTree>
    <p:extLst>
      <p:ext uri="{BB962C8B-B14F-4D97-AF65-F5344CB8AC3E}">
        <p14:creationId xmlns:p14="http://schemas.microsoft.com/office/powerpoint/2010/main" val="95823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 living things use the Sun's energy?</a:t>
            </a:r>
            <a:endParaRPr lang="en-US" dirty="0"/>
          </a:p>
        </p:txBody>
      </p:sp>
      <p:sp>
        <p:nvSpPr>
          <p:cNvPr id="3" name="Content Placeholder 2"/>
          <p:cNvSpPr>
            <a:spLocks noGrp="1"/>
          </p:cNvSpPr>
          <p:nvPr>
            <p:ph idx="1"/>
          </p:nvPr>
        </p:nvSpPr>
        <p:spPr/>
        <p:txBody>
          <a:bodyPr/>
          <a:lstStyle/>
          <a:p>
            <a:r>
              <a:rPr lang="en-US" dirty="0" smtClean="0"/>
              <a:t>Living things get warmth and light from the Sun. Photosynthetic organisms use energy from the Sun and make food.</a:t>
            </a:r>
            <a:endParaRPr lang="en-US" dirty="0"/>
          </a:p>
        </p:txBody>
      </p:sp>
    </p:spTree>
    <p:extLst>
      <p:ext uri="{BB962C8B-B14F-4D97-AF65-F5344CB8AC3E}">
        <p14:creationId xmlns:p14="http://schemas.microsoft.com/office/powerpoint/2010/main" val="259095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climate?</a:t>
            </a:r>
            <a:endParaRPr lang="en-US" dirty="0"/>
          </a:p>
        </p:txBody>
      </p:sp>
      <p:sp>
        <p:nvSpPr>
          <p:cNvPr id="3" name="Content Placeholder 2"/>
          <p:cNvSpPr>
            <a:spLocks noGrp="1"/>
          </p:cNvSpPr>
          <p:nvPr>
            <p:ph idx="1"/>
          </p:nvPr>
        </p:nvSpPr>
        <p:spPr/>
        <p:txBody>
          <a:bodyPr/>
          <a:lstStyle/>
          <a:p>
            <a:r>
              <a:rPr lang="en-US" dirty="0" smtClean="0"/>
              <a:t>Climate is an area's average weather conditions over time.</a:t>
            </a:r>
            <a:endParaRPr lang="en-US" dirty="0"/>
          </a:p>
        </p:txBody>
      </p:sp>
    </p:spTree>
    <p:extLst>
      <p:ext uri="{BB962C8B-B14F-4D97-AF65-F5344CB8AC3E}">
        <p14:creationId xmlns:p14="http://schemas.microsoft.com/office/powerpoint/2010/main" val="3743548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Temperature</a:t>
            </a:r>
            <a:endParaRPr lang="en-US" dirty="0"/>
          </a:p>
        </p:txBody>
      </p:sp>
      <p:sp>
        <p:nvSpPr>
          <p:cNvPr id="3" name="Content Placeholder 2"/>
          <p:cNvSpPr>
            <a:spLocks noGrp="1"/>
          </p:cNvSpPr>
          <p:nvPr>
            <p:ph idx="1"/>
          </p:nvPr>
        </p:nvSpPr>
        <p:spPr/>
        <p:txBody>
          <a:bodyPr/>
          <a:lstStyle/>
          <a:p>
            <a:r>
              <a:rPr lang="en-US" dirty="0" smtClean="0"/>
              <a:t>most plants and animals in a particular area are adapted to living within a specific range of temperatures.</a:t>
            </a:r>
          </a:p>
          <a:p>
            <a:r>
              <a:rPr lang="en-US" dirty="0" smtClean="0"/>
              <a:t>Why wouldn't a polar bear living in the wild survive in the tropics?</a:t>
            </a:r>
          </a:p>
          <a:p>
            <a:pPr lvl="1"/>
            <a:r>
              <a:rPr lang="en-US" dirty="0" smtClean="0"/>
              <a:t>A polar bear is adapted for cold climates. It has thick fur and would overheat and die in the tropics.</a:t>
            </a:r>
            <a:endParaRPr lang="en-US" dirty="0"/>
          </a:p>
        </p:txBody>
      </p:sp>
    </p:spTree>
    <p:extLst>
      <p:ext uri="{BB962C8B-B14F-4D97-AF65-F5344CB8AC3E}">
        <p14:creationId xmlns:p14="http://schemas.microsoft.com/office/powerpoint/2010/main" val="110704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Water</a:t>
            </a:r>
            <a:endParaRPr lang="en-US" dirty="0"/>
          </a:p>
        </p:txBody>
      </p:sp>
      <p:sp>
        <p:nvSpPr>
          <p:cNvPr id="3" name="Content Placeholder 2"/>
          <p:cNvSpPr>
            <a:spLocks noGrp="1"/>
          </p:cNvSpPr>
          <p:nvPr>
            <p:ph idx="1"/>
          </p:nvPr>
        </p:nvSpPr>
        <p:spPr/>
        <p:txBody>
          <a:bodyPr/>
          <a:lstStyle/>
          <a:p>
            <a:r>
              <a:rPr lang="en-US" dirty="0" smtClean="0"/>
              <a:t>life on Earth could not exist without water.</a:t>
            </a:r>
          </a:p>
          <a:p>
            <a:endParaRPr lang="en-US" dirty="0"/>
          </a:p>
          <a:p>
            <a:r>
              <a:rPr lang="en-US" dirty="0" smtClean="0"/>
              <a:t>What do you do when you are thirsty?</a:t>
            </a:r>
          </a:p>
          <a:p>
            <a:pPr lvl="1"/>
            <a:r>
              <a:rPr lang="en-US" dirty="0" smtClean="0"/>
              <a:t>Students should indicate that they get something to drink.</a:t>
            </a:r>
            <a:endParaRPr lang="en-US" dirty="0"/>
          </a:p>
        </p:txBody>
      </p:sp>
    </p:spTree>
    <p:extLst>
      <p:ext uri="{BB962C8B-B14F-4D97-AF65-F5344CB8AC3E}">
        <p14:creationId xmlns:p14="http://schemas.microsoft.com/office/powerpoint/2010/main" val="1610243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additive="base">
                                        <p:cTn id="1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Atmosphere</a:t>
            </a:r>
            <a:endParaRPr lang="en-US" dirty="0"/>
          </a:p>
        </p:txBody>
      </p:sp>
      <p:sp>
        <p:nvSpPr>
          <p:cNvPr id="3" name="Content Placeholder 2"/>
          <p:cNvSpPr>
            <a:spLocks noGrp="1"/>
          </p:cNvSpPr>
          <p:nvPr>
            <p:ph idx="1"/>
          </p:nvPr>
        </p:nvSpPr>
        <p:spPr/>
        <p:txBody>
          <a:bodyPr/>
          <a:lstStyle/>
          <a:p>
            <a:r>
              <a:rPr lang="en-US" dirty="0" smtClean="0"/>
              <a:t>What would happen to humans if there were no atmosphere?</a:t>
            </a:r>
          </a:p>
          <a:p>
            <a:pPr lvl="1"/>
            <a:r>
              <a:rPr lang="en-US" dirty="0" smtClean="0"/>
              <a:t>humans would not be able to survive.</a:t>
            </a:r>
            <a:endParaRPr lang="en-US" dirty="0"/>
          </a:p>
        </p:txBody>
      </p:sp>
    </p:spTree>
    <p:extLst>
      <p:ext uri="{BB962C8B-B14F-4D97-AF65-F5344CB8AC3E}">
        <p14:creationId xmlns:p14="http://schemas.microsoft.com/office/powerpoint/2010/main" val="2064321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Soil</a:t>
            </a:r>
            <a:endParaRPr lang="en-US" dirty="0"/>
          </a:p>
        </p:txBody>
      </p:sp>
      <p:sp>
        <p:nvSpPr>
          <p:cNvPr id="3" name="Content Placeholder 2"/>
          <p:cNvSpPr>
            <a:spLocks noGrp="1"/>
          </p:cNvSpPr>
          <p:nvPr>
            <p:ph idx="1"/>
          </p:nvPr>
        </p:nvSpPr>
        <p:spPr/>
        <p:txBody>
          <a:bodyPr/>
          <a:lstStyle/>
          <a:p>
            <a:r>
              <a:rPr lang="en-US" dirty="0" smtClean="0"/>
              <a:t>soil is considered an abiotic factor, even though it contains living things, such as insects, worms, and bacteria.</a:t>
            </a:r>
          </a:p>
          <a:p>
            <a:pPr marL="0" indent="0">
              <a:buNone/>
            </a:pPr>
            <a:endParaRPr lang="en-US" dirty="0"/>
          </a:p>
        </p:txBody>
      </p:sp>
    </p:spTree>
    <p:extLst>
      <p:ext uri="{BB962C8B-B14F-4D97-AF65-F5344CB8AC3E}">
        <p14:creationId xmlns:p14="http://schemas.microsoft.com/office/powerpoint/2010/main" val="791482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List the nonliving things in ecosystems.</a:t>
            </a:r>
            <a:endParaRPr lang="en-US" dirty="0"/>
          </a:p>
        </p:txBody>
      </p:sp>
      <p:sp>
        <p:nvSpPr>
          <p:cNvPr id="3" name="Content Placeholder 2"/>
          <p:cNvSpPr>
            <a:spLocks noGrp="1"/>
          </p:cNvSpPr>
          <p:nvPr>
            <p:ph idx="1"/>
          </p:nvPr>
        </p:nvSpPr>
        <p:spPr/>
        <p:txBody>
          <a:bodyPr/>
          <a:lstStyle/>
          <a:p>
            <a:r>
              <a:rPr lang="en-US" dirty="0" smtClean="0"/>
              <a:t>the Sun, climate, water, atmosphere, and soil</a:t>
            </a:r>
            <a:endParaRPr lang="en-US" dirty="0"/>
          </a:p>
        </p:txBody>
      </p:sp>
    </p:spTree>
    <p:extLst>
      <p:ext uri="{BB962C8B-B14F-4D97-AF65-F5344CB8AC3E}">
        <p14:creationId xmlns:p14="http://schemas.microsoft.com/office/powerpoint/2010/main" val="4189695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does the jaguar in Figure 1 interact with the abiotic factors in its ecosystems?</a:t>
            </a:r>
            <a:endParaRPr lang="en-US" dirty="0"/>
          </a:p>
        </p:txBody>
      </p:sp>
      <p:sp>
        <p:nvSpPr>
          <p:cNvPr id="3" name="Content Placeholder 2"/>
          <p:cNvSpPr>
            <a:spLocks noGrp="1"/>
          </p:cNvSpPr>
          <p:nvPr>
            <p:ph idx="1"/>
          </p:nvPr>
        </p:nvSpPr>
        <p:spPr/>
        <p:txBody>
          <a:bodyPr/>
          <a:lstStyle/>
          <a:p>
            <a:endParaRPr lang="en-US" dirty="0" smtClean="0"/>
          </a:p>
          <a:p>
            <a:r>
              <a:rPr lang="en-US" dirty="0" smtClean="0"/>
              <a:t>The jaguar drinks water, walks on soil, gets warmth from sunlight, and breathes oxygen in the atmosphere.</a:t>
            </a:r>
          </a:p>
          <a:p>
            <a:endParaRPr lang="en-US" dirty="0"/>
          </a:p>
        </p:txBody>
      </p:sp>
    </p:spTree>
    <p:extLst>
      <p:ext uri="{BB962C8B-B14F-4D97-AF65-F5344CB8AC3E}">
        <p14:creationId xmlns:p14="http://schemas.microsoft.com/office/powerpoint/2010/main" val="659949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1: Abiotic Factors</a:t>
            </a:r>
            <a:endParaRPr lang="en-US" dirty="0"/>
          </a:p>
        </p:txBody>
      </p:sp>
      <p:sp>
        <p:nvSpPr>
          <p:cNvPr id="3" name="Content Placeholder 2"/>
          <p:cNvSpPr>
            <a:spLocks noGrp="1"/>
          </p:cNvSpPr>
          <p:nvPr>
            <p:ph idx="1"/>
          </p:nvPr>
        </p:nvSpPr>
        <p:spPr/>
        <p:txBody>
          <a:bodyPr/>
          <a:lstStyle/>
          <a:p>
            <a:r>
              <a:rPr lang="en-US" dirty="0"/>
              <a:t>How do abiotic factors affect life in an ecosystem</a:t>
            </a:r>
            <a:r>
              <a:rPr lang="en-US" dirty="0" smtClean="0"/>
              <a:t>?</a:t>
            </a:r>
            <a:endParaRPr lang="en-US" dirty="0"/>
          </a:p>
        </p:txBody>
      </p:sp>
    </p:spTree>
    <p:extLst>
      <p:ext uri="{BB962C8B-B14F-4D97-AF65-F5344CB8AC3E}">
        <p14:creationId xmlns:p14="http://schemas.microsoft.com/office/powerpoint/2010/main" val="1996661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Answers might include that abiotic factors are needed for life to exist. Organisms need such</a:t>
            </a:r>
          </a:p>
          <a:p>
            <a:r>
              <a:rPr lang="en-US" dirty="0"/>
              <a:t>things as water, sunlight for energy, and certain gases in the atmosphere.</a:t>
            </a:r>
          </a:p>
          <a:p>
            <a:endParaRPr lang="en-US" dirty="0"/>
          </a:p>
        </p:txBody>
      </p:sp>
    </p:spTree>
    <p:extLst>
      <p:ext uri="{BB962C8B-B14F-4D97-AF65-F5344CB8AC3E}">
        <p14:creationId xmlns:p14="http://schemas.microsoft.com/office/powerpoint/2010/main" val="1738140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46</TotalTime>
  <Words>824</Words>
  <Application>Microsoft Office PowerPoint</Application>
  <PresentationFormat>On-screen Show (4:3)</PresentationFormat>
  <Paragraphs>75</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Flow</vt:lpstr>
      <vt:lpstr>Ecology</vt:lpstr>
      <vt:lpstr>Bell Work: Why do you think tropical waters usually look so blue?</vt:lpstr>
      <vt:lpstr>Answer: </vt:lpstr>
      <vt:lpstr>What is an ecosystem?</vt:lpstr>
      <vt:lpstr>PowerPoint Presentation</vt:lpstr>
      <vt:lpstr>Lesson 1</vt:lpstr>
      <vt:lpstr>Lesson 1: Abiotic Factors </vt:lpstr>
      <vt:lpstr>Lesson 1: Abiotic Factors</vt:lpstr>
      <vt:lpstr>Lesson 1: Abiotic Factors</vt:lpstr>
      <vt:lpstr>Lesson 1: Abiotic Factors</vt:lpstr>
      <vt:lpstr>PowerPoint Presentation</vt:lpstr>
      <vt:lpstr>Lesson 1: Abiotic Factors</vt:lpstr>
      <vt:lpstr>What are the nonliving parts of an ecosystem?</vt:lpstr>
      <vt:lpstr>1 &amp;2.The Sun and Climate</vt:lpstr>
      <vt:lpstr>How do living things use the Sun's energy?</vt:lpstr>
      <vt:lpstr>What is climate?</vt:lpstr>
      <vt:lpstr>Temperature</vt:lpstr>
      <vt:lpstr>3. Water</vt:lpstr>
      <vt:lpstr>4. Atmosphere</vt:lpstr>
      <vt:lpstr>5. Soil</vt:lpstr>
      <vt:lpstr>List the nonliving things in ecosystems.</vt:lpstr>
      <vt:lpstr>How does the jaguar in Figure 1 interact with the abiotic factors in its ecosystems?</vt:lpstr>
      <vt:lpstr>Lesson 1: Abiotic Factors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Ecology</dc:title>
  <dc:creator>Kelley Logan</dc:creator>
  <cp:lastModifiedBy>Kelley Logan</cp:lastModifiedBy>
  <cp:revision>9</cp:revision>
  <dcterms:created xsi:type="dcterms:W3CDTF">2014-08-25T19:13:05Z</dcterms:created>
  <dcterms:modified xsi:type="dcterms:W3CDTF">2014-10-14T16:05:33Z</dcterms:modified>
</cp:coreProperties>
</file>