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12"/>
  </p:handoutMasterIdLst>
  <p:sldIdLst>
    <p:sldId id="256" r:id="rId2"/>
    <p:sldId id="263" r:id="rId3"/>
    <p:sldId id="281" r:id="rId4"/>
    <p:sldId id="283" r:id="rId5"/>
    <p:sldId id="284" r:id="rId6"/>
    <p:sldId id="285" r:id="rId7"/>
    <p:sldId id="278" r:id="rId8"/>
    <p:sldId id="279" r:id="rId9"/>
    <p:sldId id="280" r:id="rId10"/>
    <p:sldId id="261" r:id="rId1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69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ahoma" charset="0"/>
              </a:defRPr>
            </a:lvl1pPr>
          </a:lstStyle>
          <a:p>
            <a:pPr>
              <a:defRPr/>
            </a:pPr>
            <a:fld id="{ADA38644-1E29-4D5E-B5D1-101FEFB2BE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52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90AFE-BD8A-4688-8126-4047F7D7B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E9258-F721-4B37-8F01-FB413659DD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D7AFD-CBD4-4E04-9928-5F76FF0E2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8C13-FA80-4DE0-B953-257F25A6D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C64C5-E22E-4FBD-A4CE-7F6CE7A3A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BB53E-E567-41A9-9EF0-48C9B9F90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30DA-AEDA-4B5A-8700-80993C123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7EB47-EDF8-416A-8D62-689ED5DB8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50F29-6FEB-4A40-B380-90A58015C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007A6-C950-48EF-B012-D508FB0AF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884B6-30ED-4572-A55F-43EB8B1C1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265B0A7-E5F5-4EB0-BC3D-DE23D32ECE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6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2.wmf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828800"/>
          </a:xfrm>
        </p:spPr>
        <p:txBody>
          <a:bodyPr/>
          <a:lstStyle/>
          <a:p>
            <a:pPr eaLnBrk="1" hangingPunct="1"/>
            <a:r>
              <a:rPr lang="en-US" smtClean="0"/>
              <a:t>5.7 Proving That Figures Are Special Quadrilaterals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971800"/>
            <a:ext cx="6858000" cy="30480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1800" smtClean="0"/>
              <a:t>Objective: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400" smtClean="0"/>
              <a:t>After studying this section, you will be able to prove that a quadrilateral is: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 smtClean="0"/>
              <a:t>A rectangle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 smtClean="0"/>
              <a:t>A kite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 smtClean="0"/>
              <a:t>A rhombus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 smtClean="0"/>
              <a:t>A square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 smtClean="0"/>
              <a:t>An isosceles triangle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Proving that a quadrilateral is a rectangle		</a:t>
            </a:r>
          </a:p>
        </p:txBody>
      </p:sp>
      <p:sp>
        <p:nvSpPr>
          <p:cNvPr id="18443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Show that the quadrilateral is a parallelogram first then use one of the methods to complete the proof.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5867400" y="1524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8305800" y="1524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5867400" y="471488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8305800" y="471488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29718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1.  If a parallelogram contains at least one right angle, then it is a rectangle (reverse of the definition).</a:t>
            </a: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6172200" y="762000"/>
            <a:ext cx="2133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39624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2.  If the diagonals of a parallelogram are congruent, then the parallelogram is a rectangle.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4953000"/>
            <a:ext cx="8610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You can prove that a quadrilateral is a rectangle without first showing that it is a parallelogram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/>
              <a:t>3.  If all four angles of a quadrilateral are right angles, then it is a rectangle.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Proving that a quadrilateral is a kite		</a:t>
            </a:r>
          </a:p>
        </p:txBody>
      </p:sp>
      <p:sp>
        <p:nvSpPr>
          <p:cNvPr id="18443" name="Text Box 4"/>
          <p:cNvSpPr txBox="1">
            <a:spLocks noChangeArrowheads="1"/>
          </p:cNvSpPr>
          <p:nvPr/>
        </p:nvSpPr>
        <p:spPr bwMode="auto">
          <a:xfrm>
            <a:off x="457200" y="2362200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To prove that a quadrilateral is a kite, either of the following methods can be used.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7162800" y="16002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7543800" y="609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6172200" y="609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7086600" y="152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3292475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1.  If two disjoint pairs of consecutive sides of a quadrilateral are congruent, then it is a kite (reverse of the definition).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4359275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2.  If one of the diagonals of a quadrilateral is the perpendicular bisector of the other diagonal, then the quadrilateral is a kite.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>
            <a:off x="6477000" y="3048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7010400" y="3048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V="1">
            <a:off x="7010400" y="762000"/>
            <a:ext cx="533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H="1" flipV="1">
            <a:off x="6477000" y="762000"/>
            <a:ext cx="533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6477000" y="762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7010400" y="3048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Proving that a quadrilateral is a rhombus		</a:t>
            </a:r>
          </a:p>
        </p:txBody>
      </p:sp>
      <p:sp>
        <p:nvSpPr>
          <p:cNvPr id="18443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Show that the quadrilateral is a parallelogram first then apply either of the following methods.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019800" y="1295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7391400" y="1524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6705600" y="4572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J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8077200" y="685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29718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1.  If a parallelogram contains a pair of consecutive sides that are congruent, then it is a rhombus (reverse of the definition).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39624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2.  If either diagonals of a parallelogram bisects two angles of the parallelogram, then it is a rhombus.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4953000"/>
            <a:ext cx="8610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You can prove that a quadrilateral is a rhombus without first showing that it is a parallelogram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/>
              <a:t>3.  If the diagonals of a quadrilateral are perpendicular bisectors of each other, then the quadrilateral is a rhombus.</a:t>
            </a:r>
          </a:p>
        </p:txBody>
      </p:sp>
      <p:sp>
        <p:nvSpPr>
          <p:cNvPr id="34831" name="AutoShape 15"/>
          <p:cNvSpPr>
            <a:spLocks noChangeArrowheads="1"/>
          </p:cNvSpPr>
          <p:nvPr/>
        </p:nvSpPr>
        <p:spPr bwMode="auto">
          <a:xfrm rot="-900842">
            <a:off x="6324600" y="609600"/>
            <a:ext cx="1752600" cy="990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Proving that a quadrilateral is a square		</a:t>
            </a:r>
          </a:p>
        </p:txBody>
      </p:sp>
      <p:sp>
        <p:nvSpPr>
          <p:cNvPr id="18443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The following method can be used to prove the NPRS is a square.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867400" y="1447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7239000" y="1447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867400" y="471488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7239000" y="4572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29718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1.  If a quadrilateral is both a rectangle and a rhombus, then it is a square (reverse of the definition).</a:t>
            </a: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6172200" y="762000"/>
            <a:ext cx="10668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Proving that a trapezoid is an isosceles		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867400" y="1524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8305800" y="1524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6324600" y="4572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7848600" y="4572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</a:t>
            </a:r>
          </a:p>
        </p:txBody>
      </p:sp>
      <p:sp>
        <p:nvSpPr>
          <p:cNvPr id="18443" name="Text Box 4"/>
          <p:cNvSpPr txBox="1">
            <a:spLocks noChangeArrowheads="1"/>
          </p:cNvSpPr>
          <p:nvPr/>
        </p:nvSpPr>
        <p:spPr bwMode="auto">
          <a:xfrm>
            <a:off x="304800" y="22098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1.  If the nonparallel sides of a trapezoid are congruent, then it is isosceles (reverse of the definition).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35052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2.  If the lower or the upper base angles of a trapezoid are congruent, then it is isosceles.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4740275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3.  If the diagonals of a trapezoid are congruent, then it is isosceles.</a:t>
            </a: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 rot="10800000">
            <a:off x="6172200" y="685800"/>
            <a:ext cx="2133600" cy="1066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12" name="Text Box 13"/>
          <p:cNvSpPr txBox="1">
            <a:spLocks noChangeArrowheads="1"/>
          </p:cNvSpPr>
          <p:nvPr/>
        </p:nvSpPr>
        <p:spPr bwMode="auto">
          <a:xfrm>
            <a:off x="457200" y="838200"/>
            <a:ext cx="8153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  <a:cs typeface="Arial" charset="0"/>
              </a:rPr>
              <a:t>What is the most descriptive name for quadrilateral ABCD with vertices </a:t>
            </a:r>
          </a:p>
          <a:p>
            <a:r>
              <a:rPr lang="en-US" sz="2800">
                <a:latin typeface="Arial" charset="0"/>
                <a:cs typeface="Arial" charset="0"/>
              </a:rPr>
              <a:t>A = (-3, -7),  B</a:t>
            </a:r>
            <a:r>
              <a:rPr lang="en-US" sz="2800">
                <a:latin typeface="Arial" charset="0"/>
              </a:rPr>
              <a:t> = (-9, 1),</a:t>
            </a:r>
            <a:r>
              <a:rPr lang="en-US" sz="2400"/>
              <a:t> </a:t>
            </a:r>
            <a:r>
              <a:rPr lang="en-US" sz="2800">
                <a:latin typeface="Arial" charset="0"/>
              </a:rPr>
              <a:t>C = (3, 9),</a:t>
            </a:r>
            <a:r>
              <a:rPr lang="en-US" sz="2400"/>
              <a:t> </a:t>
            </a:r>
            <a:r>
              <a:rPr lang="en-US" sz="2800">
                <a:latin typeface="Arial" charset="0"/>
              </a:rPr>
              <a:t>and D = (9, 1)?</a:t>
            </a:r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712" y="2160585"/>
                <a:ext cx="6975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𝑆𝑙𝑜𝑝𝑒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2" y="2160585"/>
                <a:ext cx="697562" cy="276999"/>
              </a:xfrm>
              <a:prstGeom prst="rect">
                <a:avLst/>
              </a:prstGeom>
              <a:blipFill>
                <a:blip r:embed="rId2"/>
                <a:stretch>
                  <a:fillRect l="-10526" r="-2632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6200" y="2526013"/>
                <a:ext cx="886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AB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526013"/>
                <a:ext cx="886461" cy="276999"/>
              </a:xfrm>
              <a:prstGeom prst="rect">
                <a:avLst/>
              </a:prstGeom>
              <a:blipFill>
                <a:blip r:embed="rId3"/>
                <a:stretch>
                  <a:fillRect l="-4828" r="-1379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62661" y="2375201"/>
                <a:ext cx="1142941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1−(−7)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−9−(−3)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61" y="2375201"/>
                <a:ext cx="1142941" cy="576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66044" y="2373613"/>
                <a:ext cx="61074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044" y="2373613"/>
                <a:ext cx="610745" cy="520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03583" y="2362200"/>
                <a:ext cx="649217" cy="519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583" y="2362200"/>
                <a:ext cx="649217" cy="5193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00" y="3135613"/>
                <a:ext cx="8720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3135613"/>
                <a:ext cx="872034" cy="276999"/>
              </a:xfrm>
              <a:prstGeom prst="rect">
                <a:avLst/>
              </a:prstGeom>
              <a:blipFill>
                <a:blip r:embed="rId7"/>
                <a:stretch>
                  <a:fillRect l="-4895" r="-699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62661" y="2984801"/>
                <a:ext cx="969817" cy="5695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3−(−9)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61" y="2984801"/>
                <a:ext cx="969817" cy="5695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72841" y="2983213"/>
                <a:ext cx="565861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41" y="2983213"/>
                <a:ext cx="565861" cy="518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10380" y="2971800"/>
                <a:ext cx="4376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380" y="2971800"/>
                <a:ext cx="437620" cy="5203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200" y="3821413"/>
                <a:ext cx="8832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3821413"/>
                <a:ext cx="883255" cy="276999"/>
              </a:xfrm>
              <a:prstGeom prst="rect">
                <a:avLst/>
              </a:prstGeom>
              <a:blipFill>
                <a:blip r:embed="rId11"/>
                <a:stretch>
                  <a:fillRect l="-4861" r="-138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62661" y="3670601"/>
                <a:ext cx="604333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1−9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61" y="3670601"/>
                <a:ext cx="604333" cy="5203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600200" y="3669013"/>
                <a:ext cx="61074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669013"/>
                <a:ext cx="610745" cy="5186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37739" y="3657600"/>
                <a:ext cx="649217" cy="519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739" y="3657600"/>
                <a:ext cx="649217" cy="5193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200" y="4431013"/>
                <a:ext cx="8976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431013"/>
                <a:ext cx="897682" cy="276999"/>
              </a:xfrm>
              <a:prstGeom prst="rect">
                <a:avLst/>
              </a:prstGeom>
              <a:blipFill>
                <a:blip r:embed="rId15"/>
                <a:stretch>
                  <a:fillRect l="-4762" r="-136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2661" y="4280201"/>
                <a:ext cx="969816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1−(−7)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9−(−3)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61" y="4280201"/>
                <a:ext cx="969816" cy="57676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75916" y="4278613"/>
                <a:ext cx="565861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916" y="4278613"/>
                <a:ext cx="565861" cy="51860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13455" y="4267200"/>
                <a:ext cx="4376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455" y="4267200"/>
                <a:ext cx="437620" cy="5203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 bwMode="auto">
          <a:xfrm rot="16200000">
            <a:off x="1535676" y="4993760"/>
            <a:ext cx="360818" cy="31966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473" y="5424100"/>
                <a:ext cx="4380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𝑂𝑝𝑝𝑜𝑠𝑖𝑡𝑒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𝑠𝑖𝑑𝑒𝑠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𝑠𝑙𝑜𝑝𝑒𝑠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3" y="5424100"/>
                <a:ext cx="4380943" cy="276999"/>
              </a:xfrm>
              <a:prstGeom prst="rect">
                <a:avLst/>
              </a:prstGeom>
              <a:blipFill>
                <a:blip r:embed="rId19"/>
                <a:stretch>
                  <a:fillRect l="-1252" r="-1252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8754" y="5742028"/>
                <a:ext cx="29145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𝑙𝑒𝑎𝑠𝑡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𝑝𝑎𝑟𝑎𝑙𝑙𝑒𝑙𝑜𝑔𝑟𝑎𝑚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54" y="5742028"/>
                <a:ext cx="2914580" cy="276999"/>
              </a:xfrm>
              <a:prstGeom prst="rect">
                <a:avLst/>
              </a:prstGeom>
              <a:blipFill>
                <a:blip r:embed="rId20"/>
                <a:stretch>
                  <a:fillRect l="-418" r="-2092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638800" y="2175279"/>
                <a:ext cx="26245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𝑅𝑒𝑐𝑡𝑎𝑛𝑔𝑙𝑒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𝑅h𝑜𝑚𝑏𝑢𝑠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175279"/>
                <a:ext cx="2624565" cy="276999"/>
              </a:xfrm>
              <a:prstGeom prst="rect">
                <a:avLst/>
              </a:prstGeom>
              <a:blipFill>
                <a:blip r:embed="rId21"/>
                <a:stretch>
                  <a:fillRect l="-464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10200" y="2451887"/>
                <a:ext cx="32153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𝑜𝑝𝑝𝑜𝑠𝑖𝑡𝑒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𝑟𝑒𝑐𝑖𝑝𝑟𝑜𝑐𝑎𝑙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𝑠𝑙𝑜𝑝𝑒𝑠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451887"/>
                <a:ext cx="3215367" cy="276999"/>
              </a:xfrm>
              <a:prstGeom prst="rect">
                <a:avLst/>
              </a:prstGeom>
              <a:blipFill>
                <a:blip r:embed="rId22"/>
                <a:stretch>
                  <a:fillRect l="-380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969096" y="2727298"/>
                <a:ext cx="19626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𝑟𝑒𝑐𝑡𝑎𝑛𝑔𝑙𝑒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96" y="2727298"/>
                <a:ext cx="1962653" cy="276999"/>
              </a:xfrm>
              <a:prstGeom prst="rect">
                <a:avLst/>
              </a:prstGeom>
              <a:blipFill>
                <a:blip r:embed="rId23"/>
                <a:stretch>
                  <a:fillRect l="-932" r="-3416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27629" y="3048000"/>
                <a:ext cx="28543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𝑟h𝑜𝑚𝑏𝑢𝑠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𝑑𝑖𝑎𝑔𝑜𝑛𝑎𝑙𝑠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629" y="3048000"/>
                <a:ext cx="2854371" cy="276999"/>
              </a:xfrm>
              <a:prstGeom prst="rect">
                <a:avLst/>
              </a:prstGeom>
              <a:blipFill>
                <a:blip r:embed="rId24"/>
                <a:stretch>
                  <a:fillRect l="-2137" r="-855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85660" y="3512358"/>
                <a:ext cx="14651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Slope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660" y="3512358"/>
                <a:ext cx="1465145" cy="276999"/>
              </a:xfrm>
              <a:prstGeom prst="rect">
                <a:avLst/>
              </a:prstGeom>
              <a:blipFill>
                <a:blip r:embed="rId25"/>
                <a:stretch>
                  <a:fillRect l="-4583" r="-833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753861" y="3365801"/>
                <a:ext cx="969816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9−(−7)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3−(−3)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61" y="3365801"/>
                <a:ext cx="969816" cy="576761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64041" y="3364213"/>
                <a:ext cx="56586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4041" y="3364213"/>
                <a:ext cx="565861" cy="52039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401580" y="3352800"/>
                <a:ext cx="4376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580" y="3352800"/>
                <a:ext cx="437620" cy="52039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85660" y="4217996"/>
                <a:ext cx="14843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Slope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BD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660" y="4217996"/>
                <a:ext cx="1484381" cy="276999"/>
              </a:xfrm>
              <a:prstGeom prst="rect">
                <a:avLst/>
              </a:prstGeom>
              <a:blipFill>
                <a:blip r:embed="rId29"/>
                <a:stretch>
                  <a:fillRect l="-4508" r="-41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753861" y="4071439"/>
                <a:ext cx="969817" cy="5695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9−(−9)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61" y="4071439"/>
                <a:ext cx="969817" cy="56958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764041" y="4069851"/>
                <a:ext cx="56586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4041" y="4069851"/>
                <a:ext cx="565861" cy="52039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401580" y="4218801"/>
                <a:ext cx="4376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580" y="4218801"/>
                <a:ext cx="437620" cy="276999"/>
              </a:xfrm>
              <a:prstGeom prst="rect">
                <a:avLst/>
              </a:prstGeom>
              <a:blipFill>
                <a:blip r:embed="rId32"/>
                <a:stretch>
                  <a:fillRect l="-2778" r="-11111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86400" y="4804814"/>
                <a:ext cx="33120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𝑜𝑝𝑝𝑜𝑠𝑖𝑡𝑒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𝑟𝑒𝑐𝑖𝑝𝑟𝑜𝑐𝑎𝑙𝑠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804814"/>
                <a:ext cx="3312061" cy="276999"/>
              </a:xfrm>
              <a:prstGeom prst="rect">
                <a:avLst/>
              </a:prstGeom>
              <a:blipFill>
                <a:blip r:embed="rId33"/>
                <a:stretch>
                  <a:fillRect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 bwMode="auto">
          <a:xfrm>
            <a:off x="6019800" y="5334000"/>
            <a:ext cx="1939971" cy="1066800"/>
          </a:xfrm>
          <a:prstGeom prst="rect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704" name="TextBox 28703"/>
          <p:cNvSpPr txBox="1"/>
          <p:nvPr/>
        </p:nvSpPr>
        <p:spPr>
          <a:xfrm>
            <a:off x="6207171" y="5542119"/>
            <a:ext cx="1565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ABCD is a</a:t>
            </a:r>
          </a:p>
          <a:p>
            <a:pPr algn="ctr"/>
            <a:r>
              <a:rPr lang="en-US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parallelogram</a:t>
            </a:r>
            <a:endParaRPr lang="en-US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20" grpId="0" animBg="1"/>
      <p:bldP spid="287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0" name="Line 7"/>
          <p:cNvSpPr>
            <a:spLocks noChangeShapeType="1"/>
          </p:cNvSpPr>
          <p:nvPr/>
        </p:nvSpPr>
        <p:spPr bwMode="auto">
          <a:xfrm>
            <a:off x="457200" y="3657600"/>
            <a:ext cx="739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Line 8"/>
          <p:cNvSpPr>
            <a:spLocks noChangeShapeType="1"/>
          </p:cNvSpPr>
          <p:nvPr/>
        </p:nvSpPr>
        <p:spPr bwMode="auto">
          <a:xfrm>
            <a:off x="3733800" y="36576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Text Box 13"/>
          <p:cNvSpPr txBox="1">
            <a:spLocks noChangeArrowheads="1"/>
          </p:cNvSpPr>
          <p:nvPr/>
        </p:nvSpPr>
        <p:spPr bwMode="auto">
          <a:xfrm>
            <a:off x="381000" y="1842460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  <a:cs typeface="Arial" charset="0"/>
              </a:rPr>
              <a:t>Given: ABCD is a parallelogram</a:t>
            </a:r>
          </a:p>
        </p:txBody>
      </p:sp>
      <p:graphicFrame>
        <p:nvGraphicFramePr>
          <p:cNvPr id="297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274015"/>
              </p:ext>
            </p:extLst>
          </p:nvPr>
        </p:nvGraphicFramePr>
        <p:xfrm>
          <a:off x="1306513" y="2147260"/>
          <a:ext cx="3709987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7" name="Equation" r:id="rId3" imgW="1904760" imgH="215640" progId="Equation.DSMT4">
                  <p:embed/>
                </p:oleObj>
              </mc:Choice>
              <mc:Fallback>
                <p:oleObj name="Equation" r:id="rId3" imgW="1904760" imgH="215640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2147260"/>
                        <a:ext cx="3709987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32" name="Text Box 14"/>
          <p:cNvSpPr txBox="1">
            <a:spLocks noChangeArrowheads="1"/>
          </p:cNvSpPr>
          <p:nvPr/>
        </p:nvSpPr>
        <p:spPr bwMode="auto">
          <a:xfrm>
            <a:off x="457200" y="2727325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Arial" charset="0"/>
                <a:cs typeface="Arial" charset="0"/>
              </a:rPr>
              <a:t>Prove:  ABCD is a rhombus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943600" y="1600200"/>
            <a:ext cx="3048000" cy="1966913"/>
            <a:chOff x="6096000" y="2833687"/>
            <a:chExt cx="3048000" cy="1966913"/>
          </a:xfrm>
        </p:grpSpPr>
        <p:sp>
          <p:nvSpPr>
            <p:cNvPr id="29715" name="TextBox 19"/>
            <p:cNvSpPr txBox="1">
              <a:spLocks noChangeArrowheads="1"/>
            </p:cNvSpPr>
            <p:nvPr/>
          </p:nvSpPr>
          <p:spPr bwMode="auto">
            <a:xfrm>
              <a:off x="8534400" y="4433887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29716" name="TextBox 20"/>
            <p:cNvSpPr txBox="1">
              <a:spLocks noChangeArrowheads="1"/>
            </p:cNvSpPr>
            <p:nvPr/>
          </p:nvSpPr>
          <p:spPr bwMode="auto">
            <a:xfrm>
              <a:off x="8686800" y="2909887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D</a:t>
              </a:r>
            </a:p>
          </p:txBody>
        </p:sp>
        <p:sp>
          <p:nvSpPr>
            <p:cNvPr id="29717" name="TextBox 21"/>
            <p:cNvSpPr txBox="1">
              <a:spLocks noChangeArrowheads="1"/>
            </p:cNvSpPr>
            <p:nvPr/>
          </p:nvSpPr>
          <p:spPr bwMode="auto">
            <a:xfrm>
              <a:off x="6629400" y="2833687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29724" name="TextBox 20"/>
            <p:cNvSpPr txBox="1">
              <a:spLocks noChangeArrowheads="1"/>
            </p:cNvSpPr>
            <p:nvPr/>
          </p:nvSpPr>
          <p:spPr bwMode="auto">
            <a:xfrm>
              <a:off x="6096000" y="4357687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29727" name="Line 29"/>
            <p:cNvSpPr>
              <a:spLocks noChangeShapeType="1"/>
            </p:cNvSpPr>
            <p:nvPr/>
          </p:nvSpPr>
          <p:spPr bwMode="auto">
            <a:xfrm flipV="1">
              <a:off x="6324600" y="3062287"/>
              <a:ext cx="609600" cy="1371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Line 29"/>
            <p:cNvSpPr>
              <a:spLocks noChangeShapeType="1"/>
            </p:cNvSpPr>
            <p:nvPr/>
          </p:nvSpPr>
          <p:spPr bwMode="auto">
            <a:xfrm flipV="1">
              <a:off x="8610600" y="3062287"/>
              <a:ext cx="76200" cy="1371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29" name="Line 29"/>
            <p:cNvSpPr>
              <a:spLocks noChangeShapeType="1"/>
            </p:cNvSpPr>
            <p:nvPr/>
          </p:nvSpPr>
          <p:spPr bwMode="auto">
            <a:xfrm flipH="1" flipV="1">
              <a:off x="6934200" y="3062287"/>
              <a:ext cx="1752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0" name="Line 29"/>
            <p:cNvSpPr>
              <a:spLocks noChangeShapeType="1"/>
            </p:cNvSpPr>
            <p:nvPr/>
          </p:nvSpPr>
          <p:spPr bwMode="auto">
            <a:xfrm flipH="1" flipV="1">
              <a:off x="6324600" y="4433887"/>
              <a:ext cx="2286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29"/>
            <p:cNvSpPr>
              <a:spLocks noChangeShapeType="1"/>
            </p:cNvSpPr>
            <p:nvPr/>
          </p:nvSpPr>
          <p:spPr bwMode="auto">
            <a:xfrm flipV="1">
              <a:off x="6324600" y="3062287"/>
              <a:ext cx="2362200" cy="1371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5-Point Star 15"/>
          <p:cNvSpPr/>
          <p:nvPr/>
        </p:nvSpPr>
        <p:spPr>
          <a:xfrm>
            <a:off x="7098891" y="465330"/>
            <a:ext cx="381000" cy="370529"/>
          </a:xfrm>
          <a:prstGeom prst="star5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TextBox 4"/>
          <p:cNvSpPr txBox="1"/>
          <p:nvPr/>
        </p:nvSpPr>
        <p:spPr>
          <a:xfrm>
            <a:off x="7414566" y="293530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Proof </a:t>
            </a:r>
            <a:r>
              <a:rPr lang="en-US" dirty="0" smtClean="0"/>
              <a:t>o</a:t>
            </a:r>
            <a:endParaRPr lang="en-US" dirty="0" smtClean="0"/>
          </a:p>
          <a:p>
            <a:pPr algn="ctr"/>
            <a:r>
              <a:rPr lang="en-US" dirty="0" smtClean="0"/>
              <a:t>Method #2 </a:t>
            </a:r>
          </a:p>
          <a:p>
            <a:pPr algn="ctr"/>
            <a:r>
              <a:rPr lang="en-US" dirty="0" smtClean="0"/>
              <a:t>for Rhombus!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1000" y="3733800"/>
                <a:ext cx="30179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ABCD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parallelogram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733800"/>
                <a:ext cx="3017942" cy="307777"/>
              </a:xfrm>
              <a:prstGeom prst="rect">
                <a:avLst/>
              </a:prstGeom>
              <a:blipFill>
                <a:blip r:embed="rId5"/>
                <a:stretch>
                  <a:fillRect l="-1212" r="-222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16258" y="3733800"/>
                <a:ext cx="9997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Given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258" y="3733800"/>
                <a:ext cx="999761" cy="307777"/>
              </a:xfrm>
              <a:prstGeom prst="rect">
                <a:avLst/>
              </a:prstGeom>
              <a:blipFill>
                <a:blip r:embed="rId6"/>
                <a:stretch>
                  <a:fillRect l="-4268" r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1000" y="4111823"/>
                <a:ext cx="20432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𝐴𝐷𝐶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𝐴𝐵𝐶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111823"/>
                <a:ext cx="2043252" cy="307777"/>
              </a:xfrm>
              <a:prstGeom prst="rect">
                <a:avLst/>
              </a:prstGeom>
              <a:blipFill>
                <a:blip r:embed="rId7"/>
                <a:stretch>
                  <a:fillRect l="-2090" r="-149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00348" y="4114800"/>
                <a:ext cx="3875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Opp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 ∠</m:t>
                          </m:r>
                        </m:e>
                        <m:sup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parallelogram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are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≅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348" y="4114800"/>
                <a:ext cx="3875163" cy="307777"/>
              </a:xfrm>
              <a:prstGeom prst="rect">
                <a:avLst/>
              </a:prstGeom>
              <a:blipFill>
                <a:blip r:embed="rId8"/>
                <a:stretch>
                  <a:fillRect l="-786" r="-314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6320" y="4492823"/>
                <a:ext cx="32712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𝐵𝐷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bisects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𝐴𝐷𝐶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&amp; 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𝐴𝐵𝐶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20" y="4492823"/>
                <a:ext cx="3271280" cy="307777"/>
              </a:xfrm>
              <a:prstGeom prst="rect">
                <a:avLst/>
              </a:prstGeom>
              <a:blipFill>
                <a:blip r:embed="rId9"/>
                <a:stretch>
                  <a:fillRect l="-186" r="-18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886200" y="4492823"/>
                <a:ext cx="9997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Given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2823"/>
                <a:ext cx="999761" cy="307777"/>
              </a:xfrm>
              <a:prstGeom prst="rect">
                <a:avLst/>
              </a:prstGeom>
              <a:blipFill>
                <a:blip r:embed="rId10"/>
                <a:stretch>
                  <a:fillRect l="-4878" r="-4268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81000" y="4873823"/>
                <a:ext cx="20767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𝐴𝐵𝐷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𝐴𝐷𝐵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3823"/>
                <a:ext cx="2076722" cy="307777"/>
              </a:xfrm>
              <a:prstGeom prst="rect">
                <a:avLst/>
              </a:prstGeom>
              <a:blipFill>
                <a:blip r:embed="rId11"/>
                <a:stretch>
                  <a:fillRect l="-2059" r="-176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893335" y="4873823"/>
                <a:ext cx="44886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are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≅,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their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like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divisions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are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335" y="4873823"/>
                <a:ext cx="4488665" cy="307777"/>
              </a:xfrm>
              <a:prstGeom prst="rect">
                <a:avLst/>
              </a:prstGeom>
              <a:blipFill>
                <a:blip r:embed="rId12"/>
                <a:stretch>
                  <a:fillRect l="-679" r="-27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1000" y="5254823"/>
                <a:ext cx="1393843" cy="308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𝐴𝐷</m:t>
                          </m:r>
                        </m:e>
                      </m:ac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254823"/>
                <a:ext cx="1393843" cy="308482"/>
              </a:xfrm>
              <a:prstGeom prst="rect">
                <a:avLst/>
              </a:prstGeom>
              <a:blipFill>
                <a:blip r:embed="rId13"/>
                <a:stretch>
                  <a:fillRect l="-3070" r="-307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940157" y="5257800"/>
                <a:ext cx="26308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≅ 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𝑠𝑖𝑑𝑒𝑠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≅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157" y="5257800"/>
                <a:ext cx="2630848" cy="307777"/>
              </a:xfrm>
              <a:prstGeom prst="rect">
                <a:avLst/>
              </a:prstGeom>
              <a:blipFill>
                <a:blip r:embed="rId14"/>
                <a:stretch>
                  <a:fillRect l="-1389" r="-92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81000" y="5635823"/>
                <a:ext cx="24697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ABCD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rhombus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635823"/>
                <a:ext cx="2469715" cy="307777"/>
              </a:xfrm>
              <a:prstGeom prst="rect">
                <a:avLst/>
              </a:prstGeom>
              <a:blipFill>
                <a:blip r:embed="rId15"/>
                <a:stretch>
                  <a:fillRect l="-1728" r="-172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31085" y="5638800"/>
                <a:ext cx="48261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000" i="0" smtClean="0"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parallelogram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contains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consecutive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085" y="5638800"/>
                <a:ext cx="4826128" cy="307777"/>
              </a:xfrm>
              <a:prstGeom prst="rect">
                <a:avLst/>
              </a:prstGeom>
              <a:blipFill>
                <a:blip r:embed="rId16"/>
                <a:stretch>
                  <a:fillRect l="-631" r="-505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54784" y="5943600"/>
                <a:ext cx="43136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air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sides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≅,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rhombus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784" y="5943600"/>
                <a:ext cx="4313681" cy="307777"/>
              </a:xfrm>
              <a:prstGeom prst="rect">
                <a:avLst/>
              </a:prstGeom>
              <a:blipFill>
                <a:blip r:embed="rId17"/>
                <a:stretch>
                  <a:fillRect l="-707" r="-99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Line 7"/>
          <p:cNvSpPr>
            <a:spLocks noChangeShapeType="1"/>
          </p:cNvSpPr>
          <p:nvPr/>
        </p:nvSpPr>
        <p:spPr bwMode="auto">
          <a:xfrm>
            <a:off x="914400" y="3276600"/>
            <a:ext cx="739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2" name="Text Box 13"/>
          <p:cNvSpPr txBox="1">
            <a:spLocks noChangeArrowheads="1"/>
          </p:cNvSpPr>
          <p:nvPr/>
        </p:nvSpPr>
        <p:spPr bwMode="auto">
          <a:xfrm>
            <a:off x="533400" y="1367135"/>
            <a:ext cx="434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Given:  GJMO is a parallelogram</a:t>
            </a:r>
          </a:p>
        </p:txBody>
      </p:sp>
      <p:sp>
        <p:nvSpPr>
          <p:cNvPr id="30723" name="Text Box 14"/>
          <p:cNvSpPr txBox="1">
            <a:spLocks noChangeArrowheads="1"/>
          </p:cNvSpPr>
          <p:nvPr/>
        </p:nvSpPr>
        <p:spPr bwMode="auto">
          <a:xfrm>
            <a:off x="533400" y="2586335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Prove:  OHKM is a rectangle</a:t>
            </a:r>
          </a:p>
        </p:txBody>
      </p:sp>
      <p:sp>
        <p:nvSpPr>
          <p:cNvPr id="30736" name="Line 8"/>
          <p:cNvSpPr>
            <a:spLocks noChangeShapeType="1"/>
          </p:cNvSpPr>
          <p:nvPr/>
        </p:nvSpPr>
        <p:spPr bwMode="auto">
          <a:xfrm>
            <a:off x="4191000" y="32766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486400" y="1295400"/>
            <a:ext cx="3657600" cy="1966912"/>
            <a:chOff x="5638800" y="2605088"/>
            <a:chExt cx="3657600" cy="1966912"/>
          </a:xfrm>
        </p:grpSpPr>
        <p:sp>
          <p:nvSpPr>
            <p:cNvPr id="30724" name="TextBox 18"/>
            <p:cNvSpPr txBox="1">
              <a:spLocks noChangeArrowheads="1"/>
            </p:cNvSpPr>
            <p:nvPr/>
          </p:nvSpPr>
          <p:spPr bwMode="auto">
            <a:xfrm>
              <a:off x="7924800" y="4191000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J</a:t>
              </a:r>
            </a:p>
          </p:txBody>
        </p:sp>
        <p:sp>
          <p:nvSpPr>
            <p:cNvPr id="30725" name="TextBox 19"/>
            <p:cNvSpPr txBox="1">
              <a:spLocks noChangeArrowheads="1"/>
            </p:cNvSpPr>
            <p:nvPr/>
          </p:nvSpPr>
          <p:spPr bwMode="auto">
            <a:xfrm>
              <a:off x="8686800" y="2605088"/>
              <a:ext cx="4572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30726" name="TextBox 21"/>
            <p:cNvSpPr txBox="1">
              <a:spLocks noChangeArrowheads="1"/>
            </p:cNvSpPr>
            <p:nvPr/>
          </p:nvSpPr>
          <p:spPr bwMode="auto">
            <a:xfrm>
              <a:off x="5638800" y="4191000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G</a:t>
              </a:r>
            </a:p>
          </p:txBody>
        </p:sp>
        <p:sp>
          <p:nvSpPr>
            <p:cNvPr id="30727" name="TextBox 19"/>
            <p:cNvSpPr txBox="1">
              <a:spLocks noChangeArrowheads="1"/>
            </p:cNvSpPr>
            <p:nvPr/>
          </p:nvSpPr>
          <p:spPr bwMode="auto">
            <a:xfrm>
              <a:off x="6477000" y="2667000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O</a:t>
              </a:r>
            </a:p>
          </p:txBody>
        </p:sp>
        <p:sp>
          <p:nvSpPr>
            <p:cNvPr id="30729" name="Line 14"/>
            <p:cNvSpPr>
              <a:spLocks noChangeShapeType="1"/>
            </p:cNvSpPr>
            <p:nvPr/>
          </p:nvSpPr>
          <p:spPr bwMode="auto">
            <a:xfrm flipH="1">
              <a:off x="5943600" y="4267200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0" name="Line 15"/>
            <p:cNvSpPr>
              <a:spLocks noChangeShapeType="1"/>
            </p:cNvSpPr>
            <p:nvPr/>
          </p:nvSpPr>
          <p:spPr bwMode="auto">
            <a:xfrm flipV="1">
              <a:off x="8915400" y="28956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3" name="TextBox 19"/>
            <p:cNvSpPr txBox="1">
              <a:spLocks noChangeArrowheads="1"/>
            </p:cNvSpPr>
            <p:nvPr/>
          </p:nvSpPr>
          <p:spPr bwMode="auto">
            <a:xfrm>
              <a:off x="8839200" y="4191000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K</a:t>
              </a:r>
            </a:p>
          </p:txBody>
        </p:sp>
        <p:sp>
          <p:nvSpPr>
            <p:cNvPr id="30734" name="TextBox 19"/>
            <p:cNvSpPr txBox="1">
              <a:spLocks noChangeArrowheads="1"/>
            </p:cNvSpPr>
            <p:nvPr/>
          </p:nvSpPr>
          <p:spPr bwMode="auto">
            <a:xfrm>
              <a:off x="6705600" y="4205288"/>
              <a:ext cx="4572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H</a:t>
              </a:r>
            </a:p>
          </p:txBody>
        </p:sp>
        <p:sp>
          <p:nvSpPr>
            <p:cNvPr id="30745" name="Line 14"/>
            <p:cNvSpPr>
              <a:spLocks noChangeShapeType="1"/>
            </p:cNvSpPr>
            <p:nvPr/>
          </p:nvSpPr>
          <p:spPr bwMode="auto">
            <a:xfrm flipH="1">
              <a:off x="6858000" y="2895600"/>
              <a:ext cx="2057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6" name="Line 15"/>
            <p:cNvSpPr>
              <a:spLocks noChangeShapeType="1"/>
            </p:cNvSpPr>
            <p:nvPr/>
          </p:nvSpPr>
          <p:spPr bwMode="auto">
            <a:xfrm flipV="1">
              <a:off x="6858000" y="28956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7" name="Line 15"/>
            <p:cNvSpPr>
              <a:spLocks noChangeShapeType="1"/>
            </p:cNvSpPr>
            <p:nvPr/>
          </p:nvSpPr>
          <p:spPr bwMode="auto">
            <a:xfrm flipV="1">
              <a:off x="5943600" y="2895600"/>
              <a:ext cx="9144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8" name="Line 15"/>
            <p:cNvSpPr>
              <a:spLocks noChangeShapeType="1"/>
            </p:cNvSpPr>
            <p:nvPr/>
          </p:nvSpPr>
          <p:spPr bwMode="auto">
            <a:xfrm flipV="1">
              <a:off x="8153400" y="2895600"/>
              <a:ext cx="7620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88779" y="1796908"/>
                <a:ext cx="1330621" cy="370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𝐺𝐾</m:t>
                          </m:r>
                        </m:e>
                      </m:acc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779" y="1796908"/>
                <a:ext cx="1330621" cy="370101"/>
              </a:xfrm>
              <a:prstGeom prst="rect">
                <a:avLst/>
              </a:prstGeom>
              <a:blipFill>
                <a:blip r:embed="rId2"/>
                <a:stretch>
                  <a:fillRect l="-3653" r="-319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488779" y="2205335"/>
                <a:ext cx="35162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𝑀𝐾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altitude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𝑀𝐾𝐽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779" y="2205335"/>
                <a:ext cx="3516284" cy="369332"/>
              </a:xfrm>
              <a:prstGeom prst="rect">
                <a:avLst/>
              </a:prstGeom>
              <a:blipFill>
                <a:blip r:embed="rId3"/>
                <a:stretch>
                  <a:fillRect l="-1213" r="-190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78737" y="3352800"/>
                <a:ext cx="2702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1. 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GJMO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parallelogram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37" y="3352800"/>
                <a:ext cx="2702663" cy="276999"/>
              </a:xfrm>
              <a:prstGeom prst="rect">
                <a:avLst/>
              </a:prstGeom>
              <a:blipFill>
                <a:blip r:embed="rId4"/>
                <a:stretch>
                  <a:fillRect l="-1126" r="-2252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343400" y="3363251"/>
                <a:ext cx="9008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1. 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Given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363251"/>
                <a:ext cx="900888" cy="276999"/>
              </a:xfrm>
              <a:prstGeom prst="rect">
                <a:avLst/>
              </a:prstGeom>
              <a:blipFill>
                <a:blip r:embed="rId5"/>
                <a:stretch>
                  <a:fillRect l="-4762" r="-544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8737" y="3695852"/>
                <a:ext cx="1246944" cy="2775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𝑂𝑀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𝐺𝐾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37" y="3695852"/>
                <a:ext cx="1246944" cy="277576"/>
              </a:xfrm>
              <a:prstGeom prst="rect">
                <a:avLst/>
              </a:prstGeom>
              <a:blipFill>
                <a:blip r:embed="rId6"/>
                <a:stretch>
                  <a:fillRect l="-2927" r="-3415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40559" y="3695852"/>
                <a:ext cx="37734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Opp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sides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parallelogram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559" y="3695852"/>
                <a:ext cx="3773469" cy="276999"/>
              </a:xfrm>
              <a:prstGeom prst="rect">
                <a:avLst/>
              </a:prstGeom>
              <a:blipFill>
                <a:blip r:embed="rId7"/>
                <a:stretch>
                  <a:fillRect l="-646" r="-1131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11559" y="4041393"/>
                <a:ext cx="1212768" cy="2775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𝐺𝐾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59" y="4041393"/>
                <a:ext cx="1212768" cy="277576"/>
              </a:xfrm>
              <a:prstGeom prst="rect">
                <a:avLst/>
              </a:prstGeom>
              <a:blipFill>
                <a:blip r:embed="rId8"/>
                <a:stretch>
                  <a:fillRect l="-3535" r="-353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56912" y="4049051"/>
                <a:ext cx="9008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Given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912" y="4049051"/>
                <a:ext cx="900888" cy="276999"/>
              </a:xfrm>
              <a:prstGeom prst="rect">
                <a:avLst/>
              </a:prstGeom>
              <a:blipFill>
                <a:blip r:embed="rId9"/>
                <a:stretch>
                  <a:fillRect l="-4730" r="-4730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14400" y="4381075"/>
                <a:ext cx="29385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𝑀𝐾</m:t>
                          </m:r>
                        </m:e>
                      </m:ac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alttitude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𝑀𝐾𝐽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381075"/>
                <a:ext cx="2938560" cy="276999"/>
              </a:xfrm>
              <a:prstGeom prst="rect">
                <a:avLst/>
              </a:prstGeom>
              <a:blipFill>
                <a:blip r:embed="rId10"/>
                <a:stretch>
                  <a:fillRect l="-1037" r="-1867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43400" y="4381652"/>
                <a:ext cx="9008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Given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381652"/>
                <a:ext cx="900888" cy="276999"/>
              </a:xfrm>
              <a:prstGeom prst="rect">
                <a:avLst/>
              </a:prstGeom>
              <a:blipFill>
                <a:blip r:embed="rId11"/>
                <a:stretch>
                  <a:fillRect l="-4762" r="-544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14400" y="4720757"/>
                <a:ext cx="1248290" cy="2775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𝑀𝐾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𝐺𝐾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720757"/>
                <a:ext cx="1248290" cy="277576"/>
              </a:xfrm>
              <a:prstGeom prst="rect">
                <a:avLst/>
              </a:prstGeom>
              <a:blipFill>
                <a:blip r:embed="rId12"/>
                <a:stretch>
                  <a:fillRect l="-3415" r="-2927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43400" y="4685875"/>
                <a:ext cx="16078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Def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Altitude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685875"/>
                <a:ext cx="1607811" cy="276999"/>
              </a:xfrm>
              <a:prstGeom prst="rect">
                <a:avLst/>
              </a:prstGeom>
              <a:blipFill>
                <a:blip r:embed="rId13"/>
                <a:stretch>
                  <a:fillRect l="-2662" r="-3042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11559" y="5010339"/>
                <a:ext cx="1270476" cy="2775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𝑀𝐾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59" y="5010339"/>
                <a:ext cx="1270476" cy="277576"/>
              </a:xfrm>
              <a:prstGeom prst="rect">
                <a:avLst/>
              </a:prstGeom>
              <a:blipFill>
                <a:blip r:embed="rId14"/>
                <a:stretch>
                  <a:fillRect l="-3365" r="-2885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43400" y="4991252"/>
                <a:ext cx="41004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oplanar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lines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⊥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to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3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rd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line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 ∥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lines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991252"/>
                <a:ext cx="4100481" cy="276999"/>
              </a:xfrm>
              <a:prstGeom prst="rect">
                <a:avLst/>
              </a:prstGeom>
              <a:blipFill>
                <a:blip r:embed="rId15"/>
                <a:stretch>
                  <a:fillRect l="-744" r="-744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14400" y="5296052"/>
                <a:ext cx="27956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OHKM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parallelogram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296052"/>
                <a:ext cx="2795637" cy="276999"/>
              </a:xfrm>
              <a:prstGeom prst="rect">
                <a:avLst/>
              </a:prstGeom>
              <a:blipFill>
                <a:blip r:embed="rId16"/>
                <a:stretch>
                  <a:fillRect l="-1089" r="-239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05115" y="5296052"/>
                <a:ext cx="42816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7.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Both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pairs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opp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sides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quad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∥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it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paralellogram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115" y="5296052"/>
                <a:ext cx="4281685" cy="553998"/>
              </a:xfrm>
              <a:prstGeom prst="rect">
                <a:avLst/>
              </a:prstGeom>
              <a:blipFill>
                <a:blip r:embed="rId17"/>
                <a:stretch>
                  <a:fillRect l="-3419" t="-15385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77202" y="5819001"/>
                <a:ext cx="21469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𝑂𝐻𝐾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right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202" y="5819001"/>
                <a:ext cx="2146998" cy="276999"/>
              </a:xfrm>
              <a:prstGeom prst="rect">
                <a:avLst/>
              </a:prstGeom>
              <a:blipFill>
                <a:blip r:embed="rId18"/>
                <a:stretch>
                  <a:fillRect l="-368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06202" y="5819001"/>
                <a:ext cx="38347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 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segments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form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right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def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⊥)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202" y="5819001"/>
                <a:ext cx="3834704" cy="276999"/>
              </a:xfrm>
              <a:prstGeom prst="rect">
                <a:avLst/>
              </a:prstGeom>
              <a:blipFill>
                <a:blip r:embed="rId19"/>
                <a:stretch>
                  <a:fillRect l="-2226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4400" y="6096000"/>
                <a:ext cx="23275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OHKM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rectangle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096000"/>
                <a:ext cx="2327560" cy="276999"/>
              </a:xfrm>
              <a:prstGeom prst="rect">
                <a:avLst/>
              </a:prstGeom>
              <a:blipFill>
                <a:blip r:embed="rId20"/>
                <a:stretch>
                  <a:fillRect l="-1309" r="-288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303844" y="6134093"/>
                <a:ext cx="475130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9.  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parallelogram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contains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least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right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∠,</m:t>
                      </m:r>
                    </m:oMath>
                  </m:oMathPara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 is a rectangle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844" y="6134093"/>
                <a:ext cx="4751301" cy="553998"/>
              </a:xfrm>
              <a:prstGeom prst="rect">
                <a:avLst/>
              </a:prstGeom>
              <a:blipFill>
                <a:blip r:embed="rId21"/>
                <a:stretch>
                  <a:fillRect l="-2953" b="-24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Summary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	</a:t>
            </a:r>
            <a:r>
              <a:rPr lang="en-US" sz="3600" smtClean="0"/>
              <a:t>Write a description of each of three special quadrilaterals without using the names of the quadrilaterals.  Each description should include sufficient properties to establish the quadrilateral’s identity. 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1447800" y="5562600"/>
            <a:ext cx="6324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solidFill>
                  <a:srgbClr val="800000"/>
                </a:solidFill>
              </a:rPr>
              <a:t>Homework:  worksheet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3716</TotalTime>
  <Words>810</Words>
  <Application>Microsoft Office PowerPoint</Application>
  <PresentationFormat>On-screen Show (4:3)</PresentationFormat>
  <Paragraphs>142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Cambria Math</vt:lpstr>
      <vt:lpstr>Tahoma</vt:lpstr>
      <vt:lpstr>Wingdings</vt:lpstr>
      <vt:lpstr>Textured</vt:lpstr>
      <vt:lpstr>Equation</vt:lpstr>
      <vt:lpstr>5.7 Proving That Figures Are Special Quadrilaterals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>Chandler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5.1 Indirect Proof</dc:title>
  <dc:creator>Information Systems</dc:creator>
  <cp:lastModifiedBy>Fletchall, Karen</cp:lastModifiedBy>
  <cp:revision>52</cp:revision>
  <dcterms:created xsi:type="dcterms:W3CDTF">2011-09-01T18:58:58Z</dcterms:created>
  <dcterms:modified xsi:type="dcterms:W3CDTF">2019-10-23T21:50:10Z</dcterms:modified>
</cp:coreProperties>
</file>