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8"/>
  </p:handoutMasterIdLst>
  <p:sldIdLst>
    <p:sldId id="256" r:id="rId2"/>
    <p:sldId id="270" r:id="rId3"/>
    <p:sldId id="271" r:id="rId4"/>
    <p:sldId id="272" r:id="rId5"/>
    <p:sldId id="259" r:id="rId6"/>
    <p:sldId id="273" r:id="rId7"/>
    <p:sldId id="260" r:id="rId8"/>
    <p:sldId id="261" r:id="rId9"/>
    <p:sldId id="262" r:id="rId10"/>
    <p:sldId id="263" r:id="rId11"/>
    <p:sldId id="264" r:id="rId12"/>
    <p:sldId id="265" r:id="rId13"/>
    <p:sldId id="266" r:id="rId14"/>
    <p:sldId id="267" r:id="rId15"/>
    <p:sldId id="268" r:id="rId16"/>
    <p:sldId id="269"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53F0483-DC34-4229-AF96-4F37BA8C9347}" type="datetimeFigureOut">
              <a:rPr lang="en-US" smtClean="0"/>
              <a:t>4/22/2014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5BE03B6-2321-408F-ADC7-87E774036C51}" type="slidenum">
              <a:rPr lang="en-US" smtClean="0"/>
              <a:t>‹#›</a:t>
            </a:fld>
            <a:endParaRPr lang="en-US"/>
          </a:p>
        </p:txBody>
      </p:sp>
    </p:spTree>
    <p:extLst>
      <p:ext uri="{BB962C8B-B14F-4D97-AF65-F5344CB8AC3E}">
        <p14:creationId xmlns:p14="http://schemas.microsoft.com/office/powerpoint/2010/main" val="362738622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AC4C557-77A4-4CFE-9040-4C3B14A47250}" type="datetimeFigureOut">
              <a:rPr lang="en-US" smtClean="0"/>
              <a:t>4/22/2014</a:t>
            </a:fld>
            <a:endParaRPr lang="en-US"/>
          </a:p>
        </p:txBody>
      </p:sp>
      <p:sp>
        <p:nvSpPr>
          <p:cNvPr id="8" name="Slide Number Placeholder 7"/>
          <p:cNvSpPr>
            <a:spLocks noGrp="1"/>
          </p:cNvSpPr>
          <p:nvPr>
            <p:ph type="sldNum" sz="quarter" idx="11"/>
          </p:nvPr>
        </p:nvSpPr>
        <p:spPr/>
        <p:txBody>
          <a:bodyPr/>
          <a:lstStyle/>
          <a:p>
            <a:fld id="{15A68977-A759-467E-8414-0FC07D603D47}"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AC4C557-77A4-4CFE-9040-4C3B14A47250}" type="datetimeFigureOut">
              <a:rPr lang="en-US" smtClean="0"/>
              <a:t>4/22/2014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C4C557-77A4-4CFE-9040-4C3B14A47250}" type="datetimeFigureOut">
              <a:rPr lang="en-US" smtClean="0"/>
              <a:t>4/22/2014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A68977-A759-467E-8414-0FC07D603D47}"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1AC4C557-77A4-4CFE-9040-4C3B14A47250}" type="datetimeFigureOut">
              <a:rPr lang="en-US" smtClean="0"/>
              <a:t>4/22/2014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A68977-A759-467E-8414-0FC07D603D47}"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AC4C557-77A4-4CFE-9040-4C3B14A47250}" type="datetimeFigureOut">
              <a:rPr lang="en-US" smtClean="0"/>
              <a:t>4/22/2014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A68977-A759-467E-8414-0FC07D603D47}"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C4C557-77A4-4CFE-9040-4C3B14A47250}" type="datetimeFigureOut">
              <a:rPr lang="en-US" smtClean="0"/>
              <a:t>4/22/2014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C4C557-77A4-4CFE-9040-4C3B14A47250}" type="datetimeFigureOut">
              <a:rPr lang="en-US" smtClean="0"/>
              <a:t>4/22/2014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4C557-77A4-4CFE-9040-4C3B14A47250}" type="datetimeFigureOut">
              <a:rPr lang="en-US" smtClean="0"/>
              <a:t>4/22/2014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4C557-77A4-4CFE-9040-4C3B14A47250}" type="datetimeFigureOut">
              <a:rPr lang="en-US" smtClean="0"/>
              <a:t>4/22/2014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4C557-77A4-4CFE-9040-4C3B14A47250}" type="datetimeFigureOut">
              <a:rPr lang="en-US" smtClean="0"/>
              <a:t>4/22/2014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4C557-77A4-4CFE-9040-4C3B14A47250}" type="datetimeFigureOut">
              <a:rPr lang="en-US" smtClean="0"/>
              <a:t>4/22/2014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A68977-A759-467E-8414-0FC07D603D4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AC4C557-77A4-4CFE-9040-4C3B14A47250}" type="datetimeFigureOut">
              <a:rPr lang="en-US" smtClean="0"/>
              <a:t>4/22/2014</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5A68977-A759-467E-8414-0FC07D603D47}"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Explanatory Prompts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22310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457200"/>
            <a:ext cx="8229600" cy="1600200"/>
          </a:xfrm>
        </p:spPr>
        <p:txBody>
          <a:bodyPr/>
          <a:lstStyle/>
          <a:p>
            <a:pPr algn="ctr" eaLnBrk="1" hangingPunct="1"/>
            <a:r>
              <a:rPr lang="en-US" sz="2800" dirty="0" smtClean="0"/>
              <a:t>What should you know about  explanatory writing prompts but were afraid to ask?</a:t>
            </a:r>
          </a:p>
        </p:txBody>
      </p:sp>
      <p:sp>
        <p:nvSpPr>
          <p:cNvPr id="4099" name="Rectangle 3"/>
          <p:cNvSpPr>
            <a:spLocks noGrp="1" noChangeArrowheads="1"/>
          </p:cNvSpPr>
          <p:nvPr>
            <p:ph type="body" idx="1"/>
          </p:nvPr>
        </p:nvSpPr>
        <p:spPr>
          <a:xfrm>
            <a:off x="685800" y="1600200"/>
            <a:ext cx="7467600" cy="5257800"/>
          </a:xfrm>
        </p:spPr>
        <p:txBody>
          <a:bodyPr/>
          <a:lstStyle/>
          <a:p>
            <a:pPr eaLnBrk="1" hangingPunct="1">
              <a:buFont typeface="Wingdings" pitchFamily="2" charset="2"/>
              <a:buNone/>
            </a:pPr>
            <a:endParaRPr lang="en-US" dirty="0" smtClean="0"/>
          </a:p>
          <a:p>
            <a:pPr eaLnBrk="1" hangingPunct="1"/>
            <a:r>
              <a:rPr lang="en-US" sz="2400" dirty="0" smtClean="0"/>
              <a:t>An explanatory writing task will provide an essay task based on a quotation or (adage) wise saying, or based on a familiar topic. Each is a springboard for you to write an essay.</a:t>
            </a:r>
          </a:p>
          <a:p>
            <a:pPr eaLnBrk="1" hangingPunct="1">
              <a:buFont typeface="Wingdings" pitchFamily="2" charset="2"/>
              <a:buNone/>
            </a:pPr>
            <a:endParaRPr lang="en-US" sz="2400" dirty="0" smtClean="0"/>
          </a:p>
          <a:p>
            <a:pPr eaLnBrk="1" hangingPunct="1"/>
            <a:r>
              <a:rPr lang="en-US" sz="2400" dirty="0" smtClean="0"/>
              <a:t>In responding to the quotation or essay topic presented, you will be asked to explain your point of view and to create an original work. Explanatory writing may be based on the writer’s personal knowledge and experience or on information presented to the writer. 							</a:t>
            </a:r>
          </a:p>
          <a:p>
            <a:pPr eaLnBrk="1" hangingPunct="1">
              <a:buFont typeface="Wingdings" pitchFamily="2" charset="2"/>
              <a:buNone/>
            </a:pPr>
            <a:endParaRPr lang="en-US" sz="2400" dirty="0" smtClean="0"/>
          </a:p>
        </p:txBody>
      </p:sp>
    </p:spTree>
    <p:extLst>
      <p:ext uri="{BB962C8B-B14F-4D97-AF65-F5344CB8AC3E}">
        <p14:creationId xmlns:p14="http://schemas.microsoft.com/office/powerpoint/2010/main" val="3377406962"/>
      </p:ext>
    </p:extLst>
  </p:cSld>
  <p:clrMapOvr>
    <a:masterClrMapping/>
  </p:clrMapOvr>
  <p:transition spd="med">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en-US" smtClean="0"/>
              <a:t>Guidelines</a:t>
            </a:r>
          </a:p>
        </p:txBody>
      </p:sp>
      <p:sp>
        <p:nvSpPr>
          <p:cNvPr id="5123" name="Rectangle 3"/>
          <p:cNvSpPr>
            <a:spLocks noGrp="1" noChangeArrowheads="1"/>
          </p:cNvSpPr>
          <p:nvPr>
            <p:ph type="body" idx="1"/>
          </p:nvPr>
        </p:nvSpPr>
        <p:spPr/>
        <p:txBody>
          <a:bodyPr/>
          <a:lstStyle/>
          <a:p>
            <a:pPr eaLnBrk="1" hangingPunct="1">
              <a:lnSpc>
                <a:spcPct val="90000"/>
              </a:lnSpc>
            </a:pPr>
            <a:r>
              <a:rPr lang="en-US" sz="2400" smtClean="0"/>
              <a:t>All students will be provided 30 minutes to construct an expository piece of writing based on the given writing prompt or on some aspect of that prompt. You have extended time, so TAKE ALL the time you need </a:t>
            </a:r>
            <a:r>
              <a:rPr lang="en-US" sz="2400" smtClean="0">
                <a:sym typeface="Wingdings" pitchFamily="2" charset="2"/>
              </a:rPr>
              <a:t></a:t>
            </a:r>
            <a:endParaRPr lang="en-US" sz="2400" smtClean="0"/>
          </a:p>
          <a:p>
            <a:pPr eaLnBrk="1" hangingPunct="1">
              <a:lnSpc>
                <a:spcPct val="90000"/>
              </a:lnSpc>
              <a:buFont typeface="Wingdings" pitchFamily="2" charset="2"/>
              <a:buNone/>
            </a:pPr>
            <a:endParaRPr lang="en-US" sz="2400" smtClean="0"/>
          </a:p>
          <a:p>
            <a:pPr eaLnBrk="1" hangingPunct="1">
              <a:lnSpc>
                <a:spcPct val="90000"/>
              </a:lnSpc>
            </a:pPr>
            <a:r>
              <a:rPr lang="en-US" sz="2400" smtClean="0"/>
              <a:t>You will be given two blank planning pages and four lined-pages. Only the lined-pages are scored. </a:t>
            </a:r>
          </a:p>
          <a:p>
            <a:pPr eaLnBrk="1" hangingPunct="1">
              <a:lnSpc>
                <a:spcPct val="90000"/>
              </a:lnSpc>
            </a:pPr>
            <a:endParaRPr lang="en-US" sz="2400" smtClean="0"/>
          </a:p>
          <a:p>
            <a:pPr eaLnBrk="1" hangingPunct="1">
              <a:lnSpc>
                <a:spcPct val="90000"/>
              </a:lnSpc>
            </a:pPr>
            <a:r>
              <a:rPr lang="en-US" sz="2400" smtClean="0"/>
              <a:t>You may use as many of the lined-pages as needed to respond to the prompt.</a:t>
            </a:r>
          </a:p>
          <a:p>
            <a:pPr eaLnBrk="1" hangingPunct="1">
              <a:lnSpc>
                <a:spcPct val="90000"/>
              </a:lnSpc>
            </a:pPr>
            <a:endParaRPr lang="en-US" sz="2400" smtClean="0"/>
          </a:p>
        </p:txBody>
      </p:sp>
    </p:spTree>
    <p:extLst>
      <p:ext uri="{BB962C8B-B14F-4D97-AF65-F5344CB8AC3E}">
        <p14:creationId xmlns:p14="http://schemas.microsoft.com/office/powerpoint/2010/main" val="2755313209"/>
      </p:ext>
    </p:extLst>
  </p:cSld>
  <p:clrMapOvr>
    <a:masterClrMapping/>
  </p:clrMapOvr>
  <p:transition spd="med">
    <p:cover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smtClean="0"/>
              <a:t>Guidelines continued….</a:t>
            </a:r>
          </a:p>
        </p:txBody>
      </p:sp>
      <p:sp>
        <p:nvSpPr>
          <p:cNvPr id="6147" name="Rectangle 3"/>
          <p:cNvSpPr>
            <a:spLocks noGrp="1" noChangeArrowheads="1"/>
          </p:cNvSpPr>
          <p:nvPr>
            <p:ph type="body" idx="1"/>
          </p:nvPr>
        </p:nvSpPr>
        <p:spPr/>
        <p:txBody>
          <a:bodyPr/>
          <a:lstStyle/>
          <a:p>
            <a:pPr eaLnBrk="1" hangingPunct="1">
              <a:lnSpc>
                <a:spcPct val="80000"/>
              </a:lnSpc>
            </a:pPr>
            <a:r>
              <a:rPr lang="en-US" sz="2400" dirty="0" smtClean="0"/>
              <a:t>During testing, the NJ ASK Writer’s Checklist is provided to encourage you to read, reread, revise, and edit your written work. REMEMBER –  if you have extra time so PLEASE proofread your work to make sure it makes sense!</a:t>
            </a:r>
          </a:p>
          <a:p>
            <a:pPr eaLnBrk="1" hangingPunct="1">
              <a:lnSpc>
                <a:spcPct val="80000"/>
              </a:lnSpc>
              <a:buFont typeface="Wingdings" pitchFamily="2" charset="2"/>
              <a:buNone/>
            </a:pPr>
            <a:r>
              <a:rPr lang="en-US" sz="2400" dirty="0" smtClean="0"/>
              <a:t> </a:t>
            </a:r>
          </a:p>
          <a:p>
            <a:pPr eaLnBrk="1" hangingPunct="1">
              <a:lnSpc>
                <a:spcPct val="80000"/>
              </a:lnSpc>
            </a:pPr>
            <a:r>
              <a:rPr lang="en-US" sz="2400" dirty="0" smtClean="0"/>
              <a:t>For the purposes of scoring, all of your writing is considered a first draft.  During testing, you are not permitted to talk with others or to refer to outside resources such as a dictionary, thesaurus, or classroom displays.</a:t>
            </a:r>
          </a:p>
          <a:p>
            <a:pPr eaLnBrk="1" hangingPunct="1">
              <a:lnSpc>
                <a:spcPct val="80000"/>
              </a:lnSpc>
              <a:buFont typeface="Wingdings" pitchFamily="2" charset="2"/>
              <a:buNone/>
            </a:pPr>
            <a:endParaRPr lang="en-US" sz="2400" dirty="0" smtClean="0"/>
          </a:p>
          <a:p>
            <a:pPr eaLnBrk="1" hangingPunct="1">
              <a:lnSpc>
                <a:spcPct val="80000"/>
              </a:lnSpc>
            </a:pPr>
            <a:r>
              <a:rPr lang="en-US" sz="2400" dirty="0" smtClean="0"/>
              <a:t>Your written response will be scored using the NJ Registered Holistic Scoring Rubric.</a:t>
            </a:r>
          </a:p>
          <a:p>
            <a:pPr eaLnBrk="1" hangingPunct="1">
              <a:lnSpc>
                <a:spcPct val="80000"/>
              </a:lnSpc>
            </a:pPr>
            <a:endParaRPr lang="en-US" sz="2400" dirty="0" smtClean="0"/>
          </a:p>
        </p:txBody>
      </p:sp>
    </p:spTree>
    <p:extLst>
      <p:ext uri="{BB962C8B-B14F-4D97-AF65-F5344CB8AC3E}">
        <p14:creationId xmlns:p14="http://schemas.microsoft.com/office/powerpoint/2010/main" val="1962096256"/>
      </p:ext>
    </p:extLst>
  </p:cSld>
  <p:clrMapOvr>
    <a:masterClrMapping/>
  </p:clrMapOvr>
  <p:transition spd="med">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Suggestions</a:t>
            </a:r>
            <a:endParaRPr lang="en-US" dirty="0"/>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b="1" dirty="0" smtClean="0"/>
              <a:t>Spend 5 minutes on the pre-write.</a:t>
            </a:r>
          </a:p>
          <a:p>
            <a:r>
              <a:rPr lang="en-US" b="1" dirty="0" smtClean="0"/>
              <a:t>Look back at your notes on explanatory writing to help you!</a:t>
            </a:r>
          </a:p>
          <a:p>
            <a:r>
              <a:rPr lang="en-US" b="1" dirty="0" smtClean="0"/>
              <a:t>Thesis statement should be your last sentence.</a:t>
            </a:r>
          </a:p>
          <a:p>
            <a:r>
              <a:rPr lang="en-US" b="1" dirty="0" smtClean="0"/>
              <a:t>Write it in an active voice!</a:t>
            </a:r>
          </a:p>
          <a:p>
            <a:r>
              <a:rPr lang="en-US" b="1" dirty="0" smtClean="0"/>
              <a:t>Have a theme or bigger picture in mind to help develop your essay.</a:t>
            </a:r>
          </a:p>
          <a:p>
            <a:r>
              <a:rPr lang="en-US" b="1" dirty="0" smtClean="0"/>
              <a:t>Situational – Five W’s and one H</a:t>
            </a:r>
          </a:p>
          <a:p>
            <a:r>
              <a:rPr lang="en-US" b="1" dirty="0" smtClean="0"/>
              <a:t>Quote – </a:t>
            </a:r>
          </a:p>
          <a:p>
            <a:pPr lvl="1"/>
            <a:r>
              <a:rPr lang="en-US" b="1" dirty="0" smtClean="0"/>
              <a:t>Introductory Paragraph – Grabber, restate the quote and explain what it means to you (elaborate) </a:t>
            </a:r>
          </a:p>
          <a:p>
            <a:pPr lvl="1"/>
            <a:r>
              <a:rPr lang="en-US" b="1" dirty="0" smtClean="0"/>
              <a:t>Body Paragraphs (2-3) – FADES (facts, anecdotes, details, examples and statistics) – Relate to self, famous people, world events, or back to self again.</a:t>
            </a:r>
          </a:p>
          <a:p>
            <a:pPr lvl="1"/>
            <a:r>
              <a:rPr lang="en-US" b="1" dirty="0" smtClean="0"/>
              <a:t>Conclusion – Think of the BIGGER Picture (Theme) and leave us with a clever ending!</a:t>
            </a:r>
            <a:endParaRPr lang="en-US" b="1" dirty="0"/>
          </a:p>
        </p:txBody>
      </p:sp>
    </p:spTree>
    <p:extLst>
      <p:ext uri="{BB962C8B-B14F-4D97-AF65-F5344CB8AC3E}">
        <p14:creationId xmlns:p14="http://schemas.microsoft.com/office/powerpoint/2010/main" val="3307143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p:txBody>
          <a:bodyPr/>
          <a:lstStyle/>
          <a:p>
            <a:pPr eaLnBrk="1" hangingPunct="1"/>
            <a:r>
              <a:rPr lang="en-US" smtClean="0"/>
              <a:t>Example Prompts</a:t>
            </a:r>
          </a:p>
        </p:txBody>
      </p:sp>
    </p:spTree>
    <p:extLst>
      <p:ext uri="{BB962C8B-B14F-4D97-AF65-F5344CB8AC3E}">
        <p14:creationId xmlns:p14="http://schemas.microsoft.com/office/powerpoint/2010/main" val="2616602147"/>
      </p:ext>
    </p:extLst>
  </p:cSld>
  <p:clrMapOvr>
    <a:masterClrMapping/>
  </p:clrMapOvr>
  <p:transition spd="med">
    <p:strips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 #1</a:t>
            </a:r>
            <a:endParaRPr lang="en-US" dirty="0"/>
          </a:p>
        </p:txBody>
      </p:sp>
      <p:sp>
        <p:nvSpPr>
          <p:cNvPr id="4" name="TextBox 3"/>
          <p:cNvSpPr txBox="1"/>
          <p:nvPr/>
        </p:nvSpPr>
        <p:spPr>
          <a:xfrm>
            <a:off x="304800" y="1524000"/>
            <a:ext cx="8305800" cy="4154984"/>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smtClean="0"/>
              <a:t>You </a:t>
            </a:r>
            <a:r>
              <a:rPr lang="en-US" sz="2400" dirty="0"/>
              <a:t>have been asked to consider how the following quotation is related to you.</a:t>
            </a:r>
          </a:p>
          <a:p>
            <a:r>
              <a:rPr lang="en-US" sz="2400" dirty="0"/>
              <a:t> </a:t>
            </a:r>
          </a:p>
          <a:p>
            <a:pPr algn="ctr"/>
            <a:r>
              <a:rPr lang="en-US" sz="2400" dirty="0"/>
              <a:t>“Do not be too timid and squeamish about your actions.  </a:t>
            </a:r>
          </a:p>
          <a:p>
            <a:pPr algn="ctr"/>
            <a:r>
              <a:rPr lang="en-US" sz="2400" dirty="0"/>
              <a:t>All life is an experiment.”</a:t>
            </a:r>
          </a:p>
          <a:p>
            <a:pPr algn="ctr"/>
            <a:r>
              <a:rPr lang="en-US" sz="2400" dirty="0"/>
              <a:t>~Ralph Waldo Emerson (1803-1882)</a:t>
            </a:r>
          </a:p>
          <a:p>
            <a:r>
              <a:rPr lang="en-US" sz="2400" dirty="0"/>
              <a:t> </a:t>
            </a:r>
          </a:p>
          <a:p>
            <a:r>
              <a:rPr lang="en-US" sz="2400" dirty="0"/>
              <a:t>Write an essay explaining what this quote means to you.  Use details and examples in your essay.</a:t>
            </a:r>
          </a:p>
        </p:txBody>
      </p:sp>
    </p:spTree>
    <p:extLst>
      <p:ext uri="{BB962C8B-B14F-4D97-AF65-F5344CB8AC3E}">
        <p14:creationId xmlns:p14="http://schemas.microsoft.com/office/powerpoint/2010/main" val="2654359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 #2</a:t>
            </a:r>
            <a:endParaRPr lang="en-US" dirty="0"/>
          </a:p>
        </p:txBody>
      </p:sp>
      <p:sp>
        <p:nvSpPr>
          <p:cNvPr id="4" name="TextBox 3"/>
          <p:cNvSpPr txBox="1"/>
          <p:nvPr/>
        </p:nvSpPr>
        <p:spPr>
          <a:xfrm>
            <a:off x="304800" y="1524000"/>
            <a:ext cx="8305800" cy="4524315"/>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a:t>You have been asked to consider how the following quotation is related to you.</a:t>
            </a:r>
          </a:p>
          <a:p>
            <a:r>
              <a:rPr lang="en-US" sz="2400" dirty="0"/>
              <a:t> </a:t>
            </a:r>
          </a:p>
          <a:p>
            <a:pPr algn="ctr"/>
            <a:r>
              <a:rPr lang="en-US" sz="2400" dirty="0"/>
              <a:t>“It is not enough to have a good mind.  </a:t>
            </a:r>
            <a:endParaRPr lang="en-US" sz="2400" dirty="0" smtClean="0"/>
          </a:p>
          <a:p>
            <a:pPr algn="ctr"/>
            <a:r>
              <a:rPr lang="en-US" sz="2400" dirty="0" smtClean="0"/>
              <a:t>The </a:t>
            </a:r>
            <a:r>
              <a:rPr lang="en-US" sz="2400" dirty="0"/>
              <a:t>main thing is to use it well.”</a:t>
            </a:r>
          </a:p>
          <a:p>
            <a:pPr algn="ctr"/>
            <a:r>
              <a:rPr lang="en-US" sz="2400" dirty="0"/>
              <a:t>~Rene Descartes</a:t>
            </a:r>
          </a:p>
          <a:p>
            <a:r>
              <a:rPr lang="en-US" sz="2400" dirty="0"/>
              <a:t> </a:t>
            </a:r>
          </a:p>
          <a:p>
            <a:r>
              <a:rPr lang="en-US" sz="2400" dirty="0"/>
              <a:t>Write an essay explaining what this quote means to you.  Use details and examples in your essay.</a:t>
            </a:r>
          </a:p>
          <a:p>
            <a:r>
              <a:rPr lang="en-US" sz="2400" dirty="0"/>
              <a:t> </a:t>
            </a:r>
          </a:p>
        </p:txBody>
      </p:sp>
    </p:spTree>
    <p:extLst>
      <p:ext uri="{BB962C8B-B14F-4D97-AF65-F5344CB8AC3E}">
        <p14:creationId xmlns:p14="http://schemas.microsoft.com/office/powerpoint/2010/main" val="910048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 #3</a:t>
            </a:r>
            <a:endParaRPr lang="en-US" dirty="0"/>
          </a:p>
        </p:txBody>
      </p:sp>
      <p:sp>
        <p:nvSpPr>
          <p:cNvPr id="4" name="TextBox 3"/>
          <p:cNvSpPr txBox="1"/>
          <p:nvPr/>
        </p:nvSpPr>
        <p:spPr>
          <a:xfrm>
            <a:off x="304800" y="1524000"/>
            <a:ext cx="8305800" cy="5632311"/>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a:t>As a part of a language arts class assignment, you have been asked to consider the following quotation:</a:t>
            </a:r>
          </a:p>
          <a:p>
            <a:r>
              <a:rPr lang="en-US" sz="2400" dirty="0"/>
              <a:t> </a:t>
            </a:r>
          </a:p>
          <a:p>
            <a:pPr algn="ctr"/>
            <a:r>
              <a:rPr lang="en-US" sz="2400" dirty="0"/>
              <a:t>“The function of education is to teach one to think critically.  </a:t>
            </a:r>
          </a:p>
          <a:p>
            <a:pPr algn="ctr"/>
            <a:r>
              <a:rPr lang="en-US" sz="2400" dirty="0"/>
              <a:t>Intelligence plus character – that is the goal of true education.”</a:t>
            </a:r>
          </a:p>
          <a:p>
            <a:pPr algn="ctr"/>
            <a:r>
              <a:rPr lang="en-US" sz="2400" dirty="0"/>
              <a:t>~ Martin Luther King Jr. (1929-1968)</a:t>
            </a:r>
          </a:p>
          <a:p>
            <a:r>
              <a:rPr lang="en-US" sz="2400" dirty="0"/>
              <a:t> </a:t>
            </a:r>
          </a:p>
          <a:p>
            <a:r>
              <a:rPr lang="en-US" sz="2400" dirty="0"/>
              <a:t>Write an essay in which you explain whether you agree or disagree with this quotation.  You may use one or more examples from your experiences.  Be sure to use details, reasons, and examples in your explanation.</a:t>
            </a:r>
          </a:p>
          <a:p>
            <a:r>
              <a:rPr lang="en-US" sz="2400" dirty="0"/>
              <a:t> </a:t>
            </a:r>
          </a:p>
        </p:txBody>
      </p:sp>
    </p:spTree>
    <p:extLst>
      <p:ext uri="{BB962C8B-B14F-4D97-AF65-F5344CB8AC3E}">
        <p14:creationId xmlns:p14="http://schemas.microsoft.com/office/powerpoint/2010/main" val="159348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 #4</a:t>
            </a:r>
            <a:endParaRPr lang="en-US" dirty="0"/>
          </a:p>
        </p:txBody>
      </p:sp>
      <p:sp>
        <p:nvSpPr>
          <p:cNvPr id="4" name="TextBox 3"/>
          <p:cNvSpPr txBox="1"/>
          <p:nvPr/>
        </p:nvSpPr>
        <p:spPr>
          <a:xfrm>
            <a:off x="304800" y="1524000"/>
            <a:ext cx="8305800" cy="4154984"/>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pPr>
              <a:lnSpc>
                <a:spcPct val="90000"/>
              </a:lnSpc>
            </a:pPr>
            <a:r>
              <a:rPr lang="en-US" sz="2400" dirty="0" smtClean="0"/>
              <a:t>As part of a language arts class assignment, you have been asked to consider how the following quotation is related to you.</a:t>
            </a:r>
          </a:p>
          <a:p>
            <a:pPr>
              <a:lnSpc>
                <a:spcPct val="90000"/>
              </a:lnSpc>
            </a:pPr>
            <a:endParaRPr lang="en-US" sz="2400" dirty="0" smtClean="0"/>
          </a:p>
          <a:p>
            <a:pPr algn="ctr">
              <a:lnSpc>
                <a:spcPct val="90000"/>
              </a:lnSpc>
            </a:pPr>
            <a:r>
              <a:rPr lang="en-US" sz="2400" dirty="0" smtClean="0"/>
              <a:t>		“If you find a path with no obstacles, it probably doesn’t lead anywhere.”</a:t>
            </a:r>
          </a:p>
          <a:p>
            <a:pPr>
              <a:lnSpc>
                <a:spcPct val="90000"/>
              </a:lnSpc>
            </a:pPr>
            <a:r>
              <a:rPr lang="en-US" sz="2400" dirty="0" smtClean="0"/>
              <a:t>                                          --Anonymous</a:t>
            </a:r>
          </a:p>
          <a:p>
            <a:pPr>
              <a:lnSpc>
                <a:spcPct val="90000"/>
              </a:lnSpc>
            </a:pPr>
            <a:endParaRPr lang="en-US" sz="2400" dirty="0" smtClean="0"/>
          </a:p>
          <a:p>
            <a:pPr>
              <a:lnSpc>
                <a:spcPct val="90000"/>
              </a:lnSpc>
            </a:pPr>
            <a:r>
              <a:rPr lang="en-US" sz="2400" dirty="0" smtClean="0"/>
              <a:t>     Write an essay explaining what this quotation means to you. Use details and examples in your essay </a:t>
            </a:r>
            <a:r>
              <a:rPr lang="en-US" sz="2400" dirty="0"/>
              <a:t> </a:t>
            </a:r>
          </a:p>
        </p:txBody>
      </p:sp>
    </p:spTree>
    <p:extLst>
      <p:ext uri="{BB962C8B-B14F-4D97-AF65-F5344CB8AC3E}">
        <p14:creationId xmlns:p14="http://schemas.microsoft.com/office/powerpoint/2010/main" val="144241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 #5</a:t>
            </a:r>
            <a:endParaRPr lang="en-US" dirty="0"/>
          </a:p>
        </p:txBody>
      </p:sp>
      <p:sp>
        <p:nvSpPr>
          <p:cNvPr id="4" name="TextBox 3"/>
          <p:cNvSpPr txBox="1"/>
          <p:nvPr/>
        </p:nvSpPr>
        <p:spPr>
          <a:xfrm>
            <a:off x="304800" y="1524000"/>
            <a:ext cx="8305800" cy="4524315"/>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a:latin typeface="Adobe Hebrew" pitchFamily="18" charset="-79"/>
                <a:cs typeface="Adobe Hebrew" pitchFamily="18" charset="-79"/>
              </a:rPr>
              <a:t>Some students like to plan every activity that they do each day.  Some prefer to go through the day with as little planning as possible.  Think  of a day in your life that was especially enjoyable.  Was it a day that you had carefully planned or one that was unplanned ?</a:t>
            </a:r>
          </a:p>
          <a:p>
            <a:r>
              <a:rPr lang="en-US" sz="2400" dirty="0">
                <a:latin typeface="Adobe Hebrew" pitchFamily="18" charset="-79"/>
                <a:cs typeface="Adobe Hebrew" pitchFamily="18" charset="-79"/>
              </a:rPr>
              <a:t> </a:t>
            </a:r>
          </a:p>
          <a:p>
            <a:r>
              <a:rPr lang="en-US" sz="2400" dirty="0">
                <a:latin typeface="Adobe Hebrew" pitchFamily="18" charset="-79"/>
                <a:cs typeface="Adobe Hebrew" pitchFamily="18" charset="-79"/>
              </a:rPr>
              <a:t>Write an essay about a day that you enjoyed that was either planned or unplanned.  Be sure to use details, examples, and reasons in your explanation.</a:t>
            </a:r>
          </a:p>
          <a:p>
            <a:r>
              <a:rPr lang="en-US" sz="2400" dirty="0"/>
              <a:t> </a:t>
            </a:r>
          </a:p>
        </p:txBody>
      </p:sp>
    </p:spTree>
    <p:extLst>
      <p:ext uri="{BB962C8B-B14F-4D97-AF65-F5344CB8AC3E}">
        <p14:creationId xmlns:p14="http://schemas.microsoft.com/office/powerpoint/2010/main" val="423819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3400" y="1979475"/>
            <a:ext cx="8382001" cy="23391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3200" b="1" dirty="0" smtClean="0"/>
              <a:t>“Shoot for the moon. Even if you miss you will land amongst the stars.”	</a:t>
            </a:r>
          </a:p>
          <a:p>
            <a:pPr algn="ctr"/>
            <a:endParaRPr lang="en-US" sz="3200" b="1" dirty="0" smtClean="0"/>
          </a:p>
          <a:p>
            <a:pPr algn="ctr"/>
            <a:r>
              <a:rPr lang="en-US" sz="3200" b="1" dirty="0" smtClean="0"/>
              <a:t>	By:	Les Brown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 name="TextBox 2"/>
          <p:cNvSpPr txBox="1"/>
          <p:nvPr/>
        </p:nvSpPr>
        <p:spPr>
          <a:xfrm>
            <a:off x="457200" y="1066800"/>
            <a:ext cx="8448147" cy="461665"/>
          </a:xfrm>
          <a:prstGeom prst="rect">
            <a:avLst/>
          </a:prstGeom>
          <a:noFill/>
        </p:spPr>
        <p:txBody>
          <a:bodyPr wrap="none" rtlCol="0">
            <a:spAutoFit/>
          </a:bodyPr>
          <a:lstStyle/>
          <a:p>
            <a:r>
              <a:rPr lang="en-US" sz="2400" b="1" dirty="0" smtClean="0"/>
              <a:t>Consider how the following quotation is related to you.</a:t>
            </a:r>
            <a:endParaRPr lang="en-US" sz="2400" b="1" dirty="0"/>
          </a:p>
        </p:txBody>
      </p:sp>
      <p:sp>
        <p:nvSpPr>
          <p:cNvPr id="4" name="Rectangle 3"/>
          <p:cNvSpPr/>
          <p:nvPr/>
        </p:nvSpPr>
        <p:spPr>
          <a:xfrm>
            <a:off x="228600" y="4267200"/>
            <a:ext cx="8686800" cy="1815882"/>
          </a:xfrm>
          <a:prstGeom prst="rect">
            <a:avLst/>
          </a:prstGeom>
        </p:spPr>
        <p:txBody>
          <a:bodyPr wrap="square">
            <a:spAutoFit/>
          </a:bodyPr>
          <a:lstStyle/>
          <a:p>
            <a:r>
              <a:rPr lang="en-US" sz="2800" b="1" u="sng" dirty="0" smtClean="0"/>
              <a:t>Writing Task</a:t>
            </a:r>
          </a:p>
          <a:p>
            <a:r>
              <a:rPr lang="en-US" sz="2800" b="1" dirty="0" smtClean="0"/>
              <a:t>Write </a:t>
            </a:r>
            <a:r>
              <a:rPr lang="en-US" sz="2800" b="1" dirty="0"/>
              <a:t>an essay for your language arts teacher explaining what this </a:t>
            </a:r>
            <a:r>
              <a:rPr lang="en-US" sz="2800" b="1" dirty="0" smtClean="0"/>
              <a:t> quotation </a:t>
            </a:r>
            <a:r>
              <a:rPr lang="en-US" sz="2800" b="1" dirty="0"/>
              <a:t>means to you. Use details, reasons, and examples in your </a:t>
            </a:r>
            <a:r>
              <a:rPr lang="en-US" sz="2800" b="1" dirty="0" smtClean="0"/>
              <a:t> explanation</a:t>
            </a:r>
            <a:r>
              <a:rPr lang="en-US" sz="2800" b="1" dirty="0"/>
              <a:t>. </a:t>
            </a:r>
          </a:p>
        </p:txBody>
      </p:sp>
      <p:sp>
        <p:nvSpPr>
          <p:cNvPr id="5" name="Title 1"/>
          <p:cNvSpPr txBox="1">
            <a:spLocks/>
          </p:cNvSpPr>
          <p:nvPr/>
        </p:nvSpPr>
        <p:spPr>
          <a:xfrm>
            <a:off x="457200" y="0"/>
            <a:ext cx="8229600" cy="1600200"/>
          </a:xfrm>
          <a:prstGeom prst="rect">
            <a:avLst/>
          </a:prstGeom>
        </p:spPr>
        <p:txBody>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dirty="0" smtClean="0"/>
              <a:t>Prompt #6</a:t>
            </a:r>
            <a:endParaRPr lang="en-US" dirty="0"/>
          </a:p>
        </p:txBody>
      </p:sp>
    </p:spTree>
    <p:extLst>
      <p:ext uri="{BB962C8B-B14F-4D97-AF65-F5344CB8AC3E}">
        <p14:creationId xmlns:p14="http://schemas.microsoft.com/office/powerpoint/2010/main" val="138418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600200"/>
          </a:xfrm>
        </p:spPr>
        <p:txBody>
          <a:bodyPr/>
          <a:lstStyle/>
          <a:p>
            <a:r>
              <a:rPr lang="en-US" dirty="0" smtClean="0"/>
              <a:t>Prompt #7</a:t>
            </a:r>
            <a:endParaRPr lang="en-US" dirty="0"/>
          </a:p>
        </p:txBody>
      </p:sp>
      <p:sp>
        <p:nvSpPr>
          <p:cNvPr id="4" name="TextBox 3"/>
          <p:cNvSpPr txBox="1"/>
          <p:nvPr/>
        </p:nvSpPr>
        <p:spPr>
          <a:xfrm>
            <a:off x="304800" y="1524000"/>
            <a:ext cx="8305800" cy="4154984"/>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smtClean="0"/>
              <a:t>People enjoy playing games. Some take games they know and change the rules while others invent their own board games, ball games, or other games. </a:t>
            </a:r>
          </a:p>
          <a:p>
            <a:endParaRPr lang="en-US" sz="2400" dirty="0" smtClean="0"/>
          </a:p>
          <a:p>
            <a:r>
              <a:rPr lang="en-US" sz="2400" dirty="0" smtClean="0"/>
              <a:t>	Write an essay about a new game you created or might like to create, or an old game for which you changed the rules. Be sure to explain you game by using details and examples to support your explanation. 	</a:t>
            </a:r>
          </a:p>
          <a:p>
            <a:endParaRPr lang="en-US" sz="2400" dirty="0" smtClean="0"/>
          </a:p>
        </p:txBody>
      </p:sp>
    </p:spTree>
    <p:extLst>
      <p:ext uri="{BB962C8B-B14F-4D97-AF65-F5344CB8AC3E}">
        <p14:creationId xmlns:p14="http://schemas.microsoft.com/office/powerpoint/2010/main" val="2846994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600200"/>
          </a:xfrm>
        </p:spPr>
        <p:txBody>
          <a:bodyPr/>
          <a:lstStyle/>
          <a:p>
            <a:r>
              <a:rPr lang="en-US" dirty="0" smtClean="0"/>
              <a:t>Prompt #8</a:t>
            </a:r>
            <a:endParaRPr lang="en-US" dirty="0"/>
          </a:p>
        </p:txBody>
      </p:sp>
      <p:sp>
        <p:nvSpPr>
          <p:cNvPr id="4" name="TextBox 3"/>
          <p:cNvSpPr txBox="1"/>
          <p:nvPr/>
        </p:nvSpPr>
        <p:spPr>
          <a:xfrm>
            <a:off x="304800" y="1524000"/>
            <a:ext cx="8305800" cy="4154984"/>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smtClean="0"/>
              <a:t>Many students enjoy doing something special for their family and friends. For example, they may take care of their younger sibling or help to cook a favorite meal. </a:t>
            </a:r>
          </a:p>
          <a:p>
            <a:endParaRPr lang="en-US" sz="2400" dirty="0" smtClean="0"/>
          </a:p>
          <a:p>
            <a:r>
              <a:rPr lang="en-US" sz="2400" dirty="0" smtClean="0"/>
              <a:t>     Write an essay that describes something special that you would like to do for your family or friends. Explain why this would be something special and how your family or friends might react. Be sure to include details and facts to support your explanation.</a:t>
            </a:r>
          </a:p>
        </p:txBody>
      </p:sp>
    </p:spTree>
    <p:extLst>
      <p:ext uri="{BB962C8B-B14F-4D97-AF65-F5344CB8AC3E}">
        <p14:creationId xmlns:p14="http://schemas.microsoft.com/office/powerpoint/2010/main" val="426732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600200"/>
          </a:xfrm>
        </p:spPr>
        <p:txBody>
          <a:bodyPr/>
          <a:lstStyle/>
          <a:p>
            <a:r>
              <a:rPr lang="en-US" dirty="0" smtClean="0"/>
              <a:t>Prompt #9</a:t>
            </a:r>
            <a:endParaRPr lang="en-US" dirty="0"/>
          </a:p>
        </p:txBody>
      </p:sp>
      <p:sp>
        <p:nvSpPr>
          <p:cNvPr id="4" name="TextBox 3"/>
          <p:cNvSpPr txBox="1"/>
          <p:nvPr/>
        </p:nvSpPr>
        <p:spPr>
          <a:xfrm>
            <a:off x="304800" y="1524000"/>
            <a:ext cx="8305800" cy="4462760"/>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smtClean="0"/>
              <a:t>You are submitting an essay to the annual essay competition at your school. You have been asked to consider how the following quotation is related to you.</a:t>
            </a:r>
          </a:p>
          <a:p>
            <a:pPr algn="ctr"/>
            <a:endParaRPr lang="en-US" sz="2400" dirty="0" smtClean="0"/>
          </a:p>
          <a:p>
            <a:pPr algn="ctr"/>
            <a:r>
              <a:rPr lang="en-US" sz="2400" dirty="0" smtClean="0"/>
              <a:t>“You make the world a better place by making           yourself a better person.” </a:t>
            </a:r>
          </a:p>
          <a:p>
            <a:r>
              <a:rPr lang="en-US" sz="2000" dirty="0" smtClean="0"/>
              <a:t>			                           - Scott Sorrell</a:t>
            </a:r>
          </a:p>
          <a:p>
            <a:endParaRPr lang="en-US" sz="2000" dirty="0" smtClean="0"/>
          </a:p>
          <a:p>
            <a:r>
              <a:rPr lang="en-US" sz="2800" dirty="0" smtClean="0"/>
              <a:t>    </a:t>
            </a:r>
            <a:r>
              <a:rPr lang="en-US" sz="2400" dirty="0" smtClean="0"/>
              <a:t>Write an essay explaining what this quotation means to you. Use details and examples in your essay.</a:t>
            </a:r>
          </a:p>
        </p:txBody>
      </p:sp>
    </p:spTree>
    <p:extLst>
      <p:ext uri="{BB962C8B-B14F-4D97-AF65-F5344CB8AC3E}">
        <p14:creationId xmlns:p14="http://schemas.microsoft.com/office/powerpoint/2010/main" val="1357824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600200"/>
          </a:xfrm>
        </p:spPr>
        <p:txBody>
          <a:bodyPr/>
          <a:lstStyle/>
          <a:p>
            <a:r>
              <a:rPr lang="en-US" dirty="0" smtClean="0"/>
              <a:t>Prompt #10</a:t>
            </a:r>
            <a:endParaRPr lang="en-US" dirty="0"/>
          </a:p>
        </p:txBody>
      </p:sp>
      <p:sp>
        <p:nvSpPr>
          <p:cNvPr id="4" name="TextBox 3"/>
          <p:cNvSpPr txBox="1"/>
          <p:nvPr/>
        </p:nvSpPr>
        <p:spPr>
          <a:xfrm>
            <a:off x="304800" y="1524000"/>
            <a:ext cx="8305800" cy="3785652"/>
          </a:xfrm>
          <a:prstGeom prst="rect">
            <a:avLst/>
          </a:prstGeom>
          <a:noFill/>
        </p:spPr>
        <p:txBody>
          <a:bodyPr wrap="square" rtlCol="0">
            <a:spAutoFit/>
          </a:bodyPr>
          <a:lstStyle/>
          <a:p>
            <a:r>
              <a:rPr lang="en-US" sz="2400" b="1" u="sng" dirty="0"/>
              <a:t>Writing </a:t>
            </a:r>
            <a:r>
              <a:rPr lang="en-US" sz="2400" b="1" u="sng" dirty="0" smtClean="0"/>
              <a:t>Task</a:t>
            </a:r>
            <a:endParaRPr lang="en-US" sz="2400" dirty="0"/>
          </a:p>
          <a:p>
            <a:r>
              <a:rPr lang="en-US" sz="2400" b="1" dirty="0"/>
              <a:t> </a:t>
            </a:r>
            <a:endParaRPr lang="en-US" sz="2400" dirty="0"/>
          </a:p>
          <a:p>
            <a:r>
              <a:rPr lang="en-US" sz="2400" dirty="0" smtClean="0"/>
              <a:t>Life can be full of pleasant surprises. Identify a time when you experienced a pleasant surprise.</a:t>
            </a:r>
          </a:p>
          <a:p>
            <a:r>
              <a:rPr lang="en-US" sz="2400" dirty="0" smtClean="0"/>
              <a:t>    </a:t>
            </a:r>
          </a:p>
          <a:p>
            <a:r>
              <a:rPr lang="en-US" sz="2400" dirty="0" smtClean="0"/>
              <a:t>     Write an essay about a time when you  experienced a pleasant surprise.  Explain why this surprise was unexpected and how it affected your life in a positive way. Be sure to explain your choice by using details and examples.</a:t>
            </a:r>
          </a:p>
        </p:txBody>
      </p:sp>
    </p:spTree>
    <p:extLst>
      <p:ext uri="{BB962C8B-B14F-4D97-AF65-F5344CB8AC3E}">
        <p14:creationId xmlns:p14="http://schemas.microsoft.com/office/powerpoint/2010/main" val="36442411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23</TotalTime>
  <Words>519</Words>
  <Application>Microsoft Office PowerPoint</Application>
  <PresentationFormat>On-screen Show (4:3)</PresentationFormat>
  <Paragraphs>112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Executive</vt:lpstr>
      <vt:lpstr>Explanatory Prompts</vt:lpstr>
      <vt:lpstr>What should you know about  explanatory writing prompts but were afraid to ask?</vt:lpstr>
      <vt:lpstr>Guidelines</vt:lpstr>
      <vt:lpstr>Guidelines continued….</vt:lpstr>
      <vt:lpstr>Suggestions</vt:lpstr>
      <vt:lpstr>Example Prompts</vt:lpstr>
      <vt:lpstr>Prompt #1</vt:lpstr>
      <vt:lpstr>Prompt #2</vt:lpstr>
      <vt:lpstr>Prompt #3</vt:lpstr>
      <vt:lpstr>Prompt #4</vt:lpstr>
      <vt:lpstr>Prompt #5</vt:lpstr>
      <vt:lpstr>PowerPoint Presentation</vt:lpstr>
      <vt:lpstr>Prompt #7</vt:lpstr>
      <vt:lpstr>Prompt #8</vt:lpstr>
      <vt:lpstr>Prompt #9</vt:lpstr>
      <vt:lpstr>Prompt #10</vt:lpstr>
    </vt:vector>
  </TitlesOfParts>
  <Company>MTMS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Explanatory Prompts</dc:title>
  <dc:creator>Debra Stoller</dc:creator>
  <cp:lastModifiedBy>Debra Stoller</cp:lastModifiedBy>
  <cp:revision>3</cp:revision>
  <cp:lastPrinted>2014-04-22T15:17:38Z</cp:lastPrinted>
  <dcterms:created xsi:type="dcterms:W3CDTF">2012-03-16T20:04:38Z</dcterms:created>
  <dcterms:modified xsi:type="dcterms:W3CDTF">2014-04-22T15:17:46Z</dcterms:modified>
</cp:coreProperties>
</file>