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63" r:id="rId2"/>
    <p:sldId id="269" r:id="rId3"/>
    <p:sldId id="270" r:id="rId4"/>
    <p:sldId id="264" r:id="rId5"/>
    <p:sldId id="265" r:id="rId6"/>
    <p:sldId id="267" r:id="rId7"/>
    <p:sldId id="266" r:id="rId8"/>
    <p:sldId id="268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71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8DBDC-C55B-4227-9B57-40B6620B007C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6BFB0-CD18-4C43-9033-3C04991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76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8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4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1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4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3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7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4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7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B8737-E9A3-46AB-95E0-0F4F66B47CC1}" type="datetimeFigureOut">
              <a:rPr lang="en-US" smtClean="0"/>
              <a:t>9/1/2015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6AC07-05AD-4AEE-98BF-649C27EA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3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1.gstatic.com/images?q=tbn:ANd9GcSQWhCuzUNuqrVz-L2ZTkJRdLyBFTwuEkmhpBF4rsAxAkmpUu1VPw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28338" y="224589"/>
            <a:ext cx="121599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Welcome Staff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  <a:latin typeface="Copperplate Gothic Bold" panose="020E0705020206020404" pitchFamily="34" charset="0"/>
              </a:rPr>
              <a:t>Binder Organization &amp; Goal Setting</a:t>
            </a:r>
            <a:endParaRPr lang="en-US" sz="4000" dirty="0">
              <a:solidFill>
                <a:srgbClr val="0070C0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820" y="2344112"/>
            <a:ext cx="112776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latin typeface="MS Reference Sans Serif" panose="020B0604030504040204" pitchFamily="34" charset="0"/>
              </a:rPr>
              <a:t>Please take the “Binder Contents” handout from the desk near the door.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latin typeface="MS Reference Sans Serif" panose="020B0604030504040204" pitchFamily="34" charset="0"/>
              </a:rPr>
              <a:t>Go through your binder and confirm that your binder contains all of the necessary supplies.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latin typeface="MS Reference Sans Serif" panose="020B0604030504040204" pitchFamily="34" charset="0"/>
              </a:rPr>
              <a:t>Replenish any missing items from the supplies on the counter.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70C0"/>
                </a:solidFill>
                <a:latin typeface="MS Reference Sans Serif" panose="020B0604030504040204" pitchFamily="34" charset="0"/>
              </a:rPr>
              <a:t>New staff </a:t>
            </a:r>
            <a:r>
              <a:rPr lang="en-US" sz="2800" b="1" dirty="0" smtClean="0">
                <a:latin typeface="MS Reference Sans Serif" panose="020B0604030504040204" pitchFamily="34" charset="0"/>
              </a:rPr>
              <a:t>– You will be building your binder from scratch! Ask a veteran staff member if you need any assistance.</a:t>
            </a:r>
            <a:endParaRPr lang="en-US" sz="2800" b="1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5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953" y="27669"/>
            <a:ext cx="26931686" cy="65864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b="1" dirty="0" smtClean="0">
                <a:solidFill>
                  <a:srgbClr val="C00000"/>
                </a:solidFill>
                <a:latin typeface="Copperplate Gothic Bold" panose="020E0705020206020404" pitchFamily="34" charset="0"/>
              </a:rPr>
              <a:t>Today’s Agenda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Assemble Binders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Binder/Planner Schedule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Review Binder Contents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Binder/Planner Rubric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Sample Friday Agenda</a:t>
            </a:r>
          </a:p>
          <a:p>
            <a:pPr marL="914400" lvl="1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Baskerville Old Face" panose="02020602080505020303" pitchFamily="18" charset="0"/>
              </a:rPr>
              <a:t>Binder Check Form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Brainstorm ideas for binder check day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SMART Goals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 smtClean="0">
                <a:latin typeface="Baskerville Old Face" panose="02020602080505020303" pitchFamily="18" charset="0"/>
              </a:rPr>
              <a:t>Resources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88728" y="452212"/>
            <a:ext cx="4163786" cy="2739211"/>
          </a:xfrm>
          <a:prstGeom prst="rect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Learning Target: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I can apply the </a:t>
            </a:r>
            <a:r>
              <a:rPr lang="en-US" sz="28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Claggett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Creek expectations for goal setting, planner use and binder organization in my own classroom.</a:t>
            </a:r>
            <a:endParaRPr lang="en-US" sz="2800" b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32" name="Picture 8" descr="https://s-media-cache-ak0.pinimg.com/236x/ce/62/e7/ce62e76d5d92267f604179ed20e122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1253">
            <a:off x="6812384" y="3993154"/>
            <a:ext cx="5083300" cy="137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 descr="https://encrypted-tbn1.gstatic.com/images?q=tbn:ANd9GcSQWhCuzUNuqrVz-L2ZTkJRdLyBFTwuEkmhpBF4rsAxAkmpUu1VPw"/>
          <p:cNvPicPr>
            <a:picLocks noChangeAspect="1" noChangeArrowheads="1"/>
          </p:cNvPicPr>
          <p:nvPr/>
        </p:nvPicPr>
        <p:blipFill>
          <a:blip r:embed="rId2" r:link="rId3">
            <a:lum bright="20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457200"/>
            <a:ext cx="13017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94014" y="457200"/>
            <a:ext cx="8017328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Claggett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Creek Middle School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Binder Check/Goal Setting Schedule</a:t>
            </a:r>
            <a:b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1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st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Language Arts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2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nd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Science (8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)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		Science/Social Studies (6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th/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7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)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3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rd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Math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4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Social Studies/Health (8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)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		Science/Social Studies (6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th/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7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)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5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Language Arts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</a:b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57400" algn="l"/>
              </a:tabLst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6</a:t>
            </a:r>
            <a:r>
              <a:rPr kumimoji="0" lang="en-US" alt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th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  <a:ea typeface="ObelixPro"/>
              </a:rPr>
              <a:t> Six Weeks		Math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8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3957" y="482089"/>
            <a:ext cx="5595257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000" b="1" dirty="0" smtClean="0">
                <a:latin typeface="Broadway" panose="04040905080B02020502" pitchFamily="82" charset="0"/>
              </a:rPr>
              <a:t>Binder Contents:</a:t>
            </a:r>
            <a:r>
              <a:rPr lang="en-US" sz="3600" b="1" dirty="0" smtClean="0">
                <a:latin typeface="Broadway" panose="04040905080B02020502" pitchFamily="82" charset="0"/>
              </a:rPr>
              <a:t/>
            </a:r>
            <a:br>
              <a:rPr lang="en-US" sz="3600" b="1" dirty="0" smtClean="0">
                <a:latin typeface="Broadway" panose="04040905080B02020502" pitchFamily="82" charset="0"/>
              </a:rPr>
            </a:br>
            <a:r>
              <a:rPr lang="en-US" sz="1600" b="1" i="1" dirty="0" smtClean="0">
                <a:latin typeface="MS Reference Sans Serif" panose="020B0604030504040204" pitchFamily="34" charset="0"/>
              </a:rPr>
              <a:t>(In this order)</a:t>
            </a:r>
            <a:endParaRPr lang="en-US" sz="1000" b="1" i="1" dirty="0">
              <a:latin typeface="MS Reference Sans Serif" panose="020B0604030504040204" pitchFamily="34" charset="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MS Reference Sans Serif" panose="020B0604030504040204" pitchFamily="34" charset="0"/>
              </a:rPr>
              <a:t>Pencil Pouch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MS Reference Sans Serif" panose="020B0604030504040204" pitchFamily="34" charset="0"/>
              </a:rPr>
              <a:t>	Pencil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MS Reference Sans Serif" panose="020B0604030504040204" pitchFamily="34" charset="0"/>
              </a:rPr>
              <a:t>	Pen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MS Reference Sans Serif" panose="020B0604030504040204" pitchFamily="34" charset="0"/>
              </a:rPr>
              <a:t>	Eraser </a:t>
            </a:r>
            <a:r>
              <a:rPr lang="en-US" dirty="0" smtClean="0">
                <a:latin typeface="MS Reference Sans Serif" panose="020B0604030504040204" pitchFamily="34" charset="0"/>
              </a:rPr>
              <a:t>(can be attached to pencil) </a:t>
            </a:r>
            <a:endParaRPr lang="en-US" sz="2400" dirty="0" smtClean="0">
              <a:latin typeface="MS Reference Sans Serif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MS Reference Sans Serif" panose="020B0604030504040204" pitchFamily="34" charset="0"/>
              </a:rPr>
              <a:t>	Highlighter </a:t>
            </a:r>
            <a:r>
              <a:rPr lang="en-US" dirty="0" smtClean="0">
                <a:latin typeface="MS Reference Sans Serif" panose="020B0604030504040204" pitchFamily="34" charset="0"/>
              </a:rPr>
              <a:t>(optional)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MS Reference Sans Serif" panose="020B0604030504040204" pitchFamily="34" charset="0"/>
              </a:rPr>
              <a:t>Page Protector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MS Reference Sans Serif" panose="020B0604030504040204" pitchFamily="34" charset="0"/>
              </a:rPr>
              <a:t>Planner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MS Reference Sans Serif" panose="020B0604030504040204" pitchFamily="34" charset="0"/>
              </a:rPr>
              <a:t>Notebook Paper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MS Reference Sans Serif" panose="020B0604030504040204" pitchFamily="34" charset="0"/>
              </a:rPr>
              <a:t>Labeled Dividers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2326687" y="2623354"/>
            <a:ext cx="2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Pouch Contents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6447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627645"/>
              </p:ext>
            </p:extLst>
          </p:nvPr>
        </p:nvGraphicFramePr>
        <p:xfrm>
          <a:off x="781635" y="607258"/>
          <a:ext cx="8282153" cy="51037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6869"/>
                <a:gridCol w="1155236"/>
                <a:gridCol w="6285240"/>
                <a:gridCol w="704808"/>
              </a:tblGrid>
              <a:tr h="351191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Showcard Gothic" panose="04020904020102020604" pitchFamily="82" charset="0"/>
                        </a:rPr>
                        <a:t>Binder Requirements </a:t>
                      </a:r>
                      <a:endParaRPr lang="en-US" sz="2000" b="0" dirty="0">
                        <a:effectLst/>
                        <a:latin typeface="Showcard Gothic" panose="04020904020102020604" pitchFamily="82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sym typeface="Wingdings" panose="05000000000000000000" pitchFamily="2" charset="2"/>
                        </a:rPr>
                        <a:t>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rowSpan="11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 vert="vert27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3-Ring Binder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Pencil Pouch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Pouch </a:t>
                      </a:r>
                      <a:r>
                        <a:rPr lang="en-US" sz="1800" dirty="0">
                          <a:effectLst/>
                        </a:rPr>
                        <a:t>Contents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Pencil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Eraser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Notebook Paper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Labeled Divider Tabs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37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Planner/Calendar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4099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Planner </a:t>
                      </a:r>
                      <a:r>
                        <a:rPr lang="en-US" sz="1800" dirty="0">
                          <a:effectLst/>
                        </a:rPr>
                        <a:t>Items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Recorded info for EACH class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412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Homework/To-Do List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4561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Goals are On Track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  <a:tr h="298382">
                <a:tc gridSpan="3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 </a:t>
                      </a:r>
                      <a:r>
                        <a:rPr lang="en-US" sz="2800" dirty="0">
                          <a:effectLst/>
                          <a:sym typeface="Wingdings" panose="05000000000000000000" pitchFamily="2" charset="2"/>
                        </a:rPr>
                        <a:t>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09" marR="4870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9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593557" y="228600"/>
            <a:ext cx="11085095" cy="1600438"/>
          </a:xfrm>
          <a:prstGeom prst="rect">
            <a:avLst/>
          </a:prstGeom>
          <a:solidFill>
            <a:schemeClr val="bg1"/>
          </a:solidFill>
          <a:ln w="136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6600" dirty="0">
                <a:solidFill>
                  <a:srgbClr val="FF33CC"/>
                </a:solidFill>
                <a:latin typeface="Showcard Gothic" panose="04020904020102020604" pitchFamily="82" charset="0"/>
              </a:rPr>
              <a:t>Welcome!</a:t>
            </a:r>
            <a:r>
              <a:rPr lang="en-US" altLang="en-US" sz="6000" dirty="0">
                <a:latin typeface="Rockwell Extra Bold" panose="02060903040505020403" pitchFamily="18" charset="0"/>
              </a:rPr>
              <a:t/>
            </a:r>
            <a:br>
              <a:rPr lang="en-US" altLang="en-US" sz="6000" dirty="0">
                <a:latin typeface="Rockwell Extra Bold" panose="02060903040505020403" pitchFamily="18" charset="0"/>
              </a:rPr>
            </a:br>
            <a:r>
              <a:rPr lang="en-US" altLang="en-US" sz="3200" dirty="0" smtClean="0">
                <a:latin typeface="Copperplate Gothic Bold" panose="020E0705020206020404" pitchFamily="34" charset="0"/>
              </a:rPr>
              <a:t>Tuesday, September 1, 2015</a:t>
            </a:r>
            <a:endParaRPr lang="en-US" altLang="en-US" sz="1400" dirty="0">
              <a:latin typeface="Copperplate Gothic Bold" panose="020E0705020206020404" pitchFamily="34" charset="0"/>
            </a:endParaRPr>
          </a:p>
        </p:txBody>
      </p:sp>
      <p:pic>
        <p:nvPicPr>
          <p:cNvPr id="40963" name="Picture 3" descr="clip-art-library-book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6714">
            <a:off x="9353341" y="438233"/>
            <a:ext cx="12604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93557" y="2058833"/>
            <a:ext cx="7138738" cy="4285789"/>
          </a:xfrm>
          <a:prstGeom prst="rect">
            <a:avLst/>
          </a:prstGeom>
          <a:solidFill>
            <a:schemeClr val="bg1"/>
          </a:solidFill>
          <a:ln w="111125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7663" indent="-347663"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5663" indent="-393700"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pperplate Gothic Bold" panose="020E0705020206020404" pitchFamily="34" charset="0"/>
              </a:rPr>
              <a:t>Agenda:</a:t>
            </a:r>
            <a:r>
              <a:rPr lang="en-US" altLang="en-US" sz="2800" b="1" dirty="0">
                <a:latin typeface="Franklin Gothic Medium Cond" panose="020B0606030402020204" pitchFamily="34" charset="0"/>
              </a:rPr>
              <a:t/>
            </a:r>
            <a:br>
              <a:rPr lang="en-US" altLang="en-US" sz="2800" b="1" dirty="0">
                <a:latin typeface="Franklin Gothic Medium Cond" panose="020B0606030402020204" pitchFamily="34" charset="0"/>
              </a:rPr>
            </a:br>
            <a:r>
              <a:rPr lang="en-US" altLang="en-US" sz="600" b="1" dirty="0">
                <a:latin typeface="Franklin Gothic Medium Cond" panose="020B0606030402020204" pitchFamily="34" charset="0"/>
              </a:rPr>
              <a:t> </a:t>
            </a: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b="1" dirty="0">
                <a:solidFill>
                  <a:srgbClr val="92D050"/>
                </a:solidFill>
                <a:latin typeface="Maiandra GD" panose="020E0502030308020204" pitchFamily="34" charset="0"/>
              </a:rPr>
              <a:t>Bell Work: </a:t>
            </a:r>
            <a:r>
              <a:rPr lang="en-US" altLang="en-US" sz="2400" b="1" dirty="0" smtClean="0">
                <a:latin typeface="Maiandra GD" panose="020E0502030308020204" pitchFamily="34" charset="0"/>
              </a:rPr>
              <a:t>Go through your binder – clean, organize and replenish supplies.  Make sure it will pass the shake test.</a:t>
            </a:r>
            <a:endParaRPr lang="en-US" altLang="en-US" sz="2400" b="1" dirty="0">
              <a:latin typeface="Maiandra GD" panose="020E0502030308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b="1" dirty="0">
                <a:solidFill>
                  <a:srgbClr val="92D050"/>
                </a:solidFill>
                <a:latin typeface="Maiandra GD" panose="020E0502030308020204" pitchFamily="34" charset="0"/>
              </a:rPr>
              <a:t>Binder </a:t>
            </a:r>
            <a:r>
              <a:rPr lang="en-US" altLang="en-US" sz="2400" b="1" dirty="0" smtClean="0">
                <a:solidFill>
                  <a:srgbClr val="92D050"/>
                </a:solidFill>
                <a:latin typeface="Maiandra GD" panose="020E0502030308020204" pitchFamily="34" charset="0"/>
              </a:rPr>
              <a:t>Check:  </a:t>
            </a:r>
            <a:r>
              <a:rPr lang="en-US" altLang="en-US" sz="2400" b="1" dirty="0" smtClean="0">
                <a:latin typeface="Maiandra GD" panose="020E0502030308020204" pitchFamily="34" charset="0"/>
              </a:rPr>
              <a:t>Trade binders with your neighbor.  Add up your total </a:t>
            </a:r>
            <a:r>
              <a:rPr lang="en-US" altLang="en-US" sz="2400" b="1" dirty="0" smtClean="0">
                <a:latin typeface="Maiandra GD" panose="020E0502030308020204" pitchFamily="34" charset="0"/>
                <a:sym typeface="Wingdings" panose="05000000000000000000" pitchFamily="2" charset="2"/>
              </a:rPr>
              <a:t>, and your total planner stamps. Turn in binder check form.</a:t>
            </a:r>
            <a:endParaRPr lang="en-US" altLang="en-US" sz="2400" b="1" dirty="0">
              <a:latin typeface="Maiandra GD" panose="020E0502030308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b="1" i="1" dirty="0">
                <a:solidFill>
                  <a:srgbClr val="FF33CC"/>
                </a:solidFill>
                <a:latin typeface="Maiandra GD" panose="020E0502030308020204" pitchFamily="34" charset="0"/>
              </a:rPr>
              <a:t>Reading Zone</a:t>
            </a:r>
            <a:r>
              <a:rPr lang="en-US" altLang="en-US" sz="2400" b="1" i="1" dirty="0">
                <a:latin typeface="Maiandra GD" panose="020E0502030308020204" pitchFamily="34" charset="0"/>
              </a:rPr>
              <a:t> </a:t>
            </a:r>
            <a:r>
              <a:rPr lang="en-US" altLang="en-US" sz="2400" b="1" i="1" dirty="0">
                <a:solidFill>
                  <a:srgbClr val="FF33CC"/>
                </a:solidFill>
                <a:latin typeface="Maiandra GD" panose="020E0502030308020204" pitchFamily="34" charset="0"/>
              </a:rPr>
              <a:t>– 15 Minutes</a:t>
            </a:r>
            <a:endParaRPr lang="en-US" altLang="en-US" sz="2400" i="1" dirty="0">
              <a:solidFill>
                <a:srgbClr val="FF33CC"/>
              </a:solidFill>
              <a:latin typeface="Maiandra GD" panose="020E0502030308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b="1" dirty="0" smtClean="0">
                <a:latin typeface="Maiandra GD" panose="020E0502030308020204" pitchFamily="34" charset="0"/>
              </a:rPr>
              <a:t>Analyze zone book for theme</a:t>
            </a: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b="1" dirty="0" smtClean="0">
                <a:latin typeface="Maiandra GD" panose="020E0502030308020204" pitchFamily="34" charset="0"/>
              </a:rPr>
              <a:t>Read </a:t>
            </a:r>
            <a:r>
              <a:rPr lang="en-US" altLang="en-US" sz="2400" b="1" dirty="0">
                <a:latin typeface="Maiandra GD" panose="020E0502030308020204" pitchFamily="34" charset="0"/>
              </a:rPr>
              <a:t>“Ambush” By Tim </a:t>
            </a:r>
            <a:r>
              <a:rPr lang="en-US" altLang="en-US" sz="2400" b="1" dirty="0" smtClean="0">
                <a:latin typeface="Maiandra GD" panose="020E0502030308020204" pitchFamily="34" charset="0"/>
              </a:rPr>
              <a:t>O’Brien</a:t>
            </a:r>
            <a:endParaRPr lang="en-US" altLang="en-US" sz="2400" b="1" dirty="0">
              <a:latin typeface="Maiandra GD" panose="020E0502030308020204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8269079" y="4871217"/>
            <a:ext cx="3429000" cy="1446550"/>
          </a:xfrm>
          <a:prstGeom prst="rect">
            <a:avLst/>
          </a:prstGeom>
          <a:solidFill>
            <a:schemeClr val="bg1"/>
          </a:solidFill>
          <a:ln w="793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 dirty="0">
                <a:latin typeface="Maiandra GD" panose="020E0502030308020204" pitchFamily="34" charset="0"/>
              </a:rPr>
              <a:t>Planner:</a:t>
            </a:r>
            <a:r>
              <a:rPr lang="en-US" altLang="en-US" sz="2200" dirty="0">
                <a:latin typeface="Maiandra GD" panose="020E0502030308020204" pitchFamily="34" charset="0"/>
              </a:rPr>
              <a:t/>
            </a:r>
            <a:br>
              <a:rPr lang="en-US" altLang="en-US" sz="2200" dirty="0">
                <a:latin typeface="Maiandra GD" panose="020E0502030308020204" pitchFamily="34" charset="0"/>
              </a:rPr>
            </a:br>
            <a:r>
              <a:rPr lang="en-US" altLang="en-US" sz="2200" dirty="0" smtClean="0">
                <a:latin typeface="Maiandra GD" panose="020E0502030308020204" pitchFamily="34" charset="0"/>
              </a:rPr>
              <a:t>Binder Clean/Check</a:t>
            </a:r>
            <a:br>
              <a:rPr lang="en-US" altLang="en-US" sz="2200" dirty="0" smtClean="0">
                <a:latin typeface="Maiandra GD" panose="020E0502030308020204" pitchFamily="34" charset="0"/>
              </a:rPr>
            </a:br>
            <a:r>
              <a:rPr lang="en-US" altLang="en-US" sz="2200" dirty="0" smtClean="0">
                <a:latin typeface="Maiandra GD" panose="020E0502030308020204" pitchFamily="34" charset="0"/>
              </a:rPr>
              <a:t>Zone </a:t>
            </a:r>
            <a:r>
              <a:rPr lang="en-US" altLang="en-US" sz="2200" dirty="0">
                <a:latin typeface="Maiandra GD" panose="020E0502030308020204" pitchFamily="34" charset="0"/>
              </a:rPr>
              <a:t>book theme</a:t>
            </a:r>
            <a:br>
              <a:rPr lang="en-US" altLang="en-US" sz="2200" dirty="0">
                <a:latin typeface="Maiandra GD" panose="020E0502030308020204" pitchFamily="34" charset="0"/>
              </a:rPr>
            </a:br>
            <a:r>
              <a:rPr lang="en-US" altLang="en-US" sz="2200" dirty="0">
                <a:latin typeface="Maiandra GD" panose="020E0502030308020204" pitchFamily="34" charset="0"/>
              </a:rPr>
              <a:t>“Ambush” </a:t>
            </a:r>
            <a:r>
              <a:rPr lang="en-US" altLang="en-US" sz="2200" dirty="0" smtClean="0">
                <a:latin typeface="Maiandra GD" panose="020E0502030308020204" pitchFamily="34" charset="0"/>
              </a:rPr>
              <a:t>theme</a:t>
            </a:r>
            <a:endParaRPr lang="en-US" altLang="en-US" sz="1000" b="1" dirty="0">
              <a:latin typeface="Maiandra GD" panose="020E0502030308020204" pitchFamily="34" charset="0"/>
            </a:endParaRPr>
          </a:p>
        </p:txBody>
      </p:sp>
      <p:pic>
        <p:nvPicPr>
          <p:cNvPr id="40966" name="Picture 6" descr="Yellow-Jumbo-Pencil_631542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884000">
            <a:off x="1138530" y="645643"/>
            <a:ext cx="152400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3975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8345698" y="2283259"/>
            <a:ext cx="3200400" cy="2160591"/>
          </a:xfrm>
          <a:prstGeom prst="rect">
            <a:avLst/>
          </a:prstGeom>
          <a:solidFill>
            <a:schemeClr val="bg1"/>
          </a:solidFill>
          <a:ln w="889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90513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67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Copperplate Gothic Bold" panose="020E0705020206020404" pitchFamily="34" charset="0"/>
              </a:rPr>
              <a:t>Today You Need:</a:t>
            </a:r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 smtClean="0">
                <a:latin typeface="Franklin Gothic Medium Cond" panose="020B0606030402020204" pitchFamily="34" charset="0"/>
              </a:rPr>
              <a:t>INB</a:t>
            </a:r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 smtClean="0">
                <a:latin typeface="Franklin Gothic Medium Cond" panose="020B0606030402020204" pitchFamily="34" charset="0"/>
              </a:rPr>
              <a:t>Binder</a:t>
            </a:r>
            <a:endParaRPr lang="en-US" altLang="en-US" sz="2400" dirty="0">
              <a:latin typeface="Franklin Gothic Medium Cond" panose="020B0606030402020204" pitchFamily="34" charset="0"/>
            </a:endParaRPr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 smtClean="0">
                <a:latin typeface="Franklin Gothic Medium Cond" panose="020B0606030402020204" pitchFamily="34" charset="0"/>
              </a:rPr>
              <a:t>Binder Supplies</a:t>
            </a:r>
            <a:endParaRPr lang="en-US" altLang="en-US" dirty="0">
              <a:latin typeface="Franklin Gothic Medium Cond" panose="020B0606030402020204" pitchFamily="34" charset="0"/>
            </a:endParaRPr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 smtClean="0">
                <a:latin typeface="Franklin Gothic Medium Cond" panose="020B0606030402020204" pitchFamily="34" charset="0"/>
              </a:rPr>
              <a:t>Binder Packet</a:t>
            </a:r>
            <a:endParaRPr lang="en-US" altLang="en-US" sz="1600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3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8569" y="449177"/>
            <a:ext cx="999423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Binder/Planner Check Form</a:t>
            </a:r>
            <a:br>
              <a:rPr lang="en-US" sz="2400" b="1" dirty="0" smtClean="0"/>
            </a:br>
            <a:endParaRPr lang="en-US" sz="2400" b="1" dirty="0" smtClean="0"/>
          </a:p>
          <a:p>
            <a:r>
              <a:rPr lang="en-US" sz="2400" dirty="0" smtClean="0"/>
              <a:t>Name:  _______________________     	Date:  _________________</a:t>
            </a:r>
          </a:p>
          <a:p>
            <a:endParaRPr lang="en-US" sz="2400" dirty="0"/>
          </a:p>
          <a:p>
            <a:r>
              <a:rPr lang="en-US" sz="2400" dirty="0" smtClean="0"/>
              <a:t>Total Planner Stamps ____________  	Total Binder </a:t>
            </a:r>
            <a:r>
              <a:rPr lang="en-US" sz="2400" dirty="0" smtClean="0">
                <a:sym typeface="Wingdings" panose="05000000000000000000" pitchFamily="2" charset="2"/>
              </a:rPr>
              <a:t>  _________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82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pclipart.com/education/supplies/paper/paper_2/spiral_notebook_paper_pa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45"/>
          <a:stretch/>
        </p:blipFill>
        <p:spPr bwMode="auto">
          <a:xfrm>
            <a:off x="5078187" y="1392904"/>
            <a:ext cx="5429644" cy="538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394" y="315685"/>
            <a:ext cx="10812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latin typeface="Copperplate Gothic Bold" panose="020E0705020206020404" pitchFamily="34" charset="0"/>
              </a:rPr>
              <a:t>In INB</a:t>
            </a:r>
          </a:p>
          <a:p>
            <a:r>
              <a:rPr lang="en-US" sz="3200" b="1" dirty="0" smtClean="0">
                <a:latin typeface="Rockwell" panose="02060603020205020403" pitchFamily="18" charset="0"/>
              </a:rPr>
              <a:t>Brainstorm ways to conduct weekly binder checks</a:t>
            </a:r>
            <a:endParaRPr lang="en-US" sz="3200" b="1" dirty="0">
              <a:latin typeface="Rockwell" panose="020606030202050204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23214" y="1894115"/>
            <a:ext cx="409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Tempus Sans ITC" panose="04020404030D07020202" pitchFamily="82" charset="0"/>
              </a:rPr>
              <a:t>Ideas for Weekly Binder Checks: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394" y="2024743"/>
            <a:ext cx="41468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opperplate Gothic Bold" panose="020E0705020206020404" pitchFamily="34" charset="0"/>
              </a:rPr>
              <a:t>Discuss at your table:</a:t>
            </a:r>
          </a:p>
          <a:p>
            <a:r>
              <a:rPr lang="en-US" sz="2800" dirty="0" smtClean="0">
                <a:latin typeface="Rockwell" panose="02060603020205020403" pitchFamily="18" charset="0"/>
              </a:rPr>
              <a:t>Ideas for making binder checks more efficient in your classroom.</a:t>
            </a:r>
          </a:p>
          <a:p>
            <a:endParaRPr lang="en-US" sz="2800" dirty="0">
              <a:latin typeface="Rockwell" panose="02060603020205020403" pitchFamily="18" charset="0"/>
            </a:endParaRPr>
          </a:p>
          <a:p>
            <a:r>
              <a:rPr lang="en-US" sz="2800" dirty="0" smtClean="0">
                <a:latin typeface="Rockwell" panose="02060603020205020403" pitchFamily="18" charset="0"/>
              </a:rPr>
              <a:t>Share out your best idea!</a:t>
            </a:r>
            <a:endParaRPr lang="en-US" sz="2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9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5400000">
            <a:off x="8042197" y="2353595"/>
            <a:ext cx="65692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 </a:t>
            </a:r>
            <a:r>
              <a:rPr lang="en-US" sz="11500" dirty="0" smtClean="0">
                <a:latin typeface="Broadway" panose="04040905080B02020502" pitchFamily="82" charset="0"/>
              </a:rPr>
              <a:t>Goals</a:t>
            </a:r>
            <a:endParaRPr lang="en-US" sz="19900" dirty="0">
              <a:latin typeface="Broadway" panose="04040905080B020205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77133">
            <a:off x="158253" y="182322"/>
            <a:ext cx="1395586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S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595" y="1439497"/>
            <a:ext cx="1395586" cy="1323439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Broadway" panose="04040905080B02020502" pitchFamily="82" charset="0"/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 rot="1504103">
            <a:off x="372893" y="2816643"/>
            <a:ext cx="139558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A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" y="4095820"/>
            <a:ext cx="1395586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R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392233">
            <a:off x="156383" y="5453267"/>
            <a:ext cx="1395586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T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2192" y="520875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Specific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2191" y="1778050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Measurable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82191" y="315519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Achievable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2191" y="4542591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Relevant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2191" y="5816010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Timely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9936" y="520875"/>
            <a:ext cx="4908885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MS Reference Sans Serif" panose="020B0604030504040204" pitchFamily="34" charset="0"/>
              </a:rPr>
              <a:t>Know exactly what you are wanting to accomplish.</a:t>
            </a:r>
            <a:endParaRPr lang="en-US" sz="2400" dirty="0">
              <a:latin typeface="MS Reference Sans Serif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9936" y="1767803"/>
            <a:ext cx="4889546" cy="830997"/>
          </a:xfrm>
          <a:prstGeom prst="rect">
            <a:avLst/>
          </a:prstGeom>
          <a:noFill/>
          <a:ln w="381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MS Reference Sans Serif" panose="020B0604030504040204" pitchFamily="34" charset="0"/>
              </a:rPr>
              <a:t>How will you know you met your goal?</a:t>
            </a:r>
            <a:endParaRPr lang="en-US" sz="2400" dirty="0">
              <a:latin typeface="MS Reference Sans Serif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7212" y="2933659"/>
            <a:ext cx="4931609" cy="120032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MS Reference Sans Serif" panose="020B0604030504040204" pitchFamily="34" charset="0"/>
              </a:rPr>
              <a:t>Your goal should not be too far to reach, but far enough to be challenging.</a:t>
            </a:r>
            <a:endParaRPr lang="en-US" sz="2400" dirty="0">
              <a:latin typeface="MS Reference Sans Serif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7212" y="4468847"/>
            <a:ext cx="4912270" cy="120032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MS Reference Sans Serif" panose="020B0604030504040204" pitchFamily="34" charset="0"/>
              </a:rPr>
              <a:t>Is this goal appropriate to this place/time? To your needs as a student?</a:t>
            </a:r>
            <a:endParaRPr lang="en-US" sz="2400" dirty="0">
              <a:latin typeface="MS Reference Sans Serif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96881" y="6004035"/>
            <a:ext cx="491227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MS Reference Sans Serif" panose="020B0604030504040204" pitchFamily="34" charset="0"/>
              </a:rPr>
              <a:t>When will your goal be met?</a:t>
            </a:r>
            <a:endParaRPr lang="en-US" sz="24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5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12408">
            <a:off x="489265" y="357981"/>
            <a:ext cx="1892875" cy="186204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Broadway" panose="04040905080B02020502" pitchFamily="82" charset="0"/>
              </a:rPr>
              <a:t>S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527" y="680837"/>
            <a:ext cx="3005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Specific</a:t>
            </a:r>
            <a:endParaRPr lang="en-US" sz="48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4501" y="647824"/>
            <a:ext cx="6198319" cy="1138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dirty="0" smtClean="0">
                <a:latin typeface="MS Reference Sans Serif" panose="020B0604030504040204" pitchFamily="34" charset="0"/>
              </a:rPr>
              <a:t>Know exactly what you are wanting to accomplish.</a:t>
            </a:r>
            <a:endParaRPr lang="en-US" sz="3400" dirty="0">
              <a:latin typeface="MS Reference Sans Serif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22684">
            <a:off x="100802" y="401762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Example: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6021" y="3022441"/>
            <a:ext cx="868680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 want to get good grades.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8725" y="2422483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Not Specific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8725" y="4232658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Specific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6021" y="5102576"/>
            <a:ext cx="8686800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 will turn in all of my Language Arts Assignments.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7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12408">
            <a:off x="489265" y="357981"/>
            <a:ext cx="1892875" cy="1862048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Broadway" panose="04040905080B02020502" pitchFamily="82" charset="0"/>
              </a:rPr>
              <a:t>M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527" y="680837"/>
            <a:ext cx="3701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Measurable</a:t>
            </a:r>
            <a:endParaRPr lang="en-US" sz="48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6842" y="647824"/>
            <a:ext cx="5325978" cy="1138773"/>
          </a:xfrm>
          <a:prstGeom prst="rect">
            <a:avLst/>
          </a:prstGeom>
          <a:noFill/>
          <a:ln w="381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dirty="0" smtClean="0">
                <a:latin typeface="MS Reference Sans Serif" panose="020B0604030504040204" pitchFamily="34" charset="0"/>
              </a:rPr>
              <a:t>How will you know you met your goal?</a:t>
            </a:r>
            <a:endParaRPr lang="en-US" sz="3400" dirty="0">
              <a:latin typeface="MS Reference Sans Serif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22684">
            <a:off x="100802" y="401762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Example: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6021" y="3022441"/>
            <a:ext cx="8686800" cy="523220"/>
          </a:xfrm>
          <a:prstGeom prst="rect">
            <a:avLst/>
          </a:prstGeom>
          <a:noFill/>
          <a:ln w="381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I’ll turn in all of my language arts assignments.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7847" y="2417333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Not Measurable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8725" y="4232658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Measurable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6021" y="4920478"/>
            <a:ext cx="8686800" cy="1384995"/>
          </a:xfrm>
          <a:prstGeom prst="rect">
            <a:avLst/>
          </a:prstGeom>
          <a:noFill/>
          <a:ln w="381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 will turn in 100% of my Language Arts Assignments, based on a weekly grade print-out from my teacher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12408">
            <a:off x="489265" y="357981"/>
            <a:ext cx="1892875" cy="186204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Broadway" panose="04040905080B02020502" pitchFamily="82" charset="0"/>
              </a:rPr>
              <a:t>A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527" y="680837"/>
            <a:ext cx="3701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Achievable</a:t>
            </a:r>
            <a:endParaRPr lang="en-US" sz="48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0379" y="504175"/>
            <a:ext cx="5502442" cy="156966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MS Reference Sans Serif" panose="020B0604030504040204" pitchFamily="34" charset="0"/>
              </a:rPr>
              <a:t>Your goal should not be too far to reach, but far enough to be challenging.</a:t>
            </a:r>
          </a:p>
        </p:txBody>
      </p:sp>
      <p:sp>
        <p:nvSpPr>
          <p:cNvPr id="5" name="TextBox 4"/>
          <p:cNvSpPr txBox="1"/>
          <p:nvPr/>
        </p:nvSpPr>
        <p:spPr>
          <a:xfrm rot="19722684">
            <a:off x="100802" y="401762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Example: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6021" y="3149311"/>
            <a:ext cx="8686800" cy="954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I’ll turn in all of my language arts assignments, and get an A+ on every single one.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6021" y="2498171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Not Achievable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8725" y="4232658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Achievable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6021" y="4838054"/>
            <a:ext cx="8686800" cy="181588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 will turn in 100% of my Language Arts Assignments, and will re-do anything earning less than 70%, based on a grade print-out from my teacher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12408">
            <a:off x="489265" y="357981"/>
            <a:ext cx="1892875" cy="186204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Broadway" panose="04040905080B02020502" pitchFamily="82" charset="0"/>
              </a:rPr>
              <a:t>R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527" y="680837"/>
            <a:ext cx="3701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Relevant</a:t>
            </a:r>
            <a:endParaRPr lang="en-US" sz="48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0379" y="504175"/>
            <a:ext cx="5502442" cy="156966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MS Reference Sans Serif" panose="020B0604030504040204" pitchFamily="34" charset="0"/>
              </a:rPr>
              <a:t>Is this goal appropriate to this place/time? To your needs as a student?</a:t>
            </a:r>
          </a:p>
        </p:txBody>
      </p:sp>
      <p:sp>
        <p:nvSpPr>
          <p:cNvPr id="5" name="TextBox 4"/>
          <p:cNvSpPr txBox="1"/>
          <p:nvPr/>
        </p:nvSpPr>
        <p:spPr>
          <a:xfrm rot="19722684">
            <a:off x="100802" y="401762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Example: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6021" y="2633125"/>
            <a:ext cx="8686800" cy="95410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(I always earn an A+ in Language Arts), I will do that again this grading period.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6020" y="2131479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Not Relevant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6019" y="3884912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Relevant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6021" y="4421267"/>
            <a:ext cx="8686800" cy="224676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(Because I’ve struggled in Language Arts in the past), I will turn in 100% of my Language Arts Assignments, and will re-do anything earning less than 70%, based on a weekly grade print-out from my teacher.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2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12408">
            <a:off x="489265" y="357981"/>
            <a:ext cx="1892875" cy="186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Broadway" panose="04040905080B02020502" pitchFamily="82" charset="0"/>
              </a:rPr>
              <a:t>T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527" y="680837"/>
            <a:ext cx="3701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Timely</a:t>
            </a:r>
            <a:endParaRPr lang="en-US" sz="48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0379" y="504175"/>
            <a:ext cx="5101389" cy="107721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MS Reference Sans Serif" panose="020B0604030504040204" pitchFamily="34" charset="0"/>
              </a:rPr>
              <a:t>When will your goal be met?</a:t>
            </a:r>
            <a:endParaRPr lang="en-US" sz="3200" dirty="0">
              <a:latin typeface="MS Reference Sans Serif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22684">
            <a:off x="100802" y="401762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Example: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6021" y="2633125"/>
            <a:ext cx="8686800" cy="95410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I’ll turn in all of my Language Arts assignments this year.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6020" y="2131479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Not Timely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6019" y="3884912"/>
            <a:ext cx="300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Timely</a:t>
            </a:r>
            <a:endParaRPr lang="en-US" sz="2800" b="1" i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6021" y="4421267"/>
            <a:ext cx="8686800" cy="224676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S Reference Sans Serif" panose="020B0604030504040204" pitchFamily="34" charset="0"/>
              </a:rPr>
              <a:t>Throughout the first six week grading period, I will turn in 100% of my Language Arts assignments, and will re-do anything earning less than a 70% based on a weekly grade print out from my teacher.</a:t>
            </a:r>
            <a:endParaRPr lang="en-US" sz="28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19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5400000">
            <a:off x="5940895" y="2338790"/>
            <a:ext cx="110871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 </a:t>
            </a:r>
            <a:r>
              <a:rPr lang="en-US" sz="11500" dirty="0" smtClean="0">
                <a:latin typeface="Broadway" panose="04040905080B02020502" pitchFamily="82" charset="0"/>
              </a:rPr>
              <a:t>Goals</a:t>
            </a:r>
            <a:endParaRPr lang="en-US" sz="11500" dirty="0">
              <a:latin typeface="Broadway" panose="04040905080B020205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77133">
            <a:off x="158253" y="182322"/>
            <a:ext cx="1395586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S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595" y="1439497"/>
            <a:ext cx="1395586" cy="1323439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Broadway" panose="04040905080B02020502" pitchFamily="82" charset="0"/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 rot="1504103">
            <a:off x="372893" y="2816643"/>
            <a:ext cx="139558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A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" y="4095820"/>
            <a:ext cx="1395586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R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392233">
            <a:off x="156383" y="5453267"/>
            <a:ext cx="1395586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roadway" panose="04040905080B02020502" pitchFamily="82" charset="0"/>
              </a:rPr>
              <a:t>T</a:t>
            </a:r>
            <a:endParaRPr lang="en-US" sz="8000" dirty="0">
              <a:latin typeface="Broadway" panose="04040905080B02020502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2192" y="520875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Specific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2191" y="1778050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Measurable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82191" y="3155196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Achievable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2191" y="4542591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Relevant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2191" y="5816010"/>
            <a:ext cx="300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  <a:cs typeface="Consolas" panose="020B0609020204030204" pitchFamily="49" charset="0"/>
              </a:rPr>
              <a:t>Timely</a:t>
            </a:r>
            <a:endParaRPr lang="en-US" sz="3600" b="1" dirty="0">
              <a:latin typeface="MS Reference Sans Serif" panose="020B0604030504040204" pitchFamily="34" charset="0"/>
              <a:cs typeface="Consolas" panose="020B06090202040302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15101" y="385206"/>
            <a:ext cx="5374818" cy="618630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MS Reference Sans Serif" panose="020B0604030504040204" pitchFamily="34" charset="0"/>
              </a:rPr>
              <a:t>Throughout the first six week grading period, I will turn in 100% of my Language Arts assignments, and will re-do anything earning less than a 70%, based on a weekly grade print- out from my teacher.</a:t>
            </a:r>
            <a:endParaRPr lang="en-US" sz="3600" b="1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6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9471" y="653143"/>
            <a:ext cx="10678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SMART Goals Power Point can be found at: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i="1" dirty="0" smtClean="0"/>
              <a:t>Q: Staff: Staff Development: Smart Goal Presentation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993823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656</Words>
  <Application>Microsoft Office PowerPoint</Application>
  <PresentationFormat>Widescreen</PresentationFormat>
  <Paragraphs>161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5" baseType="lpstr">
      <vt:lpstr>Arial</vt:lpstr>
      <vt:lpstr>Baskerville Old Face</vt:lpstr>
      <vt:lpstr>Broadway</vt:lpstr>
      <vt:lpstr>Calibri</vt:lpstr>
      <vt:lpstr>Calibri Light</vt:lpstr>
      <vt:lpstr>Consolas</vt:lpstr>
      <vt:lpstr>Copperplate Gothic Bold</vt:lpstr>
      <vt:lpstr>Courier New</vt:lpstr>
      <vt:lpstr>Franklin Gothic Medium Cond</vt:lpstr>
      <vt:lpstr>Maiandra GD</vt:lpstr>
      <vt:lpstr>MS Reference Sans Serif</vt:lpstr>
      <vt:lpstr>ObelixPro</vt:lpstr>
      <vt:lpstr>Rockwell</vt:lpstr>
      <vt:lpstr>Rockwell Extra Bold</vt:lpstr>
      <vt:lpstr>Showcard Gothic</vt:lpstr>
      <vt:lpstr>Tempus Sans ITC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Salem-Keizer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Terra Shiffer</dc:creator>
  <cp:lastModifiedBy>Rob Schoepper</cp:lastModifiedBy>
  <cp:revision>24</cp:revision>
  <cp:lastPrinted>2015-08-26T22:50:45Z</cp:lastPrinted>
  <dcterms:created xsi:type="dcterms:W3CDTF">2015-08-25T19:16:35Z</dcterms:created>
  <dcterms:modified xsi:type="dcterms:W3CDTF">2015-09-01T22:05:18Z</dcterms:modified>
</cp:coreProperties>
</file>