
<file path=[Content_Types].xml><?xml version="1.0" encoding="utf-8"?>
<Types xmlns="http://schemas.openxmlformats.org/package/2006/content-types">
  <Default Extension="gif&amp;ehk=3o6bzbo1fMvPGNkhwoEyWA&amp;r=0&amp;pid=OfficeInsert" ContentType="image/gif"/>
  <Default Extension="gif&amp;ehk=lttA9d0RQDh9e8Q12pnjZw&amp;r=0&amp;pid=OfficeInsert" ContentType="image/gif"/>
  <Default Extension="jpeg" ContentType="image/jpeg"/>
  <Default Extension="jpg" ContentType="image/jpeg"/>
  <Default Extension="jpg&amp;ehk=CyjfpoF5PMYqUt0r2RWjUg&amp;r=0&amp;pid=OfficeInsert" ContentType="image/jpeg"/>
  <Default Extension="jpg&amp;ehk=e" ContentType="image/jpeg"/>
  <Default Extension="jpg&amp;ehk=mTUhtgSnEBKpjPWZh7L6Yg&amp;r=0&amp;pid=OfficeInsert" ContentType="image/jpeg"/>
  <Default Extension="jpg&amp;ehk=UzGoQdu7L0vkvnPg1vouRw&amp;r=0&amp;pid=OfficeInsert" ContentType="image/jpeg"/>
  <Default Extension="png&amp;ehk=IRBnzAyF"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6"/>
  </p:handoutMasterIdLst>
  <p:sldIdLst>
    <p:sldId id="256" r:id="rId2"/>
    <p:sldId id="257" r:id="rId3"/>
    <p:sldId id="258" r:id="rId4"/>
    <p:sldId id="290" r:id="rId5"/>
    <p:sldId id="259" r:id="rId6"/>
    <p:sldId id="260" r:id="rId7"/>
    <p:sldId id="282" r:id="rId8"/>
    <p:sldId id="283" r:id="rId9"/>
    <p:sldId id="284" r:id="rId10"/>
    <p:sldId id="285" r:id="rId11"/>
    <p:sldId id="261" r:id="rId12"/>
    <p:sldId id="262" r:id="rId13"/>
    <p:sldId id="264" r:id="rId14"/>
    <p:sldId id="286" r:id="rId15"/>
    <p:sldId id="287" r:id="rId16"/>
    <p:sldId id="288" r:id="rId17"/>
    <p:sldId id="289"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Lst>
  <p:sldSz cx="12192000" cy="6858000"/>
  <p:notesSz cx="6985000" cy="9271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CC"/>
    <a:srgbClr val="FF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9" autoAdjust="0"/>
    <p:restoredTop sz="94660"/>
  </p:normalViewPr>
  <p:slideViewPr>
    <p:cSldViewPr snapToGrid="0">
      <p:cViewPr varScale="1">
        <p:scale>
          <a:sx n="72" d="100"/>
          <a:sy n="72" d="100"/>
        </p:scale>
        <p:origin x="49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rinne Owens" userId="b63ec4b7-32e3-4da6-a7f9-f4bcb31d75f5" providerId="ADAL" clId="{3CBC5DCD-2B49-4155-A4A6-8281E0B4CDCF}"/>
    <pc:docChg chg="undo custSel modSld">
      <pc:chgData name="Corinne Owens" userId="b63ec4b7-32e3-4da6-a7f9-f4bcb31d75f5" providerId="ADAL" clId="{3CBC5DCD-2B49-4155-A4A6-8281E0B4CDCF}" dt="2020-01-12T15:30:28.909" v="1952" actId="33524"/>
      <pc:docMkLst>
        <pc:docMk/>
      </pc:docMkLst>
      <pc:sldChg chg="addSp delSp modSp">
        <pc:chgData name="Corinne Owens" userId="b63ec4b7-32e3-4da6-a7f9-f4bcb31d75f5" providerId="ADAL" clId="{3CBC5DCD-2B49-4155-A4A6-8281E0B4CDCF}" dt="2020-01-12T15:23:15.153" v="326" actId="14100"/>
        <pc:sldMkLst>
          <pc:docMk/>
          <pc:sldMk cId="770161840" sldId="256"/>
        </pc:sldMkLst>
        <pc:spChg chg="mod">
          <ac:chgData name="Corinne Owens" userId="b63ec4b7-32e3-4da6-a7f9-f4bcb31d75f5" providerId="ADAL" clId="{3CBC5DCD-2B49-4155-A4A6-8281E0B4CDCF}" dt="2020-01-12T15:22:51.612" v="323" actId="20577"/>
          <ac:spMkLst>
            <pc:docMk/>
            <pc:sldMk cId="770161840" sldId="256"/>
            <ac:spMk id="2" creationId="{00000000-0000-0000-0000-000000000000}"/>
          </ac:spMkLst>
        </pc:spChg>
        <pc:spChg chg="del mod">
          <ac:chgData name="Corinne Owens" userId="b63ec4b7-32e3-4da6-a7f9-f4bcb31d75f5" providerId="ADAL" clId="{3CBC5DCD-2B49-4155-A4A6-8281E0B4CDCF}" dt="2020-01-12T15:21:54.788" v="171" actId="478"/>
          <ac:spMkLst>
            <pc:docMk/>
            <pc:sldMk cId="770161840" sldId="256"/>
            <ac:spMk id="3" creationId="{00000000-0000-0000-0000-000000000000}"/>
          </ac:spMkLst>
        </pc:spChg>
        <pc:spChg chg="add mod">
          <ac:chgData name="Corinne Owens" userId="b63ec4b7-32e3-4da6-a7f9-f4bcb31d75f5" providerId="ADAL" clId="{3CBC5DCD-2B49-4155-A4A6-8281E0B4CDCF}" dt="2020-01-12T15:23:15.153" v="326" actId="14100"/>
          <ac:spMkLst>
            <pc:docMk/>
            <pc:sldMk cId="770161840" sldId="256"/>
            <ac:spMk id="6" creationId="{988DEB9C-E052-4C89-A7CB-0B83158024DD}"/>
          </ac:spMkLst>
        </pc:spChg>
      </pc:sldChg>
      <pc:sldChg chg="modSp">
        <pc:chgData name="Corinne Owens" userId="b63ec4b7-32e3-4da6-a7f9-f4bcb31d75f5" providerId="ADAL" clId="{3CBC5DCD-2B49-4155-A4A6-8281E0B4CDCF}" dt="2020-01-12T15:28:17.923" v="1951" actId="20577"/>
        <pc:sldMkLst>
          <pc:docMk/>
          <pc:sldMk cId="65708636" sldId="257"/>
        </pc:sldMkLst>
        <pc:spChg chg="mod">
          <ac:chgData name="Corinne Owens" userId="b63ec4b7-32e3-4da6-a7f9-f4bcb31d75f5" providerId="ADAL" clId="{3CBC5DCD-2B49-4155-A4A6-8281E0B4CDCF}" dt="2020-01-12T15:28:17.923" v="1951" actId="20577"/>
          <ac:spMkLst>
            <pc:docMk/>
            <pc:sldMk cId="65708636" sldId="257"/>
            <ac:spMk id="3" creationId="{00000000-0000-0000-0000-000000000000}"/>
          </ac:spMkLst>
        </pc:spChg>
      </pc:sldChg>
      <pc:sldChg chg="modSp">
        <pc:chgData name="Corinne Owens" userId="b63ec4b7-32e3-4da6-a7f9-f4bcb31d75f5" providerId="ADAL" clId="{3CBC5DCD-2B49-4155-A4A6-8281E0B4CDCF}" dt="2020-01-12T15:30:28.909" v="1952" actId="33524"/>
        <pc:sldMkLst>
          <pc:docMk/>
          <pc:sldMk cId="1494963563" sldId="261"/>
        </pc:sldMkLst>
        <pc:spChg chg="mod">
          <ac:chgData name="Corinne Owens" userId="b63ec4b7-32e3-4da6-a7f9-f4bcb31d75f5" providerId="ADAL" clId="{3CBC5DCD-2B49-4155-A4A6-8281E0B4CDCF}" dt="2020-01-12T15:30:28.909" v="1952" actId="33524"/>
          <ac:spMkLst>
            <pc:docMk/>
            <pc:sldMk cId="1494963563" sldId="261"/>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5160"/>
          </a:xfrm>
          <a:prstGeom prst="rect">
            <a:avLst/>
          </a:prstGeom>
        </p:spPr>
        <p:txBody>
          <a:bodyPr vert="horz" lIns="92885" tIns="46442" rIns="92885" bIns="46442" rtlCol="0"/>
          <a:lstStyle>
            <a:lvl1pPr algn="l">
              <a:defRPr sz="1200"/>
            </a:lvl1pPr>
          </a:lstStyle>
          <a:p>
            <a:endParaRPr lang="en-US"/>
          </a:p>
        </p:txBody>
      </p:sp>
      <p:sp>
        <p:nvSpPr>
          <p:cNvPr id="3" name="Date Placeholder 2"/>
          <p:cNvSpPr>
            <a:spLocks noGrp="1"/>
          </p:cNvSpPr>
          <p:nvPr>
            <p:ph type="dt" sz="quarter" idx="1"/>
          </p:nvPr>
        </p:nvSpPr>
        <p:spPr>
          <a:xfrm>
            <a:off x="3956550" y="0"/>
            <a:ext cx="3026833" cy="465160"/>
          </a:xfrm>
          <a:prstGeom prst="rect">
            <a:avLst/>
          </a:prstGeom>
        </p:spPr>
        <p:txBody>
          <a:bodyPr vert="horz" lIns="92885" tIns="46442" rIns="92885" bIns="46442" rtlCol="0"/>
          <a:lstStyle>
            <a:lvl1pPr algn="r">
              <a:defRPr sz="1200"/>
            </a:lvl1pPr>
          </a:lstStyle>
          <a:p>
            <a:fld id="{DB72BE0D-2AC4-4829-AA37-517DB7D48725}" type="datetimeFigureOut">
              <a:rPr lang="en-US" smtClean="0"/>
              <a:t>1/12/2020</a:t>
            </a:fld>
            <a:endParaRPr lang="en-US"/>
          </a:p>
        </p:txBody>
      </p:sp>
      <p:sp>
        <p:nvSpPr>
          <p:cNvPr id="4" name="Footer Placeholder 3"/>
          <p:cNvSpPr>
            <a:spLocks noGrp="1"/>
          </p:cNvSpPr>
          <p:nvPr>
            <p:ph type="ftr" sz="quarter" idx="2"/>
          </p:nvPr>
        </p:nvSpPr>
        <p:spPr>
          <a:xfrm>
            <a:off x="0" y="8805841"/>
            <a:ext cx="3026833" cy="465159"/>
          </a:xfrm>
          <a:prstGeom prst="rect">
            <a:avLst/>
          </a:prstGeom>
        </p:spPr>
        <p:txBody>
          <a:bodyPr vert="horz" lIns="92885" tIns="46442" rIns="92885" bIns="46442" rtlCol="0" anchor="b"/>
          <a:lstStyle>
            <a:lvl1pPr algn="l">
              <a:defRPr sz="1200"/>
            </a:lvl1pPr>
          </a:lstStyle>
          <a:p>
            <a:endParaRPr lang="en-US"/>
          </a:p>
        </p:txBody>
      </p:sp>
      <p:sp>
        <p:nvSpPr>
          <p:cNvPr id="5" name="Slide Number Placeholder 4"/>
          <p:cNvSpPr>
            <a:spLocks noGrp="1"/>
          </p:cNvSpPr>
          <p:nvPr>
            <p:ph type="sldNum" sz="quarter" idx="3"/>
          </p:nvPr>
        </p:nvSpPr>
        <p:spPr>
          <a:xfrm>
            <a:off x="3956550" y="8805841"/>
            <a:ext cx="3026833" cy="465159"/>
          </a:xfrm>
          <a:prstGeom prst="rect">
            <a:avLst/>
          </a:prstGeom>
        </p:spPr>
        <p:txBody>
          <a:bodyPr vert="horz" lIns="92885" tIns="46442" rIns="92885" bIns="46442" rtlCol="0" anchor="b"/>
          <a:lstStyle>
            <a:lvl1pPr algn="r">
              <a:defRPr sz="1200"/>
            </a:lvl1pPr>
          </a:lstStyle>
          <a:p>
            <a:fld id="{679B7C53-ACAF-4C6E-B019-B58CC91BD1C8}" type="slidenum">
              <a:rPr lang="en-US" smtClean="0"/>
              <a:t>‹#›</a:t>
            </a:fld>
            <a:endParaRPr lang="en-US"/>
          </a:p>
        </p:txBody>
      </p:sp>
    </p:spTree>
    <p:extLst>
      <p:ext uri="{BB962C8B-B14F-4D97-AF65-F5344CB8AC3E}">
        <p14:creationId xmlns:p14="http://schemas.microsoft.com/office/powerpoint/2010/main" val="249701821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7DC7EC7-0AD3-46BA-9E38-3E5DE04E8CB1}"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43BD36-4700-4909-BB26-D0F5308C1D0E}" type="slidenum">
              <a:rPr lang="en-US" smtClean="0"/>
              <a:t>‹#›</a:t>
            </a:fld>
            <a:endParaRPr lang="en-US"/>
          </a:p>
        </p:txBody>
      </p:sp>
    </p:spTree>
    <p:extLst>
      <p:ext uri="{BB962C8B-B14F-4D97-AF65-F5344CB8AC3E}">
        <p14:creationId xmlns:p14="http://schemas.microsoft.com/office/powerpoint/2010/main" val="39703906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DC7EC7-0AD3-46BA-9E38-3E5DE04E8CB1}"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43BD36-4700-4909-BB26-D0F5308C1D0E}" type="slidenum">
              <a:rPr lang="en-US" smtClean="0"/>
              <a:t>‹#›</a:t>
            </a:fld>
            <a:endParaRPr lang="en-US"/>
          </a:p>
        </p:txBody>
      </p:sp>
    </p:spTree>
    <p:extLst>
      <p:ext uri="{BB962C8B-B14F-4D97-AF65-F5344CB8AC3E}">
        <p14:creationId xmlns:p14="http://schemas.microsoft.com/office/powerpoint/2010/main" val="9385489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DC7EC7-0AD3-46BA-9E38-3E5DE04E8CB1}"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43BD36-4700-4909-BB26-D0F5308C1D0E}" type="slidenum">
              <a:rPr lang="en-US" smtClean="0"/>
              <a:t>‹#›</a:t>
            </a:fld>
            <a:endParaRPr lang="en-US"/>
          </a:p>
        </p:txBody>
      </p:sp>
    </p:spTree>
    <p:extLst>
      <p:ext uri="{BB962C8B-B14F-4D97-AF65-F5344CB8AC3E}">
        <p14:creationId xmlns:p14="http://schemas.microsoft.com/office/powerpoint/2010/main" val="2756740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7DC7EC7-0AD3-46BA-9E38-3E5DE04E8CB1}" type="datetimeFigureOut">
              <a:rPr lang="en-US" smtClean="0"/>
              <a:t>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43BD36-4700-4909-BB26-D0F5308C1D0E}" type="slidenum">
              <a:rPr lang="en-US" smtClean="0"/>
              <a:t>‹#›</a:t>
            </a:fld>
            <a:endParaRPr lang="en-US"/>
          </a:p>
        </p:txBody>
      </p:sp>
    </p:spTree>
    <p:extLst>
      <p:ext uri="{BB962C8B-B14F-4D97-AF65-F5344CB8AC3E}">
        <p14:creationId xmlns:p14="http://schemas.microsoft.com/office/powerpoint/2010/main" val="1585362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7DC7EC7-0AD3-46BA-9E38-3E5DE04E8CB1}" type="datetimeFigureOut">
              <a:rPr lang="en-US" smtClean="0"/>
              <a:t>1/12/2020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43BD36-4700-4909-BB26-D0F5308C1D0E}" type="slidenum">
              <a:rPr lang="en-US" smtClean="0"/>
              <a:t>‹#›</a:t>
            </a:fld>
            <a:endParaRPr lang="en-US"/>
          </a:p>
        </p:txBody>
      </p:sp>
    </p:spTree>
    <p:extLst>
      <p:ext uri="{BB962C8B-B14F-4D97-AF65-F5344CB8AC3E}">
        <p14:creationId xmlns:p14="http://schemas.microsoft.com/office/powerpoint/2010/main" val="3097589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7DC7EC7-0AD3-46BA-9E38-3E5DE04E8CB1}" type="datetimeFigureOut">
              <a:rPr lang="en-US" smtClean="0"/>
              <a:t>1/12/2020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43BD36-4700-4909-BB26-D0F5308C1D0E}" type="slidenum">
              <a:rPr lang="en-US" smtClean="0"/>
              <a:t>‹#›</a:t>
            </a:fld>
            <a:endParaRPr lang="en-US"/>
          </a:p>
        </p:txBody>
      </p:sp>
    </p:spTree>
    <p:extLst>
      <p:ext uri="{BB962C8B-B14F-4D97-AF65-F5344CB8AC3E}">
        <p14:creationId xmlns:p14="http://schemas.microsoft.com/office/powerpoint/2010/main" val="327772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DC7EC7-0AD3-46BA-9E38-3E5DE04E8CB1}" type="datetimeFigureOut">
              <a:rPr lang="en-US" smtClean="0"/>
              <a:t>1/12/2020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43BD36-4700-4909-BB26-D0F5308C1D0E}" type="slidenum">
              <a:rPr lang="en-US" smtClean="0"/>
              <a:t>‹#›</a:t>
            </a:fld>
            <a:endParaRPr lang="en-US"/>
          </a:p>
        </p:txBody>
      </p:sp>
    </p:spTree>
    <p:extLst>
      <p:ext uri="{BB962C8B-B14F-4D97-AF65-F5344CB8AC3E}">
        <p14:creationId xmlns:p14="http://schemas.microsoft.com/office/powerpoint/2010/main" val="1830580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7DC7EC7-0AD3-46BA-9E38-3E5DE04E8CB1}" type="datetimeFigureOut">
              <a:rPr lang="en-US" smtClean="0"/>
              <a:t>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43BD36-4700-4909-BB26-D0F5308C1D0E}" type="slidenum">
              <a:rPr lang="en-US" smtClean="0"/>
              <a:t>‹#›</a:t>
            </a:fld>
            <a:endParaRPr lang="en-US"/>
          </a:p>
        </p:txBody>
      </p:sp>
    </p:spTree>
    <p:extLst>
      <p:ext uri="{BB962C8B-B14F-4D97-AF65-F5344CB8AC3E}">
        <p14:creationId xmlns:p14="http://schemas.microsoft.com/office/powerpoint/2010/main" val="2642575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7DC7EC7-0AD3-46BA-9E38-3E5DE04E8CB1}" type="datetimeFigureOut">
              <a:rPr lang="en-US" smtClean="0"/>
              <a:t>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43BD36-4700-4909-BB26-D0F5308C1D0E}" type="slidenum">
              <a:rPr lang="en-US" smtClean="0"/>
              <a:t>‹#›</a:t>
            </a:fld>
            <a:endParaRPr lang="en-US"/>
          </a:p>
        </p:txBody>
      </p:sp>
    </p:spTree>
    <p:extLst>
      <p:ext uri="{BB962C8B-B14F-4D97-AF65-F5344CB8AC3E}">
        <p14:creationId xmlns:p14="http://schemas.microsoft.com/office/powerpoint/2010/main" val="3501539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DC7EC7-0AD3-46BA-9E38-3E5DE04E8CB1}"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43BD36-4700-4909-BB26-D0F5308C1D0E}" type="slidenum">
              <a:rPr lang="en-US" smtClean="0"/>
              <a:t>‹#›</a:t>
            </a:fld>
            <a:endParaRPr lang="en-US"/>
          </a:p>
        </p:txBody>
      </p:sp>
    </p:spTree>
    <p:extLst>
      <p:ext uri="{BB962C8B-B14F-4D97-AF65-F5344CB8AC3E}">
        <p14:creationId xmlns:p14="http://schemas.microsoft.com/office/powerpoint/2010/main" val="16892410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DC7EC7-0AD3-46BA-9E38-3E5DE04E8CB1}"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43BD36-4700-4909-BB26-D0F5308C1D0E}" type="slidenum">
              <a:rPr lang="en-US" smtClean="0"/>
              <a:t>‹#›</a:t>
            </a:fld>
            <a:endParaRPr lang="en-US"/>
          </a:p>
        </p:txBody>
      </p:sp>
    </p:spTree>
    <p:extLst>
      <p:ext uri="{BB962C8B-B14F-4D97-AF65-F5344CB8AC3E}">
        <p14:creationId xmlns:p14="http://schemas.microsoft.com/office/powerpoint/2010/main" val="16167940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DC7EC7-0AD3-46BA-9E38-3E5DE04E8CB1}" type="datetimeFigureOut">
              <a:rPr lang="en-US" smtClean="0"/>
              <a:t>1/12/2020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43BD36-4700-4909-BB26-D0F5308C1D0E}" type="slidenum">
              <a:rPr lang="en-US" smtClean="0"/>
              <a:t>‹#›</a:t>
            </a:fld>
            <a:endParaRPr lang="en-US"/>
          </a:p>
        </p:txBody>
      </p:sp>
    </p:spTree>
    <p:extLst>
      <p:ext uri="{BB962C8B-B14F-4D97-AF65-F5344CB8AC3E}">
        <p14:creationId xmlns:p14="http://schemas.microsoft.com/office/powerpoint/2010/main" val="12836471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amp;ehk=e"/><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readingrockets.org/pdfs/inference-graphic-organizer.pdf"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reading.ecb.org/index.html"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http://www.nctm.org/standards/content.aspx?id=4294967312"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gif&amp;ehk=lttA9d0RQDh9e8Q12pnjZw&amp;r=0&amp;pid=OfficeInsert"/><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amp;ehk=IRBnzAyF"/><Relationship Id="rId2" Type="http://schemas.openxmlformats.org/officeDocument/2006/relationships/image" Target="../media/image5.jpg&amp;ehk=CyjfpoF5PMYqUt0r2RWjUg&amp;r=0&amp;pid=OfficeInsert"/><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amp;ehk=mTUhtgSnEBKpjPWZh7L6Yg&amp;r=0&amp;pid=OfficeInsert"/><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gif&amp;ehk=3o6bzbo1fMvPGNkhwoEyWA&amp;r=0&amp;pid=OfficeInsert"/><Relationship Id="rId2" Type="http://schemas.openxmlformats.org/officeDocument/2006/relationships/image" Target="../media/image8.jpg&amp;ehk=UzGoQdu7L0vkvnPg1vouRw&amp;r=0&amp;pid=OfficeInsert"/><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en.wikipedia.org/wiki/Mind_map" TargetMode="External"/><Relationship Id="rId2" Type="http://schemas.openxmlformats.org/officeDocument/2006/relationships/hyperlink" Target="http://imavex.vo.llnwd.net/o18/clients/smekenseducation/images/Vocabulary/semantic.gif"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 - What Research Says about &lt;strong&gt;Reading&lt;/strong&gt; Motivation"/>
          <p:cNvPicPr>
            <a:picLocks noChangeAspect="1"/>
          </p:cNvPicPr>
          <p:nvPr/>
        </p:nvPicPr>
        <p:blipFill rotWithShape="1">
          <a:blip r:embed="rId2">
            <a:extLst>
              <a:ext uri="{28A0092B-C50C-407E-A947-70E740481C1C}">
                <a14:useLocalDpi xmlns:a14="http://schemas.microsoft.com/office/drawing/2010/main" val="0"/>
              </a:ext>
            </a:extLst>
          </a:blip>
          <a:srcRect t="22753" b="324"/>
          <a:stretch/>
        </p:blipFill>
        <p:spPr>
          <a:xfrm>
            <a:off x="20" y="10"/>
            <a:ext cx="12191980" cy="4571990"/>
          </a:xfrm>
          <a:prstGeom prst="rect">
            <a:avLst/>
          </a:prstGeom>
        </p:spPr>
      </p:pic>
      <p:cxnSp>
        <p:nvCxnSpPr>
          <p:cNvPr id="9" name="Straight Connector 8"/>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433136" y="5091762"/>
            <a:ext cx="10725194" cy="1264588"/>
          </a:xfrm>
        </p:spPr>
        <p:txBody>
          <a:bodyPr anchor="ctr">
            <a:normAutofit fontScale="90000"/>
          </a:bodyPr>
          <a:lstStyle/>
          <a:p>
            <a:pPr algn="r">
              <a:lnSpc>
                <a:spcPct val="70000"/>
              </a:lnSpc>
            </a:pPr>
            <a:r>
              <a:rPr lang="en-US" sz="4700" b="1" dirty="0">
                <a:latin typeface="Albertus MT Lt" panose="020E0502030304020304" pitchFamily="34" charset="0"/>
              </a:rPr>
              <a:t>Parent Academy January 2020</a:t>
            </a:r>
            <a:br>
              <a:rPr lang="en-US" sz="4700" b="1" dirty="0">
                <a:latin typeface="Albertus MT Lt" panose="020E0502030304020304" pitchFamily="34" charset="0"/>
              </a:rPr>
            </a:br>
            <a:r>
              <a:rPr lang="en-US" sz="4700" b="1" dirty="0">
                <a:latin typeface="Albertus MT Lt" panose="020E0502030304020304" pitchFamily="34" charset="0"/>
              </a:rPr>
              <a:t>Reading Strategies That Work in Every Content</a:t>
            </a:r>
          </a:p>
        </p:txBody>
      </p:sp>
      <p:sp>
        <p:nvSpPr>
          <p:cNvPr id="6" name="Subtitle 5">
            <a:extLst>
              <a:ext uri="{FF2B5EF4-FFF2-40B4-BE49-F238E27FC236}">
                <a16:creationId xmlns:a16="http://schemas.microsoft.com/office/drawing/2014/main" id="{988DEB9C-E052-4C89-A7CB-0B83158024DD}"/>
              </a:ext>
            </a:extLst>
          </p:cNvPr>
          <p:cNvSpPr>
            <a:spLocks noGrp="1"/>
          </p:cNvSpPr>
          <p:nvPr>
            <p:ph type="subTitle" idx="1"/>
          </p:nvPr>
        </p:nvSpPr>
        <p:spPr>
          <a:xfrm flipV="1">
            <a:off x="1523999" y="4784034"/>
            <a:ext cx="9859617" cy="1738353"/>
          </a:xfrm>
        </p:spPr>
        <p:txBody>
          <a:bodyPr/>
          <a:lstStyle/>
          <a:p>
            <a:endParaRPr lang="en-US" dirty="0"/>
          </a:p>
        </p:txBody>
      </p:sp>
    </p:spTree>
    <p:extLst>
      <p:ext uri="{BB962C8B-B14F-4D97-AF65-F5344CB8AC3E}">
        <p14:creationId xmlns:p14="http://schemas.microsoft.com/office/powerpoint/2010/main" val="770161840"/>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3985"/>
            <a:ext cx="10515600" cy="743917"/>
          </a:xfrm>
        </p:spPr>
        <p:txBody>
          <a:bodyPr/>
          <a:lstStyle/>
          <a:p>
            <a:pPr algn="ctr"/>
            <a:r>
              <a:rPr lang="en-US" b="1" u="sng" dirty="0">
                <a:latin typeface="Albertus MT Lt" panose="020E0502030304020304" pitchFamily="34" charset="0"/>
              </a:rPr>
              <a:t>REREAD</a:t>
            </a:r>
          </a:p>
        </p:txBody>
      </p:sp>
      <p:sp>
        <p:nvSpPr>
          <p:cNvPr id="3" name="Content Placeholder 2"/>
          <p:cNvSpPr>
            <a:spLocks noGrp="1"/>
          </p:cNvSpPr>
          <p:nvPr>
            <p:ph idx="1"/>
          </p:nvPr>
        </p:nvSpPr>
        <p:spPr>
          <a:xfrm>
            <a:off x="838200" y="619932"/>
            <a:ext cx="10515600" cy="6075336"/>
          </a:xfrm>
        </p:spPr>
        <p:txBody>
          <a:bodyPr>
            <a:normAutofit fontScale="77500" lnSpcReduction="20000"/>
          </a:bodyPr>
          <a:lstStyle/>
          <a:p>
            <a:r>
              <a:rPr lang="en-US" sz="3300" dirty="0">
                <a:solidFill>
                  <a:srgbClr val="92D050"/>
                </a:solidFill>
                <a:latin typeface="Albertus MT Lt" panose="020E0502030304020304"/>
              </a:rPr>
              <a:t>Rereading helps children to reinforce, deepen, and consolidate learning from reading</a:t>
            </a:r>
          </a:p>
          <a:p>
            <a:r>
              <a:rPr lang="en-US" sz="3300" dirty="0">
                <a:solidFill>
                  <a:schemeClr val="accent2"/>
                </a:solidFill>
                <a:latin typeface="Albertus MT Lt" panose="020E0502030304020304"/>
              </a:rPr>
              <a:t>More rigorous English language arts standards worldwide are revitalizing the longstanding but too often overlooked instructional technique of rereading. An integral part of the directed reading lesson, rereading typically occurred toward the end of the lesson for the purpose of extending comprehension of content. Students were guided to reread excerpts for new purposes, such as investigating a concept, generalizing, and thinking critically or creatively, </a:t>
            </a:r>
            <a:r>
              <a:rPr lang="en-US" sz="3300" i="1" dirty="0">
                <a:solidFill>
                  <a:schemeClr val="accent2"/>
                </a:solidFill>
                <a:latin typeface="Albertus MT Lt" panose="020E0502030304020304"/>
              </a:rPr>
              <a:t>after</a:t>
            </a:r>
            <a:r>
              <a:rPr lang="en-US" sz="3300" dirty="0">
                <a:solidFill>
                  <a:schemeClr val="accent2"/>
                </a:solidFill>
                <a:latin typeface="Albertus MT Lt" panose="020E0502030304020304"/>
              </a:rPr>
              <a:t> reading and discussion. </a:t>
            </a:r>
          </a:p>
          <a:p>
            <a:r>
              <a:rPr lang="en-US" sz="3300" dirty="0">
                <a:solidFill>
                  <a:srgbClr val="C00000"/>
                </a:solidFill>
                <a:latin typeface="Albertus MT Lt" panose="020E0502030304020304"/>
              </a:rPr>
              <a:t>Today's version of rereading is focused on intensive reading or </a:t>
            </a:r>
            <a:r>
              <a:rPr lang="en-US" sz="3300" i="1" dirty="0">
                <a:solidFill>
                  <a:srgbClr val="C00000"/>
                </a:solidFill>
                <a:latin typeface="Albertus MT Lt" panose="020E0502030304020304"/>
              </a:rPr>
              <a:t>close reading</a:t>
            </a:r>
            <a:r>
              <a:rPr lang="en-US" sz="3300" dirty="0">
                <a:solidFill>
                  <a:srgbClr val="C00000"/>
                </a:solidFill>
                <a:latin typeface="Albertus MT Lt" panose="020E0502030304020304"/>
              </a:rPr>
              <a:t>, which involves multiple readings for purposes of text analysis </a:t>
            </a:r>
            <a:r>
              <a:rPr lang="en-US" sz="3300" i="1" dirty="0">
                <a:solidFill>
                  <a:srgbClr val="C00000"/>
                </a:solidFill>
                <a:latin typeface="Albertus MT Lt" panose="020E0502030304020304"/>
              </a:rPr>
              <a:t>during and after</a:t>
            </a:r>
            <a:r>
              <a:rPr lang="en-US" sz="3300" dirty="0">
                <a:solidFill>
                  <a:srgbClr val="C00000"/>
                </a:solidFill>
                <a:latin typeface="Albertus MT Lt" panose="020E0502030304020304"/>
              </a:rPr>
              <a:t> reading (Shanahan, 2012).</a:t>
            </a:r>
          </a:p>
          <a:p>
            <a:r>
              <a:rPr lang="en-US" sz="3300" dirty="0">
                <a:solidFill>
                  <a:srgbClr val="00B0F0"/>
                </a:solidFill>
                <a:latin typeface="Albertus MT Lt" panose="020E0502030304020304"/>
              </a:rPr>
              <a:t>Two primary sources of evidence support the instructional technique of rereading as intensive reading. One is the research base, which shows the benefits of rereading for increasing comprehension. Research shows, for example, that rereading improves meta-comprehension accuracy, that is, the ability to monitor and assess one's own comprehension in learning new material — a critical strategy when reading.</a:t>
            </a:r>
          </a:p>
          <a:p>
            <a:endParaRPr lang="en-US" dirty="0"/>
          </a:p>
        </p:txBody>
      </p:sp>
    </p:spTree>
    <p:extLst>
      <p:ext uri="{BB962C8B-B14F-4D97-AF65-F5344CB8AC3E}">
        <p14:creationId xmlns:p14="http://schemas.microsoft.com/office/powerpoint/2010/main" val="65708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588935"/>
          </a:xfrm>
        </p:spPr>
        <p:txBody>
          <a:bodyPr>
            <a:normAutofit fontScale="90000"/>
          </a:bodyPr>
          <a:lstStyle/>
          <a:p>
            <a:pPr algn="ctr"/>
            <a:r>
              <a:rPr lang="en-US" b="1" u="sng" dirty="0">
                <a:latin typeface="Albertus MT Lt" panose="020E0502030304020304" pitchFamily="34" charset="0"/>
              </a:rPr>
              <a:t>ACTIVATE PRIOR KNOWLEDGE</a:t>
            </a:r>
          </a:p>
        </p:txBody>
      </p:sp>
      <p:sp>
        <p:nvSpPr>
          <p:cNvPr id="3" name="Content Placeholder 2"/>
          <p:cNvSpPr>
            <a:spLocks noGrp="1"/>
          </p:cNvSpPr>
          <p:nvPr>
            <p:ph idx="1"/>
          </p:nvPr>
        </p:nvSpPr>
        <p:spPr>
          <a:xfrm>
            <a:off x="0" y="588936"/>
            <a:ext cx="11353800" cy="6269064"/>
          </a:xfrm>
        </p:spPr>
        <p:txBody>
          <a:bodyPr>
            <a:normAutofit fontScale="62500" lnSpcReduction="20000"/>
          </a:bodyPr>
          <a:lstStyle/>
          <a:p>
            <a:pPr marL="0" indent="0">
              <a:buNone/>
            </a:pPr>
            <a:r>
              <a:rPr lang="en-US" dirty="0"/>
              <a:t>		</a:t>
            </a:r>
            <a:r>
              <a:rPr lang="en-US" dirty="0">
                <a:latin typeface="Albertus MT Lt" panose="020E0502030304020304"/>
              </a:rPr>
              <a:t>	</a:t>
            </a:r>
            <a:r>
              <a:rPr lang="en-US" sz="4500" b="1" i="1" dirty="0">
                <a:solidFill>
                  <a:srgbClr val="FF0000"/>
                </a:solidFill>
                <a:latin typeface="Albertus MT Lt" panose="020E0502030304020304"/>
              </a:rPr>
              <a:t>How to build background knowledge</a:t>
            </a:r>
          </a:p>
          <a:p>
            <a:r>
              <a:rPr lang="en-US" sz="3400" dirty="0">
                <a:solidFill>
                  <a:srgbClr val="00B0F0"/>
                </a:solidFill>
                <a:latin typeface="Albertus MT Lt" panose="020E0502030304020304"/>
              </a:rPr>
              <a:t>The question then becomes, how do we build children's background knowledge? Core reading materials often encourage us to activate, support, build on, and tie to children's existing knowledge base. But what do we do when there is no existing knowledge base? Or when there is little to build on? If you asked us, for example, to read an elementary physics text building on our previous knowledge base of physics, you would likely see blank stares, akin to a deer in headlights.</a:t>
            </a:r>
          </a:p>
          <a:p>
            <a:endParaRPr lang="en-US" sz="3400" dirty="0">
              <a:solidFill>
                <a:srgbClr val="00B0F0"/>
              </a:solidFill>
              <a:latin typeface="Albertus MT Lt" panose="020E0502030304020304"/>
            </a:endParaRPr>
          </a:p>
          <a:p>
            <a:r>
              <a:rPr lang="en-US" sz="3400" dirty="0">
                <a:solidFill>
                  <a:srgbClr val="7030A0"/>
                </a:solidFill>
                <a:latin typeface="Albertus MT Lt" panose="020E0502030304020304"/>
              </a:rPr>
              <a:t>This issue becomes even more complicated in the age of Common Core State Standards (CCSS). The CCSS place a premium on the amount of background knowledge we provide to children prior to reading a text. It's not that the standards negate background knowledge or its contribution to comprehension; rather, the authors of the publishers' guidance to the CCSS emphasize close reading, developing knowledge through text, regarding the deliberate and careful analysis of text as the gateway for developing independent readers (National Governors Association Center for Best Practices &amp; Council of Chief State School Officers,2010).</a:t>
            </a:r>
          </a:p>
          <a:p>
            <a:endParaRPr lang="en-US" sz="3400" dirty="0">
              <a:solidFill>
                <a:srgbClr val="7030A0"/>
              </a:solidFill>
              <a:latin typeface="Albertus MT Lt" panose="020E0502030304020304"/>
            </a:endParaRPr>
          </a:p>
          <a:p>
            <a:r>
              <a:rPr lang="en-US" sz="3400" dirty="0">
                <a:solidFill>
                  <a:srgbClr val="FF0000"/>
                </a:solidFill>
                <a:latin typeface="Albertus MT Lt" panose="020E0502030304020304"/>
              </a:rPr>
              <a:t>Although at times, this clash of perspectives might seem like a catch-22, the problem is solvable. Teachers can effectively build children's background knowledge early on (</a:t>
            </a:r>
            <a:r>
              <a:rPr lang="en-US" sz="3400" dirty="0" err="1">
                <a:solidFill>
                  <a:srgbClr val="FF0000"/>
                </a:solidFill>
                <a:latin typeface="Albertus MT Lt" panose="020E0502030304020304"/>
              </a:rPr>
              <a:t>Neuman</a:t>
            </a:r>
            <a:r>
              <a:rPr lang="en-US" sz="3400" dirty="0">
                <a:solidFill>
                  <a:srgbClr val="FF0000"/>
                </a:solidFill>
                <a:latin typeface="Albertus MT Lt" panose="020E0502030304020304"/>
              </a:rPr>
              <a:t> &amp; Wright, 2013). However, at the same time, we must recognize that knowledge is not just accumulating facts; rather, children need to develop knowledge networks, comprised of clusters of concepts that are coherent, generative, and supportive of future learning in a domain. Here's how we do it:</a:t>
            </a:r>
          </a:p>
          <a:p>
            <a:pPr marL="0" indent="0">
              <a:buNone/>
            </a:pPr>
            <a:br>
              <a:rPr lang="en-US" dirty="0"/>
            </a:br>
            <a:endParaRPr lang="en-US" dirty="0"/>
          </a:p>
        </p:txBody>
      </p:sp>
    </p:spTree>
    <p:extLst>
      <p:ext uri="{BB962C8B-B14F-4D97-AF65-F5344CB8AC3E}">
        <p14:creationId xmlns:p14="http://schemas.microsoft.com/office/powerpoint/2010/main" val="3318710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
            <a:ext cx="12019722" cy="6894195"/>
          </a:xfrm>
          <a:prstGeom prst="rect">
            <a:avLst/>
          </a:prstGeom>
        </p:spPr>
        <p:txBody>
          <a:bodyPr wrap="square">
            <a:spAutoFit/>
          </a:bodyPr>
          <a:lstStyle/>
          <a:p>
            <a:pPr>
              <a:buFont typeface="Arial" panose="020B0604020202020204" pitchFamily="34" charset="0"/>
              <a:buChar char="•"/>
            </a:pPr>
            <a:r>
              <a:rPr lang="en-US" b="1" i="0" dirty="0">
                <a:solidFill>
                  <a:srgbClr val="FF0000"/>
                </a:solidFill>
                <a:effectLst/>
                <a:latin typeface="Albertus MT Lt" panose="020E0502030304020304" pitchFamily="34" charset="0"/>
              </a:rPr>
              <a:t>Begin by teaching words in categories.</a:t>
            </a:r>
            <a:r>
              <a:rPr lang="en-US" b="0" i="0" dirty="0">
                <a:solidFill>
                  <a:srgbClr val="FF0000"/>
                </a:solidFill>
                <a:effectLst/>
                <a:latin typeface="Albertus MT Lt" panose="020E0502030304020304" pitchFamily="34" charset="0"/>
              </a:rPr>
              <a:t> For example, you can try something as simple as this: “I'm going to say the following words: </a:t>
            </a:r>
            <a:r>
              <a:rPr lang="en-US" b="0" i="1" dirty="0">
                <a:solidFill>
                  <a:srgbClr val="FF0000"/>
                </a:solidFill>
                <a:effectLst/>
                <a:latin typeface="Albertus MT Lt" panose="020E0502030304020304" pitchFamily="34" charset="0"/>
              </a:rPr>
              <a:t>strawberries, bananas, papayas, pineapples</a:t>
            </a:r>
            <a:r>
              <a:rPr lang="en-US" b="0" i="0" dirty="0">
                <a:solidFill>
                  <a:srgbClr val="FF0000"/>
                </a:solidFill>
                <a:effectLst/>
                <a:latin typeface="Albertus MT Lt" panose="020E0502030304020304" pitchFamily="34" charset="0"/>
              </a:rPr>
              <a:t>. They all are a type of… (fruit).” Categories of objects begin to develop concepts, and the use of generic nouns (</a:t>
            </a:r>
            <a:r>
              <a:rPr lang="en-US" b="0" i="1" dirty="0">
                <a:solidFill>
                  <a:srgbClr val="FF0000"/>
                </a:solidFill>
                <a:effectLst/>
                <a:latin typeface="Albertus MT Lt" panose="020E0502030304020304" pitchFamily="34" charset="0"/>
              </a:rPr>
              <a:t>fruit</a:t>
            </a:r>
            <a:r>
              <a:rPr lang="en-US" b="0" i="0" dirty="0">
                <a:solidFill>
                  <a:srgbClr val="FF0000"/>
                </a:solidFill>
                <a:effectLst/>
                <a:latin typeface="Albertus MT Lt" panose="020E0502030304020304" pitchFamily="34" charset="0"/>
              </a:rPr>
              <a:t>) has been shown to be highly related to language and vocabulary development.</a:t>
            </a:r>
          </a:p>
          <a:p>
            <a:pPr>
              <a:buFont typeface="Arial" panose="020B0604020202020204" pitchFamily="34" charset="0"/>
              <a:buChar char="•"/>
            </a:pPr>
            <a:r>
              <a:rPr lang="en-US" sz="2000" b="1" i="0" dirty="0">
                <a:solidFill>
                  <a:srgbClr val="00B050"/>
                </a:solidFill>
                <a:effectLst/>
                <a:latin typeface="Albertus MT Lt" panose="020E0502030304020304" pitchFamily="34" charset="0"/>
              </a:rPr>
              <a:t>Use contrasts and comparisons.</a:t>
            </a:r>
            <a:r>
              <a:rPr lang="en-US" sz="2000" b="0" i="0" dirty="0">
                <a:solidFill>
                  <a:srgbClr val="00B050"/>
                </a:solidFill>
                <a:effectLst/>
                <a:latin typeface="Albertus MT Lt" panose="020E0502030304020304" pitchFamily="34" charset="0"/>
              </a:rPr>
              <a:t> For example, you can give children puzzlers like, “Is an artichoke a type of fruit? Why is it or is it not a kind of fruit?” Puzzlers help children think outside the immediate context and consider the reasoning behind these contrasts and comparisons, which can further their understanding of categories and concepts.</a:t>
            </a:r>
          </a:p>
          <a:p>
            <a:pPr>
              <a:buFont typeface="Arial" panose="020B0604020202020204" pitchFamily="34" charset="0"/>
              <a:buChar char="•"/>
            </a:pPr>
            <a:r>
              <a:rPr lang="en-US" sz="2000" b="1" i="0" dirty="0">
                <a:solidFill>
                  <a:srgbClr val="00B0F0"/>
                </a:solidFill>
                <a:effectLst/>
                <a:latin typeface="Albertus MT Lt" panose="020E0502030304020304" pitchFamily="34" charset="0"/>
              </a:rPr>
              <a:t>Use analogies.</a:t>
            </a:r>
            <a:r>
              <a:rPr lang="en-US" sz="2000" b="0" i="0" dirty="0">
                <a:solidFill>
                  <a:srgbClr val="00B0F0"/>
                </a:solidFill>
                <a:effectLst/>
                <a:latin typeface="Albertus MT Lt" panose="020E0502030304020304" pitchFamily="34" charset="0"/>
              </a:rPr>
              <a:t> An analogy is another type of comparison, but this time the comparison is made between two things that are usually thought to be different from each other. Analogies help children build knowledge because they compare something new to something we already know. For example, try something like, “bird is to feather as dog is to… (fur).” Children can use similes (comparisons using the words </a:t>
            </a:r>
            <a:r>
              <a:rPr lang="en-US" sz="2000" b="0" i="1" dirty="0">
                <a:solidFill>
                  <a:srgbClr val="00B0F0"/>
                </a:solidFill>
                <a:effectLst/>
                <a:latin typeface="Albertus MT Lt" panose="020E0502030304020304" pitchFamily="34" charset="0"/>
              </a:rPr>
              <a:t>like</a:t>
            </a:r>
            <a:r>
              <a:rPr lang="en-US" sz="2000" b="0" i="0" dirty="0">
                <a:solidFill>
                  <a:srgbClr val="00B0F0"/>
                </a:solidFill>
                <a:effectLst/>
                <a:latin typeface="Albertus MT Lt" panose="020E0502030304020304" pitchFamily="34" charset="0"/>
              </a:rPr>
              <a:t> or </a:t>
            </a:r>
            <a:r>
              <a:rPr lang="en-US" sz="2000" b="0" i="1" dirty="0">
                <a:solidFill>
                  <a:srgbClr val="00B0F0"/>
                </a:solidFill>
                <a:effectLst/>
                <a:latin typeface="Albertus MT Lt" panose="020E0502030304020304" pitchFamily="34" charset="0"/>
              </a:rPr>
              <a:t>as</a:t>
            </a:r>
            <a:r>
              <a:rPr lang="en-US" sz="2000" b="0" i="0" dirty="0">
                <a:solidFill>
                  <a:srgbClr val="00B0F0"/>
                </a:solidFill>
                <a:effectLst/>
                <a:latin typeface="Albertus MT Lt" panose="020E0502030304020304" pitchFamily="34" charset="0"/>
              </a:rPr>
              <a:t>) or metaphors (comparisons without using </a:t>
            </a:r>
            <a:r>
              <a:rPr lang="en-US" sz="2000" b="0" i="1" dirty="0">
                <a:solidFill>
                  <a:srgbClr val="00B0F0"/>
                </a:solidFill>
                <a:effectLst/>
                <a:latin typeface="Albertus MT Lt" panose="020E0502030304020304" pitchFamily="34" charset="0"/>
              </a:rPr>
              <a:t>like</a:t>
            </a:r>
            <a:r>
              <a:rPr lang="en-US" sz="2000" b="0" i="0" dirty="0">
                <a:solidFill>
                  <a:srgbClr val="00B0F0"/>
                </a:solidFill>
                <a:effectLst/>
                <a:latin typeface="Albertus MT Lt" panose="020E0502030304020304" pitchFamily="34" charset="0"/>
              </a:rPr>
              <a:t> or </a:t>
            </a:r>
            <a:r>
              <a:rPr lang="en-US" sz="2000" b="0" i="1" dirty="0">
                <a:solidFill>
                  <a:srgbClr val="00B0F0"/>
                </a:solidFill>
                <a:effectLst/>
                <a:latin typeface="Albertus MT Lt" panose="020E0502030304020304" pitchFamily="34" charset="0"/>
              </a:rPr>
              <a:t>as</a:t>
            </a:r>
            <a:r>
              <a:rPr lang="en-US" sz="2000" b="0" i="0" dirty="0">
                <a:solidFill>
                  <a:srgbClr val="00B0F0"/>
                </a:solidFill>
                <a:effectLst/>
                <a:latin typeface="Albertus MT Lt" panose="020E0502030304020304" pitchFamily="34" charset="0"/>
              </a:rPr>
              <a:t>) to build new knowledge.</a:t>
            </a:r>
          </a:p>
          <a:p>
            <a:pPr>
              <a:buFont typeface="Arial" panose="020B0604020202020204" pitchFamily="34" charset="0"/>
              <a:buChar char="•"/>
            </a:pPr>
            <a:r>
              <a:rPr lang="en-US" sz="2000" b="1" i="0" dirty="0">
                <a:solidFill>
                  <a:srgbClr val="7030A0"/>
                </a:solidFill>
                <a:effectLst/>
                <a:latin typeface="Albertus MT Lt" panose="020E0502030304020304" pitchFamily="34" charset="0"/>
              </a:rPr>
              <a:t>Encourage topic-focused wide reading.</a:t>
            </a:r>
            <a:r>
              <a:rPr lang="en-US" sz="2000" b="0" i="0" dirty="0">
                <a:solidFill>
                  <a:srgbClr val="7030A0"/>
                </a:solidFill>
                <a:effectLst/>
                <a:latin typeface="Albertus MT Lt" panose="020E0502030304020304" pitchFamily="34" charset="0"/>
              </a:rPr>
              <a:t> Reading builds knowledge, but wide reading has typically been interpreted as reading about a lot of different topics, demonstrating breadth rather than depth in reading. Try this variation: Encourage children to identify an interest and read as many books as they can on one topic. What you find is that children will develop a deeper knowledge and expertise on a topic. These interests will drive children to read more.</a:t>
            </a:r>
          </a:p>
          <a:p>
            <a:pPr>
              <a:buFont typeface="Arial" panose="020B0604020202020204" pitchFamily="34" charset="0"/>
              <a:buChar char="•"/>
            </a:pPr>
            <a:r>
              <a:rPr lang="en-US" b="1" dirty="0">
                <a:solidFill>
                  <a:srgbClr val="FFC000"/>
                </a:solidFill>
                <a:latin typeface="Albertus MT Lt" panose="020E0502030304020304" pitchFamily="34" charset="0"/>
              </a:rPr>
              <a:t>E</a:t>
            </a:r>
            <a:r>
              <a:rPr lang="en-US" b="1" i="0" dirty="0">
                <a:solidFill>
                  <a:srgbClr val="FFC000"/>
                </a:solidFill>
                <a:effectLst/>
                <a:latin typeface="Albertus MT Lt" panose="020E0502030304020304" pitchFamily="34" charset="0"/>
              </a:rPr>
              <a:t>mbrace multimedia. </a:t>
            </a:r>
            <a:r>
              <a:rPr lang="en-US" b="0" i="0" dirty="0">
                <a:solidFill>
                  <a:srgbClr val="FFC000"/>
                </a:solidFill>
                <a:effectLst/>
                <a:latin typeface="Albertus MT Lt" panose="020E0502030304020304" pitchFamily="34" charset="0"/>
              </a:rPr>
              <a:t>We often think that direct experiences are the most compelling ways to build knowledge. As many teachers can attest, there is nothing more thrilling than watching children engage in learning through direct experiences or seeing their delight and excitement on field trips and other activities. Although it is certainly not a replacement for real-life experiences, multimedia can often provide a wealth of information that we could only wish to experience firsthand. Further, it can introduce children to important words and concepts in a highly motivating way and build a shared knowledge base among all of your students.</a:t>
            </a:r>
          </a:p>
        </p:txBody>
      </p:sp>
    </p:spTree>
    <p:extLst>
      <p:ext uri="{BB962C8B-B14F-4D97-AF65-F5344CB8AC3E}">
        <p14:creationId xmlns:p14="http://schemas.microsoft.com/office/powerpoint/2010/main" val="4086979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a:latin typeface="Albertus MT Lt" panose="020E0502030304020304" pitchFamily="34" charset="0"/>
              </a:rPr>
              <a:t>USE CONTEXT CLUES</a:t>
            </a:r>
          </a:p>
        </p:txBody>
      </p:sp>
      <p:sp>
        <p:nvSpPr>
          <p:cNvPr id="3" name="Content Placeholder 2"/>
          <p:cNvSpPr>
            <a:spLocks noGrp="1"/>
          </p:cNvSpPr>
          <p:nvPr>
            <p:ph idx="1"/>
          </p:nvPr>
        </p:nvSpPr>
        <p:spPr/>
        <p:txBody>
          <a:bodyPr/>
          <a:lstStyle/>
          <a:p>
            <a:r>
              <a:rPr lang="en-US" dirty="0"/>
              <a:t>Teach vocabulary specifically</a:t>
            </a:r>
          </a:p>
          <a:p>
            <a:pPr lvl="1"/>
            <a:r>
              <a:rPr lang="en-US" dirty="0"/>
              <a:t>Words, definitions, matching game</a:t>
            </a:r>
          </a:p>
          <a:p>
            <a:pPr lvl="1"/>
            <a:r>
              <a:rPr lang="en-US" dirty="0"/>
              <a:t>Scavenger Hunts</a:t>
            </a:r>
          </a:p>
          <a:p>
            <a:pPr lvl="1"/>
            <a:r>
              <a:rPr lang="en-US" dirty="0"/>
              <a:t>Charades</a:t>
            </a:r>
          </a:p>
          <a:p>
            <a:pPr lvl="1"/>
            <a:endParaRPr lang="en-US" dirty="0"/>
          </a:p>
        </p:txBody>
      </p:sp>
    </p:spTree>
    <p:extLst>
      <p:ext uri="{BB962C8B-B14F-4D97-AF65-F5344CB8AC3E}">
        <p14:creationId xmlns:p14="http://schemas.microsoft.com/office/powerpoint/2010/main" val="3964391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56591"/>
            <a:ext cx="10515600" cy="1616765"/>
          </a:xfrm>
        </p:spPr>
        <p:txBody>
          <a:bodyPr/>
          <a:lstStyle/>
          <a:p>
            <a:pPr algn="ctr"/>
            <a:r>
              <a:rPr lang="en-US" b="1" u="sng" dirty="0">
                <a:latin typeface="Albertus MT Lt" panose="020E0502030304020304" pitchFamily="34" charset="0"/>
              </a:rPr>
              <a:t>INFER</a:t>
            </a:r>
          </a:p>
        </p:txBody>
      </p:sp>
      <p:sp>
        <p:nvSpPr>
          <p:cNvPr id="3" name="Content Placeholder 2"/>
          <p:cNvSpPr>
            <a:spLocks noGrp="1"/>
          </p:cNvSpPr>
          <p:nvPr>
            <p:ph idx="1"/>
          </p:nvPr>
        </p:nvSpPr>
        <p:spPr>
          <a:xfrm>
            <a:off x="838200" y="318053"/>
            <a:ext cx="11353800" cy="6356230"/>
          </a:xfrm>
        </p:spPr>
        <p:txBody>
          <a:bodyPr>
            <a:normAutofit fontScale="25000" lnSpcReduction="20000"/>
          </a:bodyPr>
          <a:lstStyle/>
          <a:p>
            <a:pPr marL="0" indent="0">
              <a:buNone/>
            </a:pPr>
            <a:r>
              <a:rPr lang="en-US" sz="6400" dirty="0">
                <a:solidFill>
                  <a:srgbClr val="00B0F0"/>
                </a:solidFill>
                <a:latin typeface="Albertus MT Lt" panose="020E0502030304020304"/>
              </a:rPr>
              <a:t>				        </a:t>
            </a:r>
            <a:endParaRPr lang="en-US" sz="6400" b="1" u="sng" dirty="0">
              <a:solidFill>
                <a:srgbClr val="00B0F0"/>
              </a:solidFill>
              <a:latin typeface="Albertus MT Lt" panose="020E0502030304020304"/>
            </a:endParaRPr>
          </a:p>
          <a:p>
            <a:r>
              <a:rPr lang="en-US" sz="6400" dirty="0">
                <a:solidFill>
                  <a:srgbClr val="00B0F0"/>
                </a:solidFill>
                <a:latin typeface="Albertus MT Lt" panose="020E0502030304020304"/>
              </a:rPr>
              <a:t>Inference is a "foundational skill" — a prerequisite for higher-order thinking and 21st century skills (</a:t>
            </a:r>
            <a:r>
              <a:rPr lang="en-US" sz="6400" dirty="0" err="1">
                <a:solidFill>
                  <a:srgbClr val="00B0F0"/>
                </a:solidFill>
                <a:latin typeface="Albertus MT Lt" panose="020E0502030304020304"/>
              </a:rPr>
              <a:t>Marzano</a:t>
            </a:r>
            <a:r>
              <a:rPr lang="en-US" sz="6400" dirty="0">
                <a:solidFill>
                  <a:srgbClr val="00B0F0"/>
                </a:solidFill>
                <a:latin typeface="Albertus MT Lt" panose="020E0502030304020304"/>
              </a:rPr>
              <a:t>, 2010)</a:t>
            </a:r>
          </a:p>
          <a:p>
            <a:r>
              <a:rPr lang="en-US" sz="6400" dirty="0">
                <a:solidFill>
                  <a:srgbClr val="00B0F0"/>
                </a:solidFill>
                <a:latin typeface="Albertus MT Lt" panose="020E0502030304020304"/>
              </a:rPr>
              <a:t>Inference skills are used across the curriculum, including English language arts, science and social studies.</a:t>
            </a:r>
          </a:p>
          <a:p>
            <a:r>
              <a:rPr lang="en-US" sz="6400" dirty="0">
                <a:solidFill>
                  <a:srgbClr val="00B0F0"/>
                </a:solidFill>
                <a:latin typeface="Albertus MT Lt" panose="020E0502030304020304"/>
              </a:rPr>
              <a:t>Because inferring requires higher order thinking skills, it can be difficult for many students. However, it can be taught through explicit instruction in inferential strategies</a:t>
            </a:r>
          </a:p>
          <a:p>
            <a:pPr marL="0" indent="0">
              <a:buNone/>
            </a:pPr>
            <a:r>
              <a:rPr lang="en-US" sz="6400" dirty="0">
                <a:latin typeface="Albertus MT Lt" panose="020E0502030304020304"/>
              </a:rPr>
              <a:t>				           </a:t>
            </a:r>
            <a:r>
              <a:rPr lang="en-US" sz="7200" b="1" u="sng" dirty="0">
                <a:solidFill>
                  <a:srgbClr val="FF0000"/>
                </a:solidFill>
                <a:latin typeface="Albertus MT Lt" panose="020E0502030304020304"/>
              </a:rPr>
              <a:t>How to teach inference</a:t>
            </a:r>
          </a:p>
          <a:p>
            <a:r>
              <a:rPr lang="en-US" sz="7200" dirty="0">
                <a:solidFill>
                  <a:srgbClr val="FF0000"/>
                </a:solidFill>
                <a:latin typeface="Albertus MT Lt" panose="020E0502030304020304"/>
              </a:rPr>
              <a:t>Marzano (2010) suggests teachers pose four questions to students to facilitate a discussion about inferences.</a:t>
            </a:r>
          </a:p>
          <a:p>
            <a:r>
              <a:rPr lang="en-US" sz="7200" b="1" dirty="0">
                <a:solidFill>
                  <a:srgbClr val="FF0000"/>
                </a:solidFill>
                <a:latin typeface="Albertus MT Lt" panose="020E0502030304020304"/>
              </a:rPr>
              <a:t>What is my inference?</a:t>
            </a:r>
            <a:br>
              <a:rPr lang="en-US" sz="7200" dirty="0">
                <a:solidFill>
                  <a:srgbClr val="FF0000"/>
                </a:solidFill>
                <a:latin typeface="Albertus MT Lt" panose="020E0502030304020304"/>
              </a:rPr>
            </a:br>
            <a:r>
              <a:rPr lang="en-US" sz="7200" dirty="0">
                <a:solidFill>
                  <a:srgbClr val="FF0000"/>
                </a:solidFill>
                <a:latin typeface="Albertus MT Lt" panose="020E0502030304020304"/>
              </a:rPr>
              <a:t>This question helps students become aware that they may have just made an inference by filling in information that wasn't directly presented.</a:t>
            </a:r>
          </a:p>
          <a:p>
            <a:r>
              <a:rPr lang="en-US" sz="7200" b="1" dirty="0">
                <a:solidFill>
                  <a:srgbClr val="FF0000"/>
                </a:solidFill>
                <a:latin typeface="Albertus MT Lt" panose="020E0502030304020304"/>
              </a:rPr>
              <a:t>What information did I use to make this inference?</a:t>
            </a:r>
            <a:br>
              <a:rPr lang="en-US" sz="7200" dirty="0">
                <a:solidFill>
                  <a:srgbClr val="FF0000"/>
                </a:solidFill>
                <a:latin typeface="Albertus MT Lt" panose="020E0502030304020304"/>
              </a:rPr>
            </a:br>
            <a:r>
              <a:rPr lang="en-US" sz="7200" dirty="0">
                <a:solidFill>
                  <a:srgbClr val="FF0000"/>
                </a:solidFill>
                <a:latin typeface="Albertus MT Lt" panose="020E0502030304020304"/>
              </a:rPr>
              <a:t>It's important for students to understand the various types of information they use to make inferences. This may include information presented in the text, or it may be background knowledge that a student brings to the learning setting.</a:t>
            </a:r>
          </a:p>
          <a:p>
            <a:r>
              <a:rPr lang="en-US" sz="7200" b="1" dirty="0">
                <a:solidFill>
                  <a:srgbClr val="FF0000"/>
                </a:solidFill>
                <a:latin typeface="Albertus MT Lt" panose="020E0502030304020304"/>
              </a:rPr>
              <a:t>How good was my thinking?</a:t>
            </a:r>
            <a:br>
              <a:rPr lang="en-US" sz="7200" dirty="0">
                <a:solidFill>
                  <a:srgbClr val="FF0000"/>
                </a:solidFill>
                <a:latin typeface="Albertus MT Lt" panose="020E0502030304020304"/>
              </a:rPr>
            </a:br>
            <a:r>
              <a:rPr lang="en-US" sz="7200" dirty="0">
                <a:solidFill>
                  <a:srgbClr val="FF0000"/>
                </a:solidFill>
                <a:latin typeface="Albertus MT Lt" panose="020E0502030304020304"/>
              </a:rPr>
              <a:t>According to </a:t>
            </a:r>
            <a:r>
              <a:rPr lang="en-US" sz="7200" dirty="0" err="1">
                <a:solidFill>
                  <a:srgbClr val="FF0000"/>
                </a:solidFill>
                <a:latin typeface="Albertus MT Lt" panose="020E0502030304020304"/>
              </a:rPr>
              <a:t>Marzano</a:t>
            </a:r>
            <a:r>
              <a:rPr lang="en-US" sz="7200" dirty="0">
                <a:solidFill>
                  <a:srgbClr val="FF0000"/>
                </a:solidFill>
                <a:latin typeface="Albertus MT Lt" panose="020E0502030304020304"/>
              </a:rPr>
              <a:t>, once students have identified the premises on which they've based their inferences, they can engage in the most powerful part of the process — examining the validity of their thinking.</a:t>
            </a:r>
          </a:p>
          <a:p>
            <a:r>
              <a:rPr lang="en-US" sz="7200" b="1" dirty="0">
                <a:solidFill>
                  <a:srgbClr val="FF0000"/>
                </a:solidFill>
                <a:latin typeface="Albertus MT Lt" panose="020E0502030304020304"/>
              </a:rPr>
              <a:t>Do I need to change my thinking?</a:t>
            </a:r>
            <a:br>
              <a:rPr lang="en-US" sz="7200" dirty="0">
                <a:solidFill>
                  <a:srgbClr val="FF0000"/>
                </a:solidFill>
                <a:latin typeface="Albertus MT Lt" panose="020E0502030304020304"/>
              </a:rPr>
            </a:br>
            <a:r>
              <a:rPr lang="en-US" sz="7200" dirty="0">
                <a:solidFill>
                  <a:srgbClr val="FF0000"/>
                </a:solidFill>
                <a:latin typeface="Albertus MT Lt" panose="020E0502030304020304"/>
              </a:rPr>
              <a:t>The final step in the process is for students to consider possible changes in their thinking. The point here is not to invalidate students' original inferences, but rather to help them develop the habit of continually updating their thinking as they gather new information.</a:t>
            </a:r>
          </a:p>
          <a:p>
            <a:r>
              <a:rPr lang="en-US" sz="7200" dirty="0">
                <a:solidFill>
                  <a:srgbClr val="FF0000"/>
                </a:solidFill>
                <a:latin typeface="Albertus MT Lt" panose="020E0502030304020304"/>
              </a:rPr>
              <a:t>One model that teachers can use to teach inference is called "It says, I say, and so" developed by </a:t>
            </a:r>
            <a:r>
              <a:rPr lang="en-US" sz="7200" dirty="0" err="1">
                <a:solidFill>
                  <a:srgbClr val="FF0000"/>
                </a:solidFill>
                <a:latin typeface="Albertus MT Lt" panose="020E0502030304020304"/>
              </a:rPr>
              <a:t>Kylene</a:t>
            </a:r>
            <a:r>
              <a:rPr lang="en-US" sz="7200" dirty="0">
                <a:solidFill>
                  <a:srgbClr val="FF0000"/>
                </a:solidFill>
                <a:latin typeface="Albertus MT Lt" panose="020E0502030304020304"/>
              </a:rPr>
              <a:t> Beers (2003). Take a look at these </a:t>
            </a:r>
            <a:r>
              <a:rPr lang="en-US" sz="7200" dirty="0">
                <a:solidFill>
                  <a:srgbClr val="FF0000"/>
                </a:solidFill>
                <a:latin typeface="Albertus MT Lt" panose="020E0502030304020304"/>
                <a:hlinkClick r:id="rId2"/>
              </a:rPr>
              <a:t>graphic organizer examples</a:t>
            </a:r>
            <a:r>
              <a:rPr lang="en-US" sz="7200" dirty="0">
                <a:solidFill>
                  <a:srgbClr val="FF0000"/>
                </a:solidFill>
                <a:latin typeface="Albertus MT Lt" panose="020E0502030304020304"/>
              </a:rPr>
              <a:t> from </a:t>
            </a:r>
            <a:r>
              <a:rPr lang="en-US" sz="7200" i="1" dirty="0">
                <a:solidFill>
                  <a:srgbClr val="FF0000"/>
                </a:solidFill>
                <a:latin typeface="Albertus MT Lt" panose="020E0502030304020304"/>
              </a:rPr>
              <a:t>Goldilocks and the Three Bears</a:t>
            </a:r>
            <a:r>
              <a:rPr lang="en-US" sz="7200" dirty="0">
                <a:solidFill>
                  <a:srgbClr val="FF0000"/>
                </a:solidFill>
                <a:latin typeface="Albertus MT Lt" panose="020E0502030304020304"/>
              </a:rPr>
              <a:t>, as well as the steps to solving a math problem about area and diameter</a:t>
            </a:r>
            <a:r>
              <a:rPr lang="en-US" sz="7200" dirty="0">
                <a:solidFill>
                  <a:srgbClr val="FF0000"/>
                </a:solidFill>
              </a:rPr>
              <a:t>.</a:t>
            </a:r>
          </a:p>
          <a:p>
            <a:pPr marL="0" indent="0" algn="ctr">
              <a:buNone/>
            </a:pPr>
            <a:r>
              <a:rPr lang="en-US" sz="7200" dirty="0">
                <a:solidFill>
                  <a:srgbClr val="FF0000"/>
                </a:solidFill>
              </a:rPr>
              <a:t>      </a:t>
            </a:r>
          </a:p>
        </p:txBody>
      </p:sp>
    </p:spTree>
    <p:extLst>
      <p:ext uri="{BB962C8B-B14F-4D97-AF65-F5344CB8AC3E}">
        <p14:creationId xmlns:p14="http://schemas.microsoft.com/office/powerpoint/2010/main" val="7332067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10025"/>
            <a:ext cx="12192000" cy="7355860"/>
          </a:xfrm>
          <a:prstGeom prst="rect">
            <a:avLst/>
          </a:prstGeom>
        </p:spPr>
        <p:txBody>
          <a:bodyPr wrap="square">
            <a:spAutoFit/>
          </a:bodyPr>
          <a:lstStyle/>
          <a:p>
            <a:pPr algn="ctr"/>
            <a:endParaRPr lang="en-US" b="1" i="0" u="sng" dirty="0">
              <a:solidFill>
                <a:srgbClr val="2581BC"/>
              </a:solidFill>
              <a:effectLst/>
              <a:latin typeface="Albertus MT Lt" panose="020E0502030304020304" pitchFamily="34" charset="0"/>
            </a:endParaRPr>
          </a:p>
          <a:p>
            <a:pPr algn="ctr"/>
            <a:endParaRPr lang="en-US" b="1" i="0" u="sng" dirty="0">
              <a:solidFill>
                <a:srgbClr val="2581BC"/>
              </a:solidFill>
              <a:effectLst/>
              <a:latin typeface="myriad-pro"/>
            </a:endParaRPr>
          </a:p>
          <a:p>
            <a:pPr algn="ctr"/>
            <a:r>
              <a:rPr lang="en-US" b="1" i="1" u="sng" dirty="0">
                <a:solidFill>
                  <a:srgbClr val="000000"/>
                </a:solidFill>
                <a:effectLst/>
                <a:latin typeface="Albertus MT Lt" panose="020E0502030304020304" pitchFamily="34" charset="0"/>
              </a:rPr>
              <a:t>Language Arts</a:t>
            </a:r>
          </a:p>
          <a:p>
            <a:pPr algn="ctr"/>
            <a:endParaRPr lang="en-US" dirty="0">
              <a:solidFill>
                <a:srgbClr val="000000"/>
              </a:solidFill>
              <a:effectLst/>
              <a:latin typeface="Albertus MT Lt" panose="020E0502030304020304" pitchFamily="34" charset="0"/>
            </a:endParaRPr>
          </a:p>
          <a:p>
            <a:r>
              <a:rPr lang="en-US" sz="2000" b="0" i="0" dirty="0">
                <a:solidFill>
                  <a:srgbClr val="FF0066"/>
                </a:solidFill>
                <a:effectLst/>
                <a:latin typeface="Albertus MT Lt" panose="020E0502030304020304"/>
              </a:rPr>
              <a:t>The Question-Answer Relationship strategy helps students understand the different types of questions. By learning that the answers to some questions are "Right There" in the text, that some answers require a reader to "Think and Search," and that some answers can only be answered "On My Own," students recognize that they must first consider the question before developing an answer.</a:t>
            </a:r>
            <a:br>
              <a:rPr lang="en-US" sz="2000" b="0" i="0" dirty="0">
                <a:solidFill>
                  <a:srgbClr val="FF0066"/>
                </a:solidFill>
                <a:effectLst/>
                <a:latin typeface="Albertus MT Lt" panose="020E0502030304020304"/>
              </a:rPr>
            </a:br>
            <a:endParaRPr lang="en-US" sz="2000" b="0" i="0" dirty="0">
              <a:solidFill>
                <a:srgbClr val="FF0066"/>
              </a:solidFill>
              <a:effectLst/>
              <a:latin typeface="Albertus MT Lt" panose="020E0502030304020304"/>
            </a:endParaRPr>
          </a:p>
          <a:p>
            <a:r>
              <a:rPr lang="en-US" sz="2000" b="1" i="0" u="none" strike="noStrike" dirty="0">
                <a:solidFill>
                  <a:srgbClr val="00B0F0"/>
                </a:solidFill>
                <a:effectLst/>
                <a:latin typeface="Albertus MT Lt" panose="020E0502030304020304"/>
                <a:hlinkClick r:id="rId2"/>
              </a:rPr>
              <a:t>Into the Book</a:t>
            </a:r>
            <a:r>
              <a:rPr lang="en-US" sz="2000" b="0" i="0" dirty="0">
                <a:solidFill>
                  <a:srgbClr val="00B0F0"/>
                </a:solidFill>
                <a:effectLst/>
                <a:latin typeface="Albertus MT Lt" panose="020E0502030304020304"/>
              </a:rPr>
              <a:t> </a:t>
            </a:r>
            <a:r>
              <a:rPr lang="en-US" sz="2000" b="0" i="0" dirty="0">
                <a:solidFill>
                  <a:srgbClr val="FF0066"/>
                </a:solidFill>
                <a:effectLst/>
                <a:latin typeface="Albertus MT Lt" panose="020E0502030304020304"/>
              </a:rPr>
              <a:t>has an interactive activity that helps young children learn about inferring. In the interactive, students try to infer meaning in letters from virtual pen pals. They try to answer two questions: "WHERE is your pen pal?" (inferences about location) and "WHO is your pen pal?" (inferences about personality). Students search for clues in the text, then choose from three possible inferences for each clue.</a:t>
            </a:r>
            <a:br>
              <a:rPr lang="en-US" sz="2000" b="0" i="0" dirty="0">
                <a:solidFill>
                  <a:srgbClr val="FF0066"/>
                </a:solidFill>
                <a:effectLst/>
                <a:latin typeface="Albertus MT Lt" panose="020E0502030304020304"/>
              </a:rPr>
            </a:br>
            <a:endParaRPr lang="en-US" sz="2000" b="0" i="0" dirty="0">
              <a:solidFill>
                <a:srgbClr val="FF0066"/>
              </a:solidFill>
              <a:effectLst/>
              <a:latin typeface="Albertus MT Lt" panose="020E0502030304020304"/>
            </a:endParaRPr>
          </a:p>
          <a:p>
            <a:r>
              <a:rPr lang="en-US" sz="2000" b="0" i="0" dirty="0">
                <a:solidFill>
                  <a:srgbClr val="FF0066"/>
                </a:solidFill>
                <a:effectLst/>
                <a:latin typeface="Albertus MT Lt" panose="020E0502030304020304"/>
              </a:rPr>
              <a:t>Riddles are one way to practice inferential thinking skills because successful readers make guesses based on what they read and what they already know. The object of this online riddle game is to infer what is being described by the clues you read.</a:t>
            </a:r>
          </a:p>
          <a:p>
            <a:r>
              <a:rPr lang="en-US" sz="2000" b="1" i="0" dirty="0" err="1">
                <a:solidFill>
                  <a:srgbClr val="00B0F0"/>
                </a:solidFill>
                <a:effectLst/>
                <a:latin typeface="Albertus MT Lt" panose="020E0502030304020304"/>
              </a:rPr>
              <a:t>BrainPop</a:t>
            </a:r>
            <a:r>
              <a:rPr lang="en-US" sz="2000" b="1" i="0" dirty="0">
                <a:solidFill>
                  <a:srgbClr val="00B0F0"/>
                </a:solidFill>
                <a:effectLst/>
                <a:latin typeface="Albertus MT Lt" panose="020E0502030304020304"/>
              </a:rPr>
              <a:t> </a:t>
            </a:r>
            <a:r>
              <a:rPr lang="en-US" sz="2000" b="0" i="0" dirty="0">
                <a:solidFill>
                  <a:srgbClr val="FF0066"/>
                </a:solidFill>
                <a:effectLst/>
                <a:latin typeface="Albertus MT Lt" panose="020E0502030304020304"/>
              </a:rPr>
              <a:t>offers several activities for teaching inference, and they offer resources for teachers and parents.</a:t>
            </a:r>
            <a:br>
              <a:rPr lang="en-US" sz="2000" b="0" i="0" dirty="0">
                <a:solidFill>
                  <a:srgbClr val="FF0066"/>
                </a:solidFill>
                <a:effectLst/>
                <a:latin typeface="Albertus MT Lt" panose="020E0502030304020304"/>
              </a:rPr>
            </a:br>
            <a:endParaRPr lang="en-US" sz="2000" b="0" i="0" dirty="0">
              <a:solidFill>
                <a:srgbClr val="FF0066"/>
              </a:solidFill>
              <a:effectLst/>
              <a:latin typeface="Albertus MT Lt" panose="020E0502030304020304"/>
            </a:endParaRPr>
          </a:p>
          <a:p>
            <a:r>
              <a:rPr lang="en-US" sz="2000" b="0" i="0" dirty="0">
                <a:solidFill>
                  <a:srgbClr val="FF0066"/>
                </a:solidFill>
                <a:effectLst/>
                <a:latin typeface="Albertus MT Lt" panose="020E0502030304020304"/>
              </a:rPr>
              <a:t>Because so many stories contain lessons that the main character learns and grows from, it is important for students to not only recognize these transformations but also understand how the story's events affected the characters. This lesson from </a:t>
            </a:r>
            <a:r>
              <a:rPr lang="en-US" sz="2000" b="1" i="0" dirty="0" err="1">
                <a:solidFill>
                  <a:srgbClr val="00B0F0"/>
                </a:solidFill>
                <a:effectLst/>
                <a:latin typeface="Albertus MT Lt" panose="020E0502030304020304"/>
              </a:rPr>
              <a:t>ReadWriteThink</a:t>
            </a:r>
            <a:r>
              <a:rPr lang="en-US" sz="2000" b="1" i="0" dirty="0">
                <a:solidFill>
                  <a:srgbClr val="00B0F0"/>
                </a:solidFill>
                <a:effectLst/>
                <a:latin typeface="Albertus MT Lt" panose="020E0502030304020304"/>
              </a:rPr>
              <a:t> </a:t>
            </a:r>
            <a:r>
              <a:rPr lang="en-US" sz="2000" b="0" i="0" dirty="0">
                <a:solidFill>
                  <a:srgbClr val="FF0066"/>
                </a:solidFill>
                <a:effectLst/>
                <a:latin typeface="Albertus MT Lt" panose="020E0502030304020304"/>
              </a:rPr>
              <a:t>uses a think-aloud procedure to model how to infer character traits and recognize a character's growth across a text. Students also consider the underlying reasons of why the character changed, supporting their ideas and inferences with evidence from the text.</a:t>
            </a:r>
          </a:p>
        </p:txBody>
      </p:sp>
    </p:spTree>
    <p:extLst>
      <p:ext uri="{BB962C8B-B14F-4D97-AF65-F5344CB8AC3E}">
        <p14:creationId xmlns:p14="http://schemas.microsoft.com/office/powerpoint/2010/main" val="28337868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8783" y="145775"/>
            <a:ext cx="11993217" cy="6463308"/>
          </a:xfrm>
          <a:prstGeom prst="rect">
            <a:avLst/>
          </a:prstGeom>
        </p:spPr>
        <p:txBody>
          <a:bodyPr wrap="square">
            <a:spAutoFit/>
          </a:bodyPr>
          <a:lstStyle/>
          <a:p>
            <a:pPr algn="ctr"/>
            <a:r>
              <a:rPr lang="en-US" sz="3200" b="1" i="0" u="sng" dirty="0">
                <a:solidFill>
                  <a:schemeClr val="accent4"/>
                </a:solidFill>
                <a:effectLst/>
                <a:latin typeface="Albertus MT Lt" panose="020E0502030304020304" pitchFamily="34" charset="0"/>
              </a:rPr>
              <a:t>Math</a:t>
            </a:r>
          </a:p>
          <a:p>
            <a:pPr algn="ctr"/>
            <a:endParaRPr lang="en-US" b="1" i="0" u="sng" dirty="0">
              <a:solidFill>
                <a:srgbClr val="2581BC"/>
              </a:solidFill>
              <a:effectLst/>
              <a:latin typeface="myriad-pro"/>
            </a:endParaRPr>
          </a:p>
          <a:p>
            <a:r>
              <a:rPr lang="en-US" sz="2800" b="0" i="0" dirty="0">
                <a:solidFill>
                  <a:srgbClr val="000000"/>
                </a:solidFill>
                <a:effectLst/>
                <a:latin typeface="Albertus MT Lt" panose="020E0502030304020304" pitchFamily="34" charset="0"/>
              </a:rPr>
              <a:t>The </a:t>
            </a:r>
            <a:r>
              <a:rPr lang="en-US" sz="2800" b="0" i="0" u="none" strike="noStrike" dirty="0">
                <a:solidFill>
                  <a:srgbClr val="D05527"/>
                </a:solidFill>
                <a:effectLst/>
                <a:latin typeface="Albertus MT Lt" panose="020E0502030304020304" pitchFamily="34" charset="0"/>
                <a:hlinkClick r:id="rId2"/>
              </a:rPr>
              <a:t>Math Standards</a:t>
            </a:r>
            <a:r>
              <a:rPr lang="en-US" sz="2800" b="0" i="0" dirty="0">
                <a:solidFill>
                  <a:srgbClr val="000000"/>
                </a:solidFill>
                <a:effectLst/>
                <a:latin typeface="Albertus MT Lt" panose="020E0502030304020304" pitchFamily="34" charset="0"/>
              </a:rPr>
              <a:t> from the National Council of Teachers of Mathematics (NCTM) identify standards for PreK-12 students that include developing and evaluating inferences and predictions that are based on data. For young students, the standards specifically state the following:</a:t>
            </a:r>
          </a:p>
          <a:p>
            <a:endParaRPr lang="en-US" sz="2800" dirty="0">
              <a:solidFill>
                <a:srgbClr val="000000"/>
              </a:solidFill>
              <a:latin typeface="Albertus MT Lt" panose="020E0502030304020304" pitchFamily="34" charset="0"/>
            </a:endParaRPr>
          </a:p>
          <a:p>
            <a:endParaRPr lang="en-US" sz="2800" b="0" i="0" dirty="0">
              <a:solidFill>
                <a:srgbClr val="000000"/>
              </a:solidFill>
              <a:effectLst/>
              <a:latin typeface="Albertus MT Lt" panose="020E0502030304020304" pitchFamily="34" charset="0"/>
            </a:endParaRPr>
          </a:p>
          <a:p>
            <a:endParaRPr lang="en-US" sz="2800" b="0" i="0" dirty="0">
              <a:solidFill>
                <a:srgbClr val="000000"/>
              </a:solidFill>
              <a:effectLst/>
              <a:latin typeface="Albertus MT Lt" panose="020E0502030304020304" pitchFamily="34" charset="0"/>
            </a:endParaRPr>
          </a:p>
          <a:p>
            <a:pPr>
              <a:buFont typeface="Arial" panose="020B0604020202020204" pitchFamily="34" charset="0"/>
              <a:buChar char="•"/>
            </a:pPr>
            <a:r>
              <a:rPr lang="en-US" sz="2800" b="1" i="0" dirty="0">
                <a:solidFill>
                  <a:srgbClr val="7030A0"/>
                </a:solidFill>
                <a:effectLst/>
                <a:latin typeface="Albertus MT Lt" panose="020E0502030304020304" pitchFamily="34" charset="0"/>
              </a:rPr>
              <a:t>Pre-K–2 Expectations:</a:t>
            </a:r>
            <a:r>
              <a:rPr lang="en-US" sz="2800" b="0" i="0" dirty="0">
                <a:solidFill>
                  <a:srgbClr val="000000"/>
                </a:solidFill>
                <a:effectLst/>
                <a:latin typeface="Albertus MT Lt" panose="020E0502030304020304" pitchFamily="34" charset="0"/>
              </a:rPr>
              <a:t> In pre-K through grade 2, all students should discuss events related to students' experiences as "likely" or "unlikely.“</a:t>
            </a:r>
          </a:p>
          <a:p>
            <a:pPr>
              <a:buFont typeface="Arial" panose="020B0604020202020204" pitchFamily="34" charset="0"/>
              <a:buChar char="•"/>
            </a:pPr>
            <a:endParaRPr lang="en-US" sz="2800" b="0" i="0" dirty="0">
              <a:solidFill>
                <a:srgbClr val="000000"/>
              </a:solidFill>
              <a:effectLst/>
              <a:latin typeface="Albertus MT Lt" panose="020E0502030304020304" pitchFamily="34" charset="0"/>
            </a:endParaRPr>
          </a:p>
          <a:p>
            <a:pPr>
              <a:buFont typeface="Arial" panose="020B0604020202020204" pitchFamily="34" charset="0"/>
              <a:buChar char="•"/>
            </a:pPr>
            <a:r>
              <a:rPr lang="en-US" sz="2800" b="1" i="0" dirty="0">
                <a:solidFill>
                  <a:srgbClr val="00B050"/>
                </a:solidFill>
                <a:effectLst/>
                <a:latin typeface="Albertus MT Lt" panose="020E0502030304020304" pitchFamily="34" charset="0"/>
              </a:rPr>
              <a:t>Grades 3–5 Expectations</a:t>
            </a:r>
            <a:r>
              <a:rPr lang="en-US" sz="2800" b="0" i="0" dirty="0">
                <a:solidFill>
                  <a:srgbClr val="000000"/>
                </a:solidFill>
                <a:effectLst/>
                <a:latin typeface="Albertus MT Lt" panose="020E0502030304020304" pitchFamily="34" charset="0"/>
              </a:rPr>
              <a:t>: In grades 3–5, all students should propose and justify conclusions and predictions that are based on data and design studies to further investigate the conclusions or predictions.</a:t>
            </a:r>
          </a:p>
        </p:txBody>
      </p:sp>
      <p:pic>
        <p:nvPicPr>
          <p:cNvPr id="4" name="Picture 3" descr="WEBS DE MATEMÁTICAS | AREATABLET.Recursos Educativos TIC."/>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9148" y="2178822"/>
            <a:ext cx="1869662" cy="1695371"/>
          </a:xfrm>
          <a:prstGeom prst="rect">
            <a:avLst/>
          </a:prstGeom>
        </p:spPr>
      </p:pic>
    </p:spTree>
    <p:extLst>
      <p:ext uri="{BB962C8B-B14F-4D97-AF65-F5344CB8AC3E}">
        <p14:creationId xmlns:p14="http://schemas.microsoft.com/office/powerpoint/2010/main" val="2299130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018" y="0"/>
            <a:ext cx="11595652" cy="7017306"/>
          </a:xfrm>
          <a:prstGeom prst="rect">
            <a:avLst/>
          </a:prstGeom>
        </p:spPr>
        <p:txBody>
          <a:bodyPr wrap="square">
            <a:spAutoFit/>
          </a:bodyPr>
          <a:lstStyle/>
          <a:p>
            <a:pPr algn="ctr"/>
            <a:r>
              <a:rPr lang="en-US" b="1" i="0" u="sng" dirty="0">
                <a:solidFill>
                  <a:srgbClr val="FF0000"/>
                </a:solidFill>
                <a:effectLst/>
                <a:latin typeface="Albertus MT Lt" panose="020E0502030304020304" pitchFamily="34" charset="0"/>
              </a:rPr>
              <a:t>Science</a:t>
            </a:r>
          </a:p>
          <a:p>
            <a:r>
              <a:rPr lang="en-US" b="0" i="0" dirty="0">
                <a:solidFill>
                  <a:srgbClr val="FF0000"/>
                </a:solidFill>
                <a:effectLst/>
                <a:latin typeface="Albertus MT Lt" panose="020E0502030304020304" pitchFamily="34" charset="0"/>
              </a:rPr>
              <a:t>Science teachers spend time helping students develop their observation skills. Inferring and observing are closely related, but they are not identical. Observation is what one sees, inference is an assumption of what one has seen. Observation can be said to be a factual description, and inference is an explanation to the collected data. It's not a guess. If an observation can be termed as a close watch of the world around you through the senses, then inference can be termed as an interpretation of facts that has been observed.</a:t>
            </a:r>
          </a:p>
          <a:p>
            <a:endParaRPr lang="en-US" b="1" i="0" u="sng" dirty="0">
              <a:solidFill>
                <a:srgbClr val="000000"/>
              </a:solidFill>
              <a:effectLst/>
              <a:latin typeface="Albertus MT Lt" panose="020E0502030304020304" pitchFamily="34" charset="0"/>
            </a:endParaRPr>
          </a:p>
          <a:p>
            <a:r>
              <a:rPr lang="en-US" b="1" i="0" u="sng" dirty="0">
                <a:solidFill>
                  <a:srgbClr val="000000"/>
                </a:solidFill>
                <a:effectLst/>
                <a:latin typeface="Albertus MT Lt" panose="020E0502030304020304" pitchFamily="34" charset="0"/>
              </a:rPr>
              <a:t>Teachers can start out providing simple observations:</a:t>
            </a:r>
          </a:p>
          <a:p>
            <a:pPr>
              <a:buFont typeface="Arial" panose="020B0604020202020204" pitchFamily="34" charset="0"/>
              <a:buChar char="•"/>
            </a:pPr>
            <a:r>
              <a:rPr lang="en-US" b="0" i="0" dirty="0">
                <a:solidFill>
                  <a:srgbClr val="000000"/>
                </a:solidFill>
                <a:effectLst/>
                <a:latin typeface="Albertus MT Lt" panose="020E0502030304020304" pitchFamily="34" charset="0"/>
              </a:rPr>
              <a:t>Observation: The grass on the playground is wet.</a:t>
            </a:r>
          </a:p>
          <a:p>
            <a:pPr>
              <a:buFont typeface="Arial" panose="020B0604020202020204" pitchFamily="34" charset="0"/>
              <a:buChar char="•"/>
            </a:pPr>
            <a:r>
              <a:rPr lang="en-US" b="0" i="0" dirty="0">
                <a:solidFill>
                  <a:srgbClr val="000000"/>
                </a:solidFill>
                <a:effectLst/>
                <a:latin typeface="Albertus MT Lt" panose="020E0502030304020304" pitchFamily="34" charset="0"/>
              </a:rPr>
              <a:t>Possible inferences: It rained. The sprinkler was on. There is morning dew on the grass.</a:t>
            </a:r>
          </a:p>
          <a:p>
            <a:pPr>
              <a:buFont typeface="Arial" panose="020B0604020202020204" pitchFamily="34" charset="0"/>
              <a:buChar char="•"/>
            </a:pPr>
            <a:r>
              <a:rPr lang="en-US" b="0" i="0" dirty="0">
                <a:solidFill>
                  <a:srgbClr val="000000"/>
                </a:solidFill>
                <a:effectLst/>
                <a:latin typeface="Albertus MT Lt" panose="020E0502030304020304" pitchFamily="34" charset="0"/>
              </a:rPr>
              <a:t>Observation: The line at the water fountain is long.</a:t>
            </a:r>
          </a:p>
          <a:p>
            <a:pPr>
              <a:buFont typeface="Arial" panose="020B0604020202020204" pitchFamily="34" charset="0"/>
              <a:buChar char="•"/>
            </a:pPr>
            <a:r>
              <a:rPr lang="en-US" b="0" i="0" dirty="0">
                <a:solidFill>
                  <a:srgbClr val="000000"/>
                </a:solidFill>
                <a:effectLst/>
                <a:latin typeface="Albertus MT Lt" panose="020E0502030304020304" pitchFamily="34" charset="0"/>
              </a:rPr>
              <a:t>Possible inferences: It's hot outside. The students just came in from recess.</a:t>
            </a:r>
          </a:p>
          <a:p>
            <a:r>
              <a:rPr lang="en-US" b="0" i="0" dirty="0">
                <a:solidFill>
                  <a:srgbClr val="000000"/>
                </a:solidFill>
                <a:effectLst/>
                <a:latin typeface="Albertus MT Lt" panose="020E0502030304020304" pitchFamily="34" charset="0"/>
              </a:rPr>
              <a:t>As you're working to develop these skills, encourage your students to incorporate their scientific vocabulary into their statements. "From what I </a:t>
            </a:r>
            <a:r>
              <a:rPr lang="en-US" b="1" i="0" dirty="0">
                <a:solidFill>
                  <a:srgbClr val="000000"/>
                </a:solidFill>
                <a:effectLst/>
                <a:latin typeface="Albertus MT Lt" panose="020E0502030304020304" pitchFamily="34" charset="0"/>
              </a:rPr>
              <a:t>observe</a:t>
            </a:r>
            <a:r>
              <a:rPr lang="en-US" b="0" i="0" dirty="0">
                <a:solidFill>
                  <a:srgbClr val="000000"/>
                </a:solidFill>
                <a:effectLst/>
                <a:latin typeface="Albertus MT Lt" panose="020E0502030304020304" pitchFamily="34" charset="0"/>
              </a:rPr>
              <a:t> on the grass, I </a:t>
            </a:r>
            <a:r>
              <a:rPr lang="en-US" b="1" i="0" dirty="0">
                <a:solidFill>
                  <a:srgbClr val="000000"/>
                </a:solidFill>
                <a:effectLst/>
                <a:latin typeface="Albertus MT Lt" panose="020E0502030304020304" pitchFamily="34" charset="0"/>
              </a:rPr>
              <a:t>infer</a:t>
            </a:r>
            <a:r>
              <a:rPr lang="en-US" b="0" i="0" dirty="0">
                <a:solidFill>
                  <a:srgbClr val="000000"/>
                </a:solidFill>
                <a:effectLst/>
                <a:latin typeface="Albertus MT Lt" panose="020E0502030304020304" pitchFamily="34" charset="0"/>
              </a:rPr>
              <a:t> that…"</a:t>
            </a:r>
          </a:p>
          <a:p>
            <a:br>
              <a:rPr lang="en-US" b="0" i="0" dirty="0">
                <a:solidFill>
                  <a:srgbClr val="000000"/>
                </a:solidFill>
                <a:effectLst/>
                <a:latin typeface="Albertus MT Lt" panose="020E0502030304020304" pitchFamily="34" charset="0"/>
              </a:rPr>
            </a:br>
            <a:r>
              <a:rPr lang="en-US" dirty="0">
                <a:solidFill>
                  <a:srgbClr val="7030A0"/>
                </a:solidFill>
                <a:latin typeface="Albertus MT Lt" panose="020E0502030304020304" pitchFamily="34" charset="0"/>
              </a:rPr>
              <a:t>A</a:t>
            </a:r>
            <a:r>
              <a:rPr lang="en-US" b="0" i="0" dirty="0">
                <a:solidFill>
                  <a:srgbClr val="7030A0"/>
                </a:solidFill>
                <a:effectLst/>
                <a:latin typeface="Albertus MT Lt" panose="020E0502030304020304" pitchFamily="34" charset="0"/>
              </a:rPr>
              <a:t> strategy guide from Seeds of Science introduces an approach for teaching how scientists use evidence to make inferences. The guide includes an introductory section about how scientists use evidence to make inferences, a general overview of how to use this strategy with many science texts, and a plan for teaching how scientists gather evidence to make inferences.</a:t>
            </a:r>
          </a:p>
          <a:p>
            <a:endParaRPr lang="en-US" dirty="0">
              <a:solidFill>
                <a:srgbClr val="000000"/>
              </a:solidFill>
              <a:latin typeface="Albertus MT Lt" panose="020E0502030304020304" pitchFamily="34" charset="0"/>
            </a:endParaRPr>
          </a:p>
          <a:p>
            <a:r>
              <a:rPr lang="en-US" b="0" i="0" dirty="0" err="1">
                <a:solidFill>
                  <a:srgbClr val="000000"/>
                </a:solidFill>
                <a:effectLst/>
                <a:latin typeface="Albertus MT Lt" panose="020E0502030304020304" pitchFamily="34" charset="0"/>
              </a:rPr>
              <a:t>ReadWriteThink</a:t>
            </a:r>
            <a:r>
              <a:rPr lang="en-US" b="0" i="0" dirty="0">
                <a:solidFill>
                  <a:srgbClr val="000000"/>
                </a:solidFill>
                <a:effectLst/>
                <a:latin typeface="Albertus MT Lt" panose="020E0502030304020304" pitchFamily="34" charset="0"/>
              </a:rPr>
              <a:t> uses science to engage students in the process of making inferences. First, students work through a series of activities about making inferences. Then they read a booklet of descriptions of a series of mystery objects that are placed under a microscope. Finally, they look through each microscope and use the formula of schema + text clues = inference to make their own inferences about the identity of each mystery object.</a:t>
            </a:r>
            <a:br>
              <a:rPr lang="en-US" b="0" i="0" dirty="0">
                <a:solidFill>
                  <a:srgbClr val="000000"/>
                </a:solidFill>
                <a:effectLst/>
                <a:latin typeface="Verdana" panose="020B0604030504040204" pitchFamily="34" charset="0"/>
              </a:rPr>
            </a:br>
            <a:endParaRPr lang="en-US" b="0" i="0" dirty="0">
              <a:solidFill>
                <a:srgbClr val="000000"/>
              </a:solidFill>
              <a:effectLst/>
              <a:latin typeface="Verdana" panose="020B0604030504040204" pitchFamily="34" charset="0"/>
            </a:endParaRPr>
          </a:p>
        </p:txBody>
      </p:sp>
      <p:pic>
        <p:nvPicPr>
          <p:cNvPr id="4" name="Picture 3" descr="Los dibujantes de comics españoles Morán y Ágreda expresan en esta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99174" y="1457738"/>
            <a:ext cx="3521765" cy="1829371"/>
          </a:xfrm>
          <a:prstGeom prst="rect">
            <a:avLst/>
          </a:prstGeom>
        </p:spPr>
      </p:pic>
    </p:spTree>
    <p:extLst>
      <p:ext uri="{BB962C8B-B14F-4D97-AF65-F5344CB8AC3E}">
        <p14:creationId xmlns:p14="http://schemas.microsoft.com/office/powerpoint/2010/main" val="1677961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8488" y="-79653"/>
            <a:ext cx="12083512" cy="4893647"/>
          </a:xfrm>
          <a:prstGeom prst="rect">
            <a:avLst/>
          </a:prstGeom>
        </p:spPr>
        <p:txBody>
          <a:bodyPr wrap="square">
            <a:spAutoFit/>
          </a:bodyPr>
          <a:lstStyle/>
          <a:p>
            <a:pPr algn="ctr"/>
            <a:r>
              <a:rPr lang="en-US" sz="2400" b="1" i="0" u="sng" dirty="0">
                <a:solidFill>
                  <a:srgbClr val="FF0000"/>
                </a:solidFill>
                <a:effectLst/>
                <a:latin typeface="Albertus MT Lt" panose="020E0502030304020304" pitchFamily="34" charset="0"/>
              </a:rPr>
              <a:t>Social Studies</a:t>
            </a:r>
          </a:p>
          <a:p>
            <a:pPr algn="ctr"/>
            <a:endParaRPr lang="en-US" sz="2400" b="1" i="0" u="sng" dirty="0">
              <a:solidFill>
                <a:srgbClr val="FF0000"/>
              </a:solidFill>
              <a:effectLst/>
              <a:latin typeface="Albertus MT Lt" panose="020E0502030304020304" pitchFamily="34" charset="0"/>
            </a:endParaRPr>
          </a:p>
          <a:p>
            <a:r>
              <a:rPr lang="en-US" sz="2400" b="0" i="0" dirty="0">
                <a:solidFill>
                  <a:srgbClr val="FF0000"/>
                </a:solidFill>
                <a:effectLst/>
                <a:latin typeface="Albertus MT Lt" panose="020E0502030304020304" pitchFamily="34" charset="0"/>
              </a:rPr>
              <a:t>In the Teacher Guide from the National Portrait Gallery at the Smithsonian, students use clues in a portrait to infer things about George Washington and his life. They work to identify visual clues the artist used, they compare various portraits of George Washington, and discuss the importance of the different portraits as visual records.</a:t>
            </a:r>
          </a:p>
          <a:p>
            <a:br>
              <a:rPr lang="en-US" sz="2400" b="0" i="0" dirty="0">
                <a:solidFill>
                  <a:srgbClr val="000000"/>
                </a:solidFill>
                <a:effectLst/>
                <a:latin typeface="Albertus MT Lt" panose="020E0502030304020304" pitchFamily="34" charset="0"/>
              </a:rPr>
            </a:br>
            <a:r>
              <a:rPr lang="en-US" sz="2400" b="0" i="0" dirty="0">
                <a:solidFill>
                  <a:srgbClr val="6600CC"/>
                </a:solidFill>
                <a:effectLst/>
                <a:latin typeface="Albertus MT Lt" panose="020E0502030304020304" pitchFamily="34" charset="0"/>
              </a:rPr>
              <a:t>Often, inferring is introduced to students by using familiar symbols, activities, and environments from which they automatically draw inferences or make predictions (an inference about the future). For example, suppose you are about to begin a unit on the Great Depression. You might have students view a picture of the exterior of a mansion and then of a soup line. Then, through questioning, students focus on details, making inferences about who live in both places, their socioeconomic status, the kinds of food they eat, the kinds of activities they pursue.</a:t>
            </a:r>
          </a:p>
        </p:txBody>
      </p:sp>
      <p:pic>
        <p:nvPicPr>
          <p:cNvPr id="6" name="Picture 5" descr="&lt;strong&gt;Social&lt;/strong&gt; &lt;strong&gt;Studies&lt;/strong&g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30491" y="4890052"/>
            <a:ext cx="2218448" cy="1591988"/>
          </a:xfrm>
          <a:prstGeom prst="rect">
            <a:avLst/>
          </a:prstGeom>
        </p:spPr>
      </p:pic>
    </p:spTree>
    <p:extLst>
      <p:ext uri="{BB962C8B-B14F-4D97-AF65-F5344CB8AC3E}">
        <p14:creationId xmlns:p14="http://schemas.microsoft.com/office/powerpoint/2010/main" val="29911968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217" y="-464948"/>
            <a:ext cx="10515600" cy="1729892"/>
          </a:xfrm>
        </p:spPr>
        <p:txBody>
          <a:bodyPr>
            <a:normAutofit/>
          </a:bodyPr>
          <a:lstStyle/>
          <a:p>
            <a:pPr algn="ctr"/>
            <a:r>
              <a:rPr lang="en-US" sz="3200" b="1" u="sng" dirty="0">
                <a:latin typeface="Albertus MT Lt" panose="020E0502030304020304" pitchFamily="34" charset="0"/>
              </a:rPr>
              <a:t>THINK ALOUD</a:t>
            </a:r>
          </a:p>
        </p:txBody>
      </p:sp>
      <p:sp>
        <p:nvSpPr>
          <p:cNvPr id="3" name="Content Placeholder 2"/>
          <p:cNvSpPr>
            <a:spLocks noGrp="1"/>
          </p:cNvSpPr>
          <p:nvPr>
            <p:ph idx="1"/>
          </p:nvPr>
        </p:nvSpPr>
        <p:spPr>
          <a:xfrm>
            <a:off x="278969" y="604434"/>
            <a:ext cx="11763213" cy="6028841"/>
          </a:xfrm>
        </p:spPr>
        <p:txBody>
          <a:bodyPr>
            <a:noAutofit/>
          </a:bodyPr>
          <a:lstStyle/>
          <a:p>
            <a:pPr marL="0" indent="0">
              <a:buNone/>
            </a:pPr>
            <a:r>
              <a:rPr lang="en-US" sz="1400" dirty="0"/>
              <a:t>	</a:t>
            </a:r>
            <a:r>
              <a:rPr lang="en-US" sz="1400" dirty="0">
                <a:latin typeface="Albertus MT Lt" panose="020E0502030304020304"/>
              </a:rPr>
              <a:t>				</a:t>
            </a:r>
            <a:r>
              <a:rPr lang="en-US" sz="1400" b="1" u="sng" dirty="0">
                <a:latin typeface="Albertus MT Lt" panose="020E0502030304020304"/>
              </a:rPr>
              <a:t>Why use think-</a:t>
            </a:r>
            <a:r>
              <a:rPr lang="en-US" sz="1400" b="1" u="sng" dirty="0" err="1">
                <a:latin typeface="Albertus MT Lt" panose="020E0502030304020304"/>
              </a:rPr>
              <a:t>alouds</a:t>
            </a:r>
            <a:r>
              <a:rPr lang="en-US" sz="1400" b="1" u="sng" dirty="0">
                <a:latin typeface="Albertus MT Lt" panose="020E0502030304020304"/>
              </a:rPr>
              <a:t>?</a:t>
            </a:r>
          </a:p>
          <a:p>
            <a:r>
              <a:rPr lang="en-US" sz="1400" dirty="0">
                <a:solidFill>
                  <a:srgbClr val="FF0000"/>
                </a:solidFill>
                <a:latin typeface="Albertus MT Lt" panose="020E0502030304020304"/>
              </a:rPr>
              <a:t>It helps students learn to monitor their thinking as they read and improves their comprehension.</a:t>
            </a:r>
          </a:p>
          <a:p>
            <a:r>
              <a:rPr lang="en-US" sz="1400" dirty="0">
                <a:solidFill>
                  <a:srgbClr val="FF0000"/>
                </a:solidFill>
                <a:latin typeface="Albertus MT Lt" panose="020E0502030304020304"/>
              </a:rPr>
              <a:t>It teaches students to re-read a sentence, read ahead to clarify, and/or look for context clues to make sense of what they read.</a:t>
            </a:r>
          </a:p>
          <a:p>
            <a:r>
              <a:rPr lang="en-US" sz="1400" dirty="0">
                <a:solidFill>
                  <a:srgbClr val="FF0000"/>
                </a:solidFill>
                <a:latin typeface="Albertus MT Lt" panose="020E0502030304020304"/>
              </a:rPr>
              <a:t>It slows down the reading process and allows students to monitor their understanding of a text.</a:t>
            </a:r>
          </a:p>
          <a:p>
            <a:pPr marL="0" indent="0">
              <a:buNone/>
            </a:pPr>
            <a:r>
              <a:rPr lang="en-US" sz="1400" dirty="0">
                <a:latin typeface="Albertus MT Lt" panose="020E0502030304020304"/>
              </a:rPr>
              <a:t>					 </a:t>
            </a:r>
            <a:r>
              <a:rPr lang="en-US" sz="1400" b="1" u="sng" dirty="0">
                <a:latin typeface="Albertus MT Lt" panose="020E0502030304020304"/>
              </a:rPr>
              <a:t>How to use think-</a:t>
            </a:r>
            <a:r>
              <a:rPr lang="en-US" sz="1400" b="1" u="sng" dirty="0" err="1">
                <a:latin typeface="Albertus MT Lt" panose="020E0502030304020304"/>
              </a:rPr>
              <a:t>alouds</a:t>
            </a:r>
            <a:r>
              <a:rPr lang="en-US" sz="1400" b="1" u="sng" dirty="0">
                <a:latin typeface="Albertus MT Lt" panose="020E0502030304020304"/>
              </a:rPr>
              <a:t>?</a:t>
            </a:r>
          </a:p>
          <a:p>
            <a:r>
              <a:rPr lang="en-US" sz="1400" dirty="0">
                <a:solidFill>
                  <a:srgbClr val="0070C0"/>
                </a:solidFill>
                <a:latin typeface="Albertus MT Lt" panose="020E0502030304020304"/>
              </a:rPr>
              <a:t>Begin by modeling this strategy. Model your thinking as you read. Do this at points in the text that may be confusing for students (new vocabulary, unusual sentence construction).</a:t>
            </a:r>
          </a:p>
          <a:p>
            <a:r>
              <a:rPr lang="en-US" sz="1400" dirty="0">
                <a:solidFill>
                  <a:srgbClr val="0070C0"/>
                </a:solidFill>
                <a:latin typeface="Albertus MT Lt" panose="020E0502030304020304"/>
              </a:rPr>
              <a:t>Introduce the assigned text and discuss the purpose of the Think-Aloud strategy. Develop the set of questions to support thinking aloud (see examples below).</a:t>
            </a:r>
          </a:p>
          <a:p>
            <a:pPr lvl="1"/>
            <a:r>
              <a:rPr lang="en-US" sz="1400" dirty="0">
                <a:solidFill>
                  <a:srgbClr val="0070C0"/>
                </a:solidFill>
                <a:latin typeface="Albertus MT Lt" panose="020E0502030304020304"/>
              </a:rPr>
              <a:t>What do I know about this topic?</a:t>
            </a:r>
          </a:p>
          <a:p>
            <a:pPr lvl="1"/>
            <a:r>
              <a:rPr lang="en-US" sz="1400" dirty="0">
                <a:solidFill>
                  <a:srgbClr val="0070C0"/>
                </a:solidFill>
                <a:latin typeface="Albertus MT Lt" panose="020E0502030304020304"/>
              </a:rPr>
              <a:t>What do I think I will learn about this topic?</a:t>
            </a:r>
          </a:p>
          <a:p>
            <a:pPr lvl="1"/>
            <a:r>
              <a:rPr lang="en-US" sz="1400" dirty="0">
                <a:solidFill>
                  <a:srgbClr val="0070C0"/>
                </a:solidFill>
                <a:latin typeface="Albertus MT Lt" panose="020E0502030304020304"/>
              </a:rPr>
              <a:t>Do I understand what I just read?</a:t>
            </a:r>
          </a:p>
          <a:p>
            <a:pPr lvl="1"/>
            <a:r>
              <a:rPr lang="en-US" sz="1400" dirty="0">
                <a:solidFill>
                  <a:srgbClr val="0070C0"/>
                </a:solidFill>
                <a:latin typeface="Albertus MT Lt" panose="020E0502030304020304"/>
              </a:rPr>
              <a:t>Do I have a clear picture in my head about this information?</a:t>
            </a:r>
          </a:p>
          <a:p>
            <a:pPr lvl="1"/>
            <a:r>
              <a:rPr lang="en-US" sz="1400" dirty="0">
                <a:solidFill>
                  <a:srgbClr val="0070C0"/>
                </a:solidFill>
                <a:latin typeface="Albertus MT Lt" panose="020E0502030304020304"/>
              </a:rPr>
              <a:t>What more can I do to understand this?</a:t>
            </a:r>
          </a:p>
          <a:p>
            <a:pPr lvl="1"/>
            <a:r>
              <a:rPr lang="en-US" sz="1400" dirty="0">
                <a:solidFill>
                  <a:srgbClr val="0070C0"/>
                </a:solidFill>
                <a:latin typeface="Albertus MT Lt" panose="020E0502030304020304"/>
              </a:rPr>
              <a:t>What were the most important points in this reading?</a:t>
            </a:r>
          </a:p>
          <a:p>
            <a:pPr lvl="1"/>
            <a:r>
              <a:rPr lang="en-US" sz="1400" dirty="0">
                <a:solidFill>
                  <a:srgbClr val="0070C0"/>
                </a:solidFill>
                <a:latin typeface="Albertus MT Lt" panose="020E0502030304020304"/>
              </a:rPr>
              <a:t>What new information did I learn?</a:t>
            </a:r>
          </a:p>
          <a:p>
            <a:pPr lvl="1"/>
            <a:r>
              <a:rPr lang="en-US" sz="1400" dirty="0">
                <a:solidFill>
                  <a:srgbClr val="0070C0"/>
                </a:solidFill>
                <a:latin typeface="Albertus MT Lt" panose="020E0502030304020304"/>
              </a:rPr>
              <a:t>How does it fit in with what I already know?</a:t>
            </a:r>
          </a:p>
          <a:p>
            <a:r>
              <a:rPr lang="en-US" sz="1400" dirty="0">
                <a:solidFill>
                  <a:srgbClr val="0070C0"/>
                </a:solidFill>
                <a:latin typeface="Albertus MT Lt" panose="020E0502030304020304"/>
              </a:rPr>
              <a:t>Give students opportunities to practice the technique and offer structured feedback to students.</a:t>
            </a:r>
          </a:p>
          <a:p>
            <a:r>
              <a:rPr lang="en-US" sz="1400" dirty="0">
                <a:solidFill>
                  <a:srgbClr val="0070C0"/>
                </a:solidFill>
                <a:latin typeface="Albertus MT Lt" panose="020E0502030304020304"/>
              </a:rPr>
              <a:t>Read the selected passage aloud as the students read the same text silently. At certain points stop and " think="" aloud"="" the="" answers="" to="" some="" of="" pre-selected="" questions.</a:t>
            </a:r>
          </a:p>
          <a:p>
            <a:r>
              <a:rPr lang="en-US" sz="1400" dirty="0">
                <a:solidFill>
                  <a:srgbClr val="0070C0"/>
                </a:solidFill>
                <a:latin typeface="Albertus MT Lt" panose="020E0502030304020304"/>
              </a:rPr>
              <a:t>Demonstrate how good readers monitor their understanding by rereading a sentence, reading ahead to clarify, and/or looking for context clues. Students then learn to offer answers to the questions as the teacher leads the think-aloud.</a:t>
            </a:r>
          </a:p>
          <a:p>
            <a:endParaRPr lang="en-US" sz="1400" dirty="0"/>
          </a:p>
          <a:p>
            <a:endParaRPr lang="en-US" sz="1400" dirty="0"/>
          </a:p>
        </p:txBody>
      </p:sp>
      <p:pic>
        <p:nvPicPr>
          <p:cNvPr id="5" name="Picture 4" descr="Clares-Inquiry-Learning - What is Inquiry Learn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66133" y="112021"/>
            <a:ext cx="2176049" cy="2049735"/>
          </a:xfrm>
          <a:prstGeom prst="rect">
            <a:avLst/>
          </a:prstGeom>
        </p:spPr>
      </p:pic>
      <p:pic>
        <p:nvPicPr>
          <p:cNvPr id="7" name="Picture 6" descr="Après avoir donné un aperçu de l'atelier de lecture tel qu'il est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0570" y="3015173"/>
            <a:ext cx="1965563" cy="2285698"/>
          </a:xfrm>
          <a:prstGeom prst="rect">
            <a:avLst/>
          </a:prstGeom>
        </p:spPr>
      </p:pic>
    </p:spTree>
    <p:extLst>
      <p:ext uri="{BB962C8B-B14F-4D97-AF65-F5344CB8AC3E}">
        <p14:creationId xmlns:p14="http://schemas.microsoft.com/office/powerpoint/2010/main" val="1494963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1007389"/>
          </a:xfrm>
        </p:spPr>
        <p:txBody>
          <a:bodyPr/>
          <a:lstStyle/>
          <a:p>
            <a:pPr algn="ctr"/>
            <a:r>
              <a:rPr lang="en-US" b="1" u="sng" dirty="0">
                <a:latin typeface="Albertus MT Lt" panose="020E0502030304020304" pitchFamily="34" charset="0"/>
              </a:rPr>
              <a:t>SUMMARIZE</a:t>
            </a:r>
          </a:p>
        </p:txBody>
      </p:sp>
      <p:sp>
        <p:nvSpPr>
          <p:cNvPr id="3" name="Content Placeholder 2"/>
          <p:cNvSpPr>
            <a:spLocks noGrp="1"/>
          </p:cNvSpPr>
          <p:nvPr>
            <p:ph idx="1"/>
          </p:nvPr>
        </p:nvSpPr>
        <p:spPr>
          <a:xfrm>
            <a:off x="838200" y="898902"/>
            <a:ext cx="10515600" cy="5819950"/>
          </a:xfrm>
        </p:spPr>
        <p:txBody>
          <a:bodyPr>
            <a:normAutofit fontScale="92500" lnSpcReduction="10000"/>
          </a:bodyPr>
          <a:lstStyle/>
          <a:p>
            <a:pPr marL="0" indent="0">
              <a:buNone/>
            </a:pPr>
            <a:r>
              <a:rPr lang="en-US" dirty="0"/>
              <a:t>				</a:t>
            </a:r>
            <a:r>
              <a:rPr lang="en-US" b="1" u="sng" dirty="0"/>
              <a:t>Why use summarizing?</a:t>
            </a:r>
          </a:p>
          <a:p>
            <a:r>
              <a:rPr lang="en-US" dirty="0">
                <a:solidFill>
                  <a:srgbClr val="FF0000"/>
                </a:solidFill>
              </a:rPr>
              <a:t>It helps students learn to determine essential ideas and consolidate important details that support them.</a:t>
            </a:r>
          </a:p>
          <a:p>
            <a:r>
              <a:rPr lang="en-US" dirty="0">
                <a:solidFill>
                  <a:srgbClr val="FF0000"/>
                </a:solidFill>
              </a:rPr>
              <a:t>It enables students to focus on key words and phrases of an assigned text that are worth noting and remembering.</a:t>
            </a:r>
          </a:p>
          <a:p>
            <a:r>
              <a:rPr lang="en-US" dirty="0">
                <a:solidFill>
                  <a:srgbClr val="FF0000"/>
                </a:solidFill>
              </a:rPr>
              <a:t>It teaches students how to take a large selection of text and reduce it to the main points for more concise understanding.</a:t>
            </a:r>
          </a:p>
          <a:p>
            <a:r>
              <a:rPr lang="en-US" dirty="0">
                <a:solidFill>
                  <a:srgbClr val="FF0000"/>
                </a:solidFill>
              </a:rPr>
              <a:t>How to use summarizing</a:t>
            </a:r>
          </a:p>
          <a:p>
            <a:r>
              <a:rPr lang="en-US" dirty="0">
                <a:solidFill>
                  <a:srgbClr val="FF0000"/>
                </a:solidFill>
              </a:rPr>
              <a:t>Begin by reading OR have students listen to the text selection.</a:t>
            </a:r>
          </a:p>
          <a:p>
            <a:r>
              <a:rPr lang="en-US" dirty="0">
                <a:solidFill>
                  <a:srgbClr val="FF0000"/>
                </a:solidFill>
              </a:rPr>
              <a:t>Ask students the following framework questions:</a:t>
            </a:r>
          </a:p>
          <a:p>
            <a:pPr lvl="1"/>
            <a:r>
              <a:rPr lang="en-US" dirty="0">
                <a:solidFill>
                  <a:srgbClr val="FF0000"/>
                </a:solidFill>
              </a:rPr>
              <a:t>What are the main ideas?</a:t>
            </a:r>
          </a:p>
          <a:p>
            <a:pPr lvl="1"/>
            <a:r>
              <a:rPr lang="en-US" dirty="0">
                <a:solidFill>
                  <a:srgbClr val="FF0000"/>
                </a:solidFill>
              </a:rPr>
              <a:t>What are the crucial details necessary for supporting the ideas?</a:t>
            </a:r>
          </a:p>
          <a:p>
            <a:pPr lvl="1"/>
            <a:r>
              <a:rPr lang="en-US" dirty="0">
                <a:solidFill>
                  <a:srgbClr val="FF0000"/>
                </a:solidFill>
              </a:rPr>
              <a:t>What information is irrelevant or unnecessary?</a:t>
            </a:r>
          </a:p>
          <a:p>
            <a:r>
              <a:rPr lang="en-US" dirty="0">
                <a:solidFill>
                  <a:srgbClr val="FF0000"/>
                </a:solidFill>
              </a:rPr>
              <a:t>Have them use key words or phrases to identify the main points from the text.</a:t>
            </a:r>
          </a:p>
          <a:p>
            <a:pPr marL="0" indent="0">
              <a:buNone/>
            </a:pPr>
            <a:endParaRPr lang="en-US" dirty="0"/>
          </a:p>
          <a:p>
            <a:endParaRPr lang="en-US" dirty="0"/>
          </a:p>
        </p:txBody>
      </p:sp>
      <p:pic>
        <p:nvPicPr>
          <p:cNvPr id="5" name="Picture 4" descr="... probabely need to &lt;strong&gt;summarize&lt;/strong&gt; some documents for short text documents i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07883" y="3246783"/>
            <a:ext cx="2299804" cy="2451652"/>
          </a:xfrm>
          <a:prstGeom prst="rect">
            <a:avLst/>
          </a:prstGeom>
        </p:spPr>
      </p:pic>
    </p:spTree>
    <p:extLst>
      <p:ext uri="{BB962C8B-B14F-4D97-AF65-F5344CB8AC3E}">
        <p14:creationId xmlns:p14="http://schemas.microsoft.com/office/powerpoint/2010/main" val="39398520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a:latin typeface="Albertus MT Lt" panose="020E0502030304020304" pitchFamily="34" charset="0"/>
              </a:rPr>
              <a:t>MAKE PREDICTIONS</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6196405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25289"/>
          </a:xfrm>
        </p:spPr>
        <p:txBody>
          <a:bodyPr>
            <a:normAutofit/>
          </a:bodyPr>
          <a:lstStyle/>
          <a:p>
            <a:pPr algn="ctr"/>
            <a:r>
              <a:rPr lang="en-US" sz="2000" b="1" u="sng" dirty="0">
                <a:latin typeface="Albertus MT Lt" panose="020E0502030304020304" pitchFamily="34" charset="0"/>
              </a:rPr>
              <a:t>LOCATE KEY WORDS</a:t>
            </a:r>
            <a:endParaRPr lang="en-US" sz="2000" dirty="0"/>
          </a:p>
        </p:txBody>
      </p:sp>
      <p:sp>
        <p:nvSpPr>
          <p:cNvPr id="3" name="Content Placeholder 2"/>
          <p:cNvSpPr>
            <a:spLocks noGrp="1"/>
          </p:cNvSpPr>
          <p:nvPr>
            <p:ph idx="1"/>
          </p:nvPr>
        </p:nvSpPr>
        <p:spPr>
          <a:xfrm>
            <a:off x="838200" y="790414"/>
            <a:ext cx="10515600" cy="6067586"/>
          </a:xfrm>
        </p:spPr>
        <p:txBody>
          <a:bodyPr>
            <a:normAutofit fontScale="70000" lnSpcReduction="20000"/>
          </a:bodyPr>
          <a:lstStyle/>
          <a:p>
            <a:pPr marL="0" indent="0" algn="ctr">
              <a:buNone/>
            </a:pPr>
            <a:r>
              <a:rPr lang="en-US" sz="2900" b="1" dirty="0">
                <a:latin typeface="Albertus MT Lt" panose="020E0502030304020304" pitchFamily="34" charset="0"/>
              </a:rPr>
              <a:t>The Critical Words Your Students Must Know for the Common Core State Standards!</a:t>
            </a:r>
            <a:br>
              <a:rPr lang="en-US" sz="2900" b="1" dirty="0">
                <a:latin typeface="Albertus MT Lt" panose="020E0502030304020304" pitchFamily="34" charset="0"/>
              </a:rPr>
            </a:br>
            <a:br>
              <a:rPr lang="en-US" sz="2900" b="1" dirty="0">
                <a:latin typeface="Albertus MT Lt" panose="020E0502030304020304" pitchFamily="34" charset="0"/>
              </a:rPr>
            </a:br>
            <a:r>
              <a:rPr lang="en-US" sz="2900" b="1" dirty="0">
                <a:latin typeface="Albertus MT Lt" panose="020E0502030304020304" pitchFamily="34" charset="0"/>
              </a:rPr>
              <a:t>Researchers estimate 85% of achievement test scores are based on the vocabulary of the standards. Students from poverty, ELL students, and other at-risk students are particularly in need of learning these words in ways that meet their specific learning needs.</a:t>
            </a:r>
          </a:p>
          <a:p>
            <a:pPr marL="0" indent="0" algn="ctr">
              <a:buNone/>
            </a:pPr>
            <a:endParaRPr lang="en-US" sz="2000" b="1" dirty="0">
              <a:latin typeface="Albertus MT Lt" panose="020E0502030304020304" pitchFamily="34" charset="0"/>
            </a:endParaRPr>
          </a:p>
          <a:p>
            <a:pPr marL="0" indent="0">
              <a:buNone/>
            </a:pPr>
            <a:r>
              <a:rPr lang="en-US" dirty="0">
                <a:latin typeface="Albertus MT Lt" panose="020E0502030304020304" pitchFamily="34" charset="0"/>
              </a:rPr>
              <a:t>             </a:t>
            </a:r>
            <a:r>
              <a:rPr lang="en-US" b="1" u="sng" dirty="0">
                <a:solidFill>
                  <a:srgbClr val="FF0000"/>
                </a:solidFill>
                <a:latin typeface="Albertus MT Lt" panose="020E0502030304020304" pitchFamily="34" charset="0"/>
              </a:rPr>
              <a:t>Critical Verbs</a:t>
            </a:r>
            <a:r>
              <a:rPr lang="en-US" dirty="0">
                <a:latin typeface="Albertus MT Lt" panose="020E0502030304020304" pitchFamily="34" charset="0"/>
              </a:rPr>
              <a:t>				              </a:t>
            </a:r>
            <a:r>
              <a:rPr lang="en-US" b="1" u="sng" dirty="0">
                <a:solidFill>
                  <a:srgbClr val="0070C0"/>
                </a:solidFill>
                <a:latin typeface="Albertus MT Lt" panose="020E0502030304020304" pitchFamily="34" charset="0"/>
              </a:rPr>
              <a:t>Critical Nouns</a:t>
            </a:r>
          </a:p>
          <a:p>
            <a:pPr marL="0" indent="0">
              <a:buNone/>
            </a:pPr>
            <a:r>
              <a:rPr lang="en-US" dirty="0">
                <a:latin typeface="Albertus MT Lt" panose="020E0502030304020304" pitchFamily="34" charset="0"/>
              </a:rPr>
              <a:t>	Analyze					                  Alliteration</a:t>
            </a:r>
          </a:p>
          <a:p>
            <a:pPr marL="0" indent="0">
              <a:buNone/>
            </a:pPr>
            <a:r>
              <a:rPr lang="en-US" dirty="0">
                <a:latin typeface="Albertus MT Lt" panose="020E0502030304020304" pitchFamily="34" charset="0"/>
              </a:rPr>
              <a:t>	Articulate					  Analogy</a:t>
            </a:r>
          </a:p>
          <a:p>
            <a:pPr marL="0" indent="0">
              <a:buNone/>
            </a:pPr>
            <a:r>
              <a:rPr lang="en-US" dirty="0">
                <a:latin typeface="Albertus MT Lt" panose="020E0502030304020304" pitchFamily="34" charset="0"/>
              </a:rPr>
              <a:t>	Cite						  Argument</a:t>
            </a:r>
          </a:p>
          <a:p>
            <a:pPr marL="0" indent="0">
              <a:buNone/>
            </a:pPr>
            <a:r>
              <a:rPr lang="en-US" dirty="0">
                <a:latin typeface="Albertus MT Lt" panose="020E0502030304020304" pitchFamily="34" charset="0"/>
              </a:rPr>
              <a:t>	Compare					  Central Idea</a:t>
            </a:r>
          </a:p>
          <a:p>
            <a:pPr marL="0" indent="0">
              <a:buNone/>
            </a:pPr>
            <a:r>
              <a:rPr lang="en-US" dirty="0">
                <a:latin typeface="Albertus MT Lt" panose="020E0502030304020304" pitchFamily="34" charset="0"/>
              </a:rPr>
              <a:t>	Comprehend				                  Conclusions</a:t>
            </a:r>
          </a:p>
          <a:p>
            <a:pPr marL="0" indent="0">
              <a:buNone/>
            </a:pPr>
            <a:r>
              <a:rPr lang="en-US" dirty="0">
                <a:latin typeface="Albertus MT Lt" panose="020E0502030304020304" pitchFamily="34" charset="0"/>
              </a:rPr>
              <a:t>	Contrast					                  Connections</a:t>
            </a:r>
          </a:p>
          <a:p>
            <a:pPr marL="0" indent="0">
              <a:buNone/>
            </a:pPr>
            <a:r>
              <a:rPr lang="en-US" dirty="0">
                <a:latin typeface="Albertus MT Lt" panose="020E0502030304020304" pitchFamily="34" charset="0"/>
              </a:rPr>
              <a:t>	Delineate					  Connotative Language</a:t>
            </a:r>
          </a:p>
          <a:p>
            <a:pPr marL="0" indent="0">
              <a:buNone/>
            </a:pPr>
            <a:r>
              <a:rPr lang="en-US" dirty="0">
                <a:latin typeface="Albertus MT Lt" panose="020E0502030304020304" pitchFamily="34" charset="0"/>
              </a:rPr>
              <a:t>	Demonstrate					  Details</a:t>
            </a:r>
          </a:p>
          <a:p>
            <a:pPr marL="0" indent="0">
              <a:buNone/>
            </a:pPr>
            <a:r>
              <a:rPr lang="en-US" dirty="0">
                <a:latin typeface="Albertus MT Lt" panose="020E0502030304020304" pitchFamily="34" charset="0"/>
              </a:rPr>
              <a:t>	Describe					                  Evidence</a:t>
            </a:r>
          </a:p>
          <a:p>
            <a:pPr marL="0" indent="0">
              <a:buNone/>
            </a:pPr>
            <a:r>
              <a:rPr lang="en-US" dirty="0">
                <a:latin typeface="Albertus MT Lt" panose="020E0502030304020304" pitchFamily="34" charset="0"/>
              </a:rPr>
              <a:t>	Determine					  Figurative Language Illustrations</a:t>
            </a:r>
          </a:p>
          <a:p>
            <a:pPr marL="0" indent="0">
              <a:buNone/>
            </a:pPr>
            <a:r>
              <a:rPr lang="en-US" dirty="0">
                <a:latin typeface="Albertus MT Lt" panose="020E0502030304020304" pitchFamily="34" charset="0"/>
              </a:rPr>
              <a:t>	Develop					                  Interaction</a:t>
            </a:r>
          </a:p>
          <a:p>
            <a:pPr marL="0" indent="0">
              <a:buNone/>
            </a:pPr>
            <a:r>
              <a:rPr lang="en-US" dirty="0">
                <a:latin typeface="Albertus MT Lt" panose="020E0502030304020304" pitchFamily="34" charset="0"/>
              </a:rPr>
              <a:t>	</a:t>
            </a:r>
          </a:p>
          <a:p>
            <a:pPr marL="0" indent="0">
              <a:buNone/>
            </a:pPr>
            <a:endParaRPr lang="en-US" dirty="0"/>
          </a:p>
          <a:p>
            <a:pPr marL="0" indent="0">
              <a:buNone/>
            </a:pPr>
            <a:endParaRPr lang="en-US" dirty="0"/>
          </a:p>
        </p:txBody>
      </p:sp>
      <p:pic>
        <p:nvPicPr>
          <p:cNvPr id="5" name="Picture 4" descr="&lt;strong&gt;key&lt;/strong&gt;-to-my-heart-valentine-clip-art-2-thumb393465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87264" y="2075828"/>
            <a:ext cx="2419350" cy="1381125"/>
          </a:xfrm>
          <a:prstGeom prst="rect">
            <a:avLst/>
          </a:prstGeom>
        </p:spPr>
      </p:pic>
      <p:pic>
        <p:nvPicPr>
          <p:cNvPr id="7" name="Picture 6" descr="THE &lt;strong&gt;WORD&lt;/strong&gt; on The &lt;strong&gt;Word&lt;/strong&gt; of Faith (a GroupBlo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0558" y="3741380"/>
            <a:ext cx="3848100" cy="2562225"/>
          </a:xfrm>
          <a:prstGeom prst="rect">
            <a:avLst/>
          </a:prstGeom>
        </p:spPr>
      </p:pic>
    </p:spTree>
    <p:extLst>
      <p:ext uri="{BB962C8B-B14F-4D97-AF65-F5344CB8AC3E}">
        <p14:creationId xmlns:p14="http://schemas.microsoft.com/office/powerpoint/2010/main" val="13811615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751344"/>
            <a:ext cx="12192000" cy="6494085"/>
          </a:xfrm>
          <a:prstGeom prst="rect">
            <a:avLst/>
          </a:prstGeom>
        </p:spPr>
        <p:txBody>
          <a:bodyPr wrap="square">
            <a:spAutoFit/>
          </a:bodyPr>
          <a:lstStyle/>
          <a:p>
            <a:r>
              <a:rPr lang="en-US" sz="2000" dirty="0">
                <a:latin typeface="Albertus MT Lt" panose="020E0502030304020304" pitchFamily="34" charset="0"/>
              </a:rPr>
              <a:t>          </a:t>
            </a:r>
            <a:r>
              <a:rPr lang="en-US" sz="2000" dirty="0">
                <a:solidFill>
                  <a:srgbClr val="FF0000"/>
                </a:solidFill>
                <a:latin typeface="Albertus MT Lt" panose="020E0502030304020304" pitchFamily="34" charset="0"/>
              </a:rPr>
              <a:t> </a:t>
            </a:r>
            <a:r>
              <a:rPr lang="en-US" sz="2000" b="1" u="sng" dirty="0">
                <a:solidFill>
                  <a:srgbClr val="FF0000"/>
                </a:solidFill>
                <a:latin typeface="Albertus MT Lt" panose="020E0502030304020304" pitchFamily="34" charset="0"/>
              </a:rPr>
              <a:t>Critical Verbs</a:t>
            </a:r>
            <a:r>
              <a:rPr lang="en-US" sz="2000" dirty="0">
                <a:latin typeface="Albertus MT Lt" panose="020E0502030304020304" pitchFamily="34" charset="0"/>
              </a:rPr>
              <a:t>					</a:t>
            </a:r>
            <a:r>
              <a:rPr lang="en-US" sz="2000" b="1" u="sng" dirty="0">
                <a:solidFill>
                  <a:srgbClr val="0070C0"/>
                </a:solidFill>
                <a:latin typeface="Albertus MT Lt" panose="020E0502030304020304" pitchFamily="34" charset="0"/>
              </a:rPr>
              <a:t>Critical Nouns</a:t>
            </a:r>
          </a:p>
          <a:p>
            <a:r>
              <a:rPr lang="en-US" sz="2000" dirty="0">
                <a:latin typeface="Albertus MT Lt" panose="020E0502030304020304" pitchFamily="34" charset="0"/>
              </a:rPr>
              <a:t> </a:t>
            </a:r>
          </a:p>
          <a:p>
            <a:r>
              <a:rPr lang="en-US" sz="2000" dirty="0">
                <a:latin typeface="Albertus MT Lt" panose="020E0502030304020304" pitchFamily="34" charset="0"/>
              </a:rPr>
              <a:t>	Distinguish			                       	 Metaphor</a:t>
            </a:r>
          </a:p>
          <a:p>
            <a:r>
              <a:rPr lang="en-US" sz="2000" dirty="0">
                <a:latin typeface="Albertus MT Lt" panose="020E0502030304020304" pitchFamily="34" charset="0"/>
              </a:rPr>
              <a:t>	Draw					           	 Mood</a:t>
            </a:r>
          </a:p>
          <a:p>
            <a:r>
              <a:rPr lang="en-US" sz="2000" dirty="0">
                <a:latin typeface="Albertus MT Lt" panose="020E0502030304020304" pitchFamily="34" charset="0"/>
              </a:rPr>
              <a:t>	Evaluate					           	 Point of View</a:t>
            </a:r>
          </a:p>
          <a:p>
            <a:r>
              <a:rPr lang="en-US" sz="2000" dirty="0">
                <a:latin typeface="Albertus MT Lt" panose="020E0502030304020304" pitchFamily="34" charset="0"/>
              </a:rPr>
              <a:t>	Explain					           	 Rhetoric</a:t>
            </a:r>
          </a:p>
          <a:p>
            <a:r>
              <a:rPr lang="en-US" sz="2000" dirty="0">
                <a:latin typeface="Albertus MT Lt" panose="020E0502030304020304" pitchFamily="34" charset="0"/>
              </a:rPr>
              <a:t>	Identify					           	 Simile</a:t>
            </a:r>
          </a:p>
          <a:p>
            <a:r>
              <a:rPr lang="en-US" sz="2000" dirty="0">
                <a:latin typeface="Albertus MT Lt" panose="020E0502030304020304" pitchFamily="34" charset="0"/>
              </a:rPr>
              <a:t>	Infer					           	 Stanza</a:t>
            </a:r>
          </a:p>
          <a:p>
            <a:r>
              <a:rPr lang="en-US" sz="2000" dirty="0">
                <a:latin typeface="Albertus MT Lt" panose="020E0502030304020304" pitchFamily="34" charset="0"/>
              </a:rPr>
              <a:t>	Integrate					 Structures</a:t>
            </a:r>
          </a:p>
          <a:p>
            <a:r>
              <a:rPr lang="en-US" sz="2000" dirty="0">
                <a:latin typeface="Albertus MT Lt" panose="020E0502030304020304" pitchFamily="34" charset="0"/>
              </a:rPr>
              <a:t>	Interpret					 Theme</a:t>
            </a:r>
          </a:p>
          <a:p>
            <a:r>
              <a:rPr lang="en-US" sz="2000" dirty="0">
                <a:latin typeface="Albertus MT Lt" panose="020E0502030304020304" pitchFamily="34" charset="0"/>
              </a:rPr>
              <a:t>	Locate					            	  Tone</a:t>
            </a:r>
          </a:p>
          <a:p>
            <a:r>
              <a:rPr lang="en-US" sz="2000" dirty="0">
                <a:latin typeface="Albertus MT Lt" panose="020E0502030304020304" pitchFamily="34" charset="0"/>
              </a:rPr>
              <a:t>	Organize</a:t>
            </a:r>
          </a:p>
          <a:p>
            <a:r>
              <a:rPr lang="en-US" sz="2000" dirty="0">
                <a:latin typeface="Albertus MT Lt" panose="020E0502030304020304" pitchFamily="34" charset="0"/>
              </a:rPr>
              <a:t>	Paraphrase</a:t>
            </a:r>
          </a:p>
          <a:p>
            <a:r>
              <a:rPr lang="en-US" sz="2000" dirty="0">
                <a:latin typeface="Albertus MT Lt" panose="020E0502030304020304" pitchFamily="34" charset="0"/>
              </a:rPr>
              <a:t>	Refer</a:t>
            </a:r>
          </a:p>
          <a:p>
            <a:r>
              <a:rPr lang="en-US" sz="2000" dirty="0">
                <a:latin typeface="Albertus MT Lt" panose="020E0502030304020304" pitchFamily="34" charset="0"/>
              </a:rPr>
              <a:t>	Suggest</a:t>
            </a:r>
          </a:p>
          <a:p>
            <a:r>
              <a:rPr lang="en-US" sz="2000" dirty="0">
                <a:latin typeface="Albertus MT Lt" panose="020E0502030304020304" pitchFamily="34" charset="0"/>
              </a:rPr>
              <a:t>	Support</a:t>
            </a:r>
          </a:p>
          <a:p>
            <a:r>
              <a:rPr lang="en-US" sz="2000" dirty="0">
                <a:latin typeface="Albertus MT Lt" panose="020E0502030304020304" pitchFamily="34" charset="0"/>
              </a:rPr>
              <a:t>	Summarize</a:t>
            </a:r>
          </a:p>
          <a:p>
            <a:r>
              <a:rPr lang="en-US" sz="2000" dirty="0">
                <a:latin typeface="Albertus MT Lt" panose="020E0502030304020304" pitchFamily="34" charset="0"/>
              </a:rPr>
              <a:t>	Synthesize</a:t>
            </a:r>
          </a:p>
          <a:p>
            <a:r>
              <a:rPr lang="en-US" sz="2000" dirty="0">
                <a:latin typeface="Albertus MT Lt" panose="020E0502030304020304" pitchFamily="34" charset="0"/>
              </a:rPr>
              <a:t>	Trace</a:t>
            </a:r>
          </a:p>
          <a:p>
            <a:endParaRPr lang="en-US" dirty="0"/>
          </a:p>
          <a:p>
            <a:endParaRPr lang="en-US" dirty="0"/>
          </a:p>
        </p:txBody>
      </p:sp>
    </p:spTree>
    <p:extLst>
      <p:ext uri="{BB962C8B-B14F-4D97-AF65-F5344CB8AC3E}">
        <p14:creationId xmlns:p14="http://schemas.microsoft.com/office/powerpoint/2010/main" val="3651621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0778" y="117693"/>
            <a:ext cx="11701221" cy="5909310"/>
          </a:xfrm>
          <a:prstGeom prst="rect">
            <a:avLst/>
          </a:prstGeom>
        </p:spPr>
        <p:txBody>
          <a:bodyPr wrap="square">
            <a:spAutoFit/>
          </a:bodyPr>
          <a:lstStyle/>
          <a:p>
            <a:pPr algn="ctr"/>
            <a:r>
              <a:rPr lang="en-US" b="1" i="0" u="sng" dirty="0">
                <a:solidFill>
                  <a:srgbClr val="000000"/>
                </a:solidFill>
                <a:effectLst/>
                <a:latin typeface="Albertus MT Lt" panose="020E0502030304020304" pitchFamily="34" charset="0"/>
              </a:rPr>
              <a:t>Vocabulary Exercises Supported by Educational and Memory Research</a:t>
            </a:r>
          </a:p>
          <a:p>
            <a:endParaRPr lang="en-US" sz="2000" b="0" i="0" dirty="0">
              <a:solidFill>
                <a:srgbClr val="FF0066"/>
              </a:solidFill>
              <a:effectLst/>
              <a:latin typeface="Albertus MT Lt" panose="020E0502030304020304"/>
            </a:endParaRPr>
          </a:p>
          <a:p>
            <a:pPr>
              <a:buFont typeface="+mj-lt"/>
              <a:buAutoNum type="arabicPeriod"/>
            </a:pPr>
            <a:r>
              <a:rPr lang="en-US" sz="2000" b="0" i="0" dirty="0">
                <a:solidFill>
                  <a:srgbClr val="FF0066"/>
                </a:solidFill>
                <a:effectLst/>
                <a:latin typeface="Albertus MT Lt" panose="020E0502030304020304"/>
              </a:rPr>
              <a:t> Introduce a word and determine a definition or description with your students. Using their own language to describe what a word means will help students remember the appropriate definition.</a:t>
            </a:r>
          </a:p>
          <a:p>
            <a:pPr>
              <a:buFont typeface="+mj-lt"/>
              <a:buAutoNum type="arabicPeriod"/>
            </a:pPr>
            <a:endParaRPr lang="en-US" sz="2000" b="0" i="0" dirty="0">
              <a:solidFill>
                <a:srgbClr val="FF0066"/>
              </a:solidFill>
              <a:effectLst/>
              <a:latin typeface="Albertus MT Lt" panose="020E0502030304020304"/>
            </a:endParaRPr>
          </a:p>
          <a:p>
            <a:pPr>
              <a:buFont typeface="+mj-lt"/>
              <a:buAutoNum type="arabicPeriod"/>
            </a:pPr>
            <a:r>
              <a:rPr lang="en-US" sz="2000" b="0" i="0" dirty="0">
                <a:solidFill>
                  <a:srgbClr val="FF0066"/>
                </a:solidFill>
                <a:effectLst/>
                <a:latin typeface="Albertus MT Lt" panose="020E0502030304020304"/>
              </a:rPr>
              <a:t> Have students draw a picture of the word or what the word represents. </a:t>
            </a:r>
            <a:r>
              <a:rPr lang="en-US" sz="2000" b="0" i="1" dirty="0">
                <a:solidFill>
                  <a:srgbClr val="FF0066"/>
                </a:solidFill>
                <a:effectLst/>
                <a:latin typeface="Albertus MT Lt" panose="020E0502030304020304"/>
              </a:rPr>
              <a:t>Analyze</a:t>
            </a:r>
            <a:r>
              <a:rPr lang="en-US" sz="2000" b="0" i="0" dirty="0">
                <a:solidFill>
                  <a:srgbClr val="FF0066"/>
                </a:solidFill>
                <a:effectLst/>
                <a:latin typeface="Albertus MT Lt" panose="020E0502030304020304"/>
              </a:rPr>
              <a:t>, for example, means to break something into its component parts. I have seen students' drawings that depict a figure breaking a stick over its knees, block towers tumbling down, and unpacked Russian nesting dolls.</a:t>
            </a:r>
          </a:p>
          <a:p>
            <a:pPr>
              <a:buFont typeface="+mj-lt"/>
              <a:buAutoNum type="arabicPeriod"/>
            </a:pPr>
            <a:endParaRPr lang="en-US" sz="2000" b="0" i="0" dirty="0">
              <a:solidFill>
                <a:srgbClr val="FF0066"/>
              </a:solidFill>
              <a:effectLst/>
              <a:latin typeface="Albertus MT Lt" panose="020E0502030304020304"/>
            </a:endParaRPr>
          </a:p>
          <a:p>
            <a:pPr>
              <a:buFont typeface="+mj-lt"/>
              <a:buAutoNum type="arabicPeriod"/>
            </a:pPr>
            <a:r>
              <a:rPr lang="en-US" sz="2000" b="0" i="0" dirty="0">
                <a:solidFill>
                  <a:srgbClr val="FF0066"/>
                </a:solidFill>
                <a:effectLst/>
                <a:latin typeface="Albertus MT Lt" panose="020E0502030304020304"/>
              </a:rPr>
              <a:t> Ask students to find synonyms and antonyms for each word on a list. Synonyms are often used as definitions, so the process of finding and discussing these terms is crucial. </a:t>
            </a:r>
          </a:p>
          <a:p>
            <a:pPr>
              <a:buFont typeface="+mj-lt"/>
              <a:buAutoNum type="arabicPeriod"/>
            </a:pPr>
            <a:endParaRPr lang="en-US" sz="2000" b="0" i="0" dirty="0">
              <a:solidFill>
                <a:srgbClr val="FF0066"/>
              </a:solidFill>
              <a:effectLst/>
              <a:latin typeface="Albertus MT Lt" panose="020E0502030304020304"/>
            </a:endParaRPr>
          </a:p>
          <a:p>
            <a:pPr>
              <a:buFont typeface="+mj-lt"/>
              <a:buAutoNum type="arabicPeriod"/>
            </a:pPr>
            <a:r>
              <a:rPr lang="en-US" sz="2000" b="0" i="0" dirty="0">
                <a:solidFill>
                  <a:srgbClr val="FF0066"/>
                </a:solidFill>
                <a:effectLst/>
                <a:latin typeface="Albertus MT Lt" panose="020E0502030304020304"/>
              </a:rPr>
              <a:t> Give each student a nametag that includes either the critical word or its synonym. Let students figure out which words are related and form synonym circles. The circles can line up together or work in groups that day.</a:t>
            </a:r>
          </a:p>
          <a:p>
            <a:pPr>
              <a:buFont typeface="+mj-lt"/>
              <a:buAutoNum type="arabicPeriod"/>
            </a:pPr>
            <a:endParaRPr lang="en-US" sz="2000" b="0" i="0" dirty="0">
              <a:solidFill>
                <a:srgbClr val="FF0066"/>
              </a:solidFill>
              <a:effectLst/>
              <a:latin typeface="Albertus MT Lt" panose="020E0502030304020304"/>
            </a:endParaRPr>
          </a:p>
          <a:p>
            <a:pPr>
              <a:buFont typeface="+mj-lt"/>
              <a:buAutoNum type="arabicPeriod"/>
            </a:pPr>
            <a:r>
              <a:rPr lang="en-US" sz="2000" b="0" i="0" dirty="0">
                <a:solidFill>
                  <a:srgbClr val="FF0066"/>
                </a:solidFill>
                <a:effectLst/>
                <a:latin typeface="Albertus MT Lt" panose="020E0502030304020304"/>
              </a:rPr>
              <a:t> To store words more easily in automatic memory, let students compose jingles or songs for words and definitions.</a:t>
            </a:r>
          </a:p>
          <a:p>
            <a:pPr>
              <a:buFont typeface="+mj-lt"/>
              <a:buAutoNum type="arabicPeriod"/>
            </a:pPr>
            <a:endParaRPr lang="en-US" sz="2000" b="0" i="0" dirty="0">
              <a:solidFill>
                <a:srgbClr val="FF0066"/>
              </a:solidFill>
              <a:effectLst/>
              <a:latin typeface="Albertus MT Lt" panose="020E0502030304020304"/>
            </a:endParaRPr>
          </a:p>
          <a:p>
            <a:pPr>
              <a:buFont typeface="+mj-lt"/>
              <a:buAutoNum type="arabicPeriod"/>
            </a:pPr>
            <a:r>
              <a:rPr lang="en-US" sz="2000" b="0" i="0" dirty="0">
                <a:solidFill>
                  <a:srgbClr val="FF0066"/>
                </a:solidFill>
                <a:effectLst/>
                <a:latin typeface="Albertus MT Lt" panose="020E0502030304020304"/>
              </a:rPr>
              <a:t> Have students create </a:t>
            </a:r>
            <a:r>
              <a:rPr lang="en-US" sz="2000" b="0" i="0" u="none" strike="noStrike" dirty="0">
                <a:solidFill>
                  <a:srgbClr val="FF0066"/>
                </a:solidFill>
                <a:effectLst/>
                <a:latin typeface="Albertus MT Lt" panose="020E0502030304020304"/>
                <a:hlinkClick r:id="rId2"/>
              </a:rPr>
              <a:t>semantic maps</a:t>
            </a:r>
            <a:r>
              <a:rPr lang="en-US" sz="2000" b="0" i="0" dirty="0">
                <a:solidFill>
                  <a:srgbClr val="FF0066"/>
                </a:solidFill>
                <a:effectLst/>
                <a:latin typeface="Albertus MT Lt" panose="020E0502030304020304"/>
              </a:rPr>
              <a:t> or </a:t>
            </a:r>
            <a:r>
              <a:rPr lang="en-US" sz="2000" b="0" i="0" u="none" strike="noStrike" dirty="0">
                <a:solidFill>
                  <a:srgbClr val="FF0066"/>
                </a:solidFill>
                <a:effectLst/>
                <a:latin typeface="Albertus MT Lt" panose="020E0502030304020304"/>
                <a:hlinkClick r:id="rId3"/>
              </a:rPr>
              <a:t>mind maps</a:t>
            </a:r>
            <a:r>
              <a:rPr lang="en-US" sz="2000" b="0" i="0" dirty="0">
                <a:solidFill>
                  <a:srgbClr val="FF0066"/>
                </a:solidFill>
                <a:effectLst/>
                <a:latin typeface="Albertus MT Lt" panose="020E0502030304020304"/>
              </a:rPr>
              <a:t> for some words.</a:t>
            </a:r>
          </a:p>
        </p:txBody>
      </p:sp>
    </p:spTree>
    <p:extLst>
      <p:ext uri="{BB962C8B-B14F-4D97-AF65-F5344CB8AC3E}">
        <p14:creationId xmlns:p14="http://schemas.microsoft.com/office/powerpoint/2010/main" val="5006708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8870" y="1"/>
            <a:ext cx="9594573" cy="6740307"/>
          </a:xfrm>
          <a:prstGeom prst="rect">
            <a:avLst/>
          </a:prstGeom>
        </p:spPr>
        <p:txBody>
          <a:bodyPr wrap="square">
            <a:spAutoFit/>
          </a:bodyPr>
          <a:lstStyle/>
          <a:p>
            <a:r>
              <a:rPr lang="en-US" sz="1600" dirty="0">
                <a:solidFill>
                  <a:srgbClr val="FF0066"/>
                </a:solidFill>
                <a:latin typeface="Albertus MT Lt" panose="020E0502030304020304"/>
              </a:rPr>
              <a:t>7. V</a:t>
            </a:r>
            <a:r>
              <a:rPr lang="en-US" sz="1600" b="0" i="0" dirty="0">
                <a:solidFill>
                  <a:srgbClr val="FF0066"/>
                </a:solidFill>
                <a:effectLst/>
                <a:latin typeface="Albertus MT Lt" panose="020E0502030304020304"/>
              </a:rPr>
              <a:t>ocabulary gloves: have students write the vocabulary word on the back of cheap canvas gloves. On the front, have them write a sentence on the palm, synonyms on the thumb, pointer, and middle finger, an antonym on the ring finger, and the definition on the pinky. Gloves can be used for independent or paired practice.</a:t>
            </a:r>
          </a:p>
          <a:p>
            <a:pPr>
              <a:buFont typeface="+mj-lt"/>
              <a:buAutoNum type="arabicPeriod"/>
            </a:pPr>
            <a:endParaRPr lang="en-US" sz="1600" b="0" i="0" dirty="0">
              <a:solidFill>
                <a:srgbClr val="FF0066"/>
              </a:solidFill>
              <a:effectLst/>
              <a:latin typeface="Albertus MT Lt" panose="020E0502030304020304"/>
            </a:endParaRPr>
          </a:p>
          <a:p>
            <a:r>
              <a:rPr lang="en-US" sz="1600" b="0" i="0" dirty="0">
                <a:solidFill>
                  <a:srgbClr val="FF0066"/>
                </a:solidFill>
                <a:effectLst/>
                <a:latin typeface="Albertus MT Lt" panose="020E0502030304020304"/>
              </a:rPr>
              <a:t>8. Have students act out word meanings to activate their procedural memory.</a:t>
            </a:r>
          </a:p>
          <a:p>
            <a:pPr>
              <a:buFont typeface="+mj-lt"/>
              <a:buAutoNum type="arabicPeriod"/>
            </a:pPr>
            <a:endParaRPr lang="en-US" sz="1600" b="0" i="0" dirty="0">
              <a:solidFill>
                <a:srgbClr val="FF0066"/>
              </a:solidFill>
              <a:effectLst/>
              <a:latin typeface="Albertus MT Lt" panose="020E0502030304020304"/>
            </a:endParaRPr>
          </a:p>
          <a:p>
            <a:r>
              <a:rPr lang="en-US" sz="1600" b="0" i="0" dirty="0">
                <a:solidFill>
                  <a:srgbClr val="FF0066"/>
                </a:solidFill>
                <a:effectLst/>
                <a:latin typeface="Albertus MT Lt" panose="020E0502030304020304"/>
              </a:rPr>
              <a:t>9. You and your students can create review games to reinforce the words. For example, here are some guidelines for Vocabulary Bingo:</a:t>
            </a:r>
          </a:p>
          <a:p>
            <a:pPr marL="742950" lvl="1" indent="-285750">
              <a:buFont typeface="+mj-lt"/>
              <a:buAutoNum type="arabicPeriod"/>
            </a:pPr>
            <a:r>
              <a:rPr lang="en-US" sz="1600" b="0" i="0" dirty="0">
                <a:solidFill>
                  <a:srgbClr val="FF0066"/>
                </a:solidFill>
                <a:effectLst/>
                <a:latin typeface="Albertus MT Lt" panose="020E0502030304020304"/>
              </a:rPr>
              <a:t>Hand out Bingo cards with definitions in the squares.</a:t>
            </a:r>
          </a:p>
          <a:p>
            <a:pPr marL="742950" lvl="1" indent="-285750">
              <a:buFont typeface="+mj-lt"/>
              <a:buAutoNum type="arabicPeriod"/>
            </a:pPr>
            <a:r>
              <a:rPr lang="en-US" sz="1600" b="0" i="0" dirty="0">
                <a:solidFill>
                  <a:srgbClr val="FF0066"/>
                </a:solidFill>
                <a:effectLst/>
                <a:latin typeface="Albertus MT Lt" panose="020E0502030304020304"/>
              </a:rPr>
              <a:t>Students ask each other if they know what word fits one of the definitions and to sign the square if they know.</a:t>
            </a:r>
          </a:p>
          <a:p>
            <a:pPr marL="742950" lvl="1" indent="-285750">
              <a:buFont typeface="+mj-lt"/>
              <a:buAutoNum type="arabicPeriod"/>
            </a:pPr>
            <a:r>
              <a:rPr lang="en-US" sz="1600" b="0" i="0" dirty="0">
                <a:solidFill>
                  <a:srgbClr val="FF0066"/>
                </a:solidFill>
                <a:effectLst/>
                <a:latin typeface="Albertus MT Lt" panose="020E0502030304020304"/>
              </a:rPr>
              <a:t>Once all squares have signatures, draw student names from a container; all students with that signature cover the square.</a:t>
            </a:r>
          </a:p>
          <a:p>
            <a:pPr marL="742950" lvl="1" indent="-285750">
              <a:buFont typeface="+mj-lt"/>
              <a:buAutoNum type="arabicPeriod"/>
            </a:pPr>
            <a:r>
              <a:rPr lang="en-US" sz="1600" b="0" i="0" dirty="0">
                <a:solidFill>
                  <a:srgbClr val="FF0066"/>
                </a:solidFill>
                <a:effectLst/>
                <a:latin typeface="Albertus MT Lt" panose="020E0502030304020304"/>
              </a:rPr>
              <a:t>Students yell "Bingo!" when they have five in a row. The five students whose names are covered on the card must know the correct word.</a:t>
            </a:r>
          </a:p>
          <a:p>
            <a:pPr marL="742950" lvl="1" indent="-285750">
              <a:buFont typeface="+mj-lt"/>
              <a:buAutoNum type="arabicPeriod"/>
            </a:pPr>
            <a:endParaRPr lang="en-US" sz="1600" b="0" i="0" dirty="0">
              <a:solidFill>
                <a:srgbClr val="FF0066"/>
              </a:solidFill>
              <a:effectLst/>
              <a:latin typeface="Albertus MT Lt" panose="020E0502030304020304"/>
            </a:endParaRPr>
          </a:p>
          <a:p>
            <a:r>
              <a:rPr lang="en-US" sz="1600" b="0" i="0" dirty="0">
                <a:solidFill>
                  <a:srgbClr val="FF0066"/>
                </a:solidFill>
                <a:effectLst/>
                <a:latin typeface="Albertus MT Lt" panose="020E0502030304020304"/>
              </a:rPr>
              <a:t>10. Create vocabulary word pages in a notebook. When the word appears in different contexts or content areas, students can return to that page and add new information. This will help them use the words more easily in writing and speaking.</a:t>
            </a:r>
          </a:p>
          <a:p>
            <a:pPr>
              <a:buFont typeface="+mj-lt"/>
              <a:buAutoNum type="arabicPeriod"/>
            </a:pPr>
            <a:endParaRPr lang="en-US" sz="1600" b="0" i="0" dirty="0">
              <a:solidFill>
                <a:srgbClr val="FF0066"/>
              </a:solidFill>
              <a:effectLst/>
              <a:latin typeface="Albertus MT Lt" panose="020E0502030304020304"/>
            </a:endParaRPr>
          </a:p>
          <a:p>
            <a:r>
              <a:rPr lang="en-US" sz="1600" b="0" i="0" dirty="0">
                <a:solidFill>
                  <a:srgbClr val="FF0066"/>
                </a:solidFill>
                <a:effectLst/>
                <a:latin typeface="Albertus MT Lt" panose="020E0502030304020304"/>
              </a:rPr>
              <a:t>11. Model the use of the words in your classroom. The more often that students hear them, the more automatic their use of those words will become.</a:t>
            </a:r>
          </a:p>
          <a:p>
            <a:pPr>
              <a:buFont typeface="+mj-lt"/>
              <a:buAutoNum type="arabicPeriod"/>
            </a:pPr>
            <a:endParaRPr lang="en-US" sz="1600" b="0" i="0" dirty="0">
              <a:solidFill>
                <a:srgbClr val="FF0066"/>
              </a:solidFill>
              <a:effectLst/>
              <a:latin typeface="Albertus MT Lt" panose="020E0502030304020304"/>
            </a:endParaRPr>
          </a:p>
          <a:p>
            <a:r>
              <a:rPr lang="en-US" sz="1600" b="0" i="0" dirty="0">
                <a:solidFill>
                  <a:srgbClr val="FF0066"/>
                </a:solidFill>
                <a:effectLst/>
                <a:latin typeface="Albertus MT Lt" panose="020E0502030304020304"/>
              </a:rPr>
              <a:t>12. Be aware of eye accessing cues.</a:t>
            </a:r>
            <a:r>
              <a:rPr lang="en-US" sz="1600" b="0" i="1" baseline="30000" dirty="0">
                <a:solidFill>
                  <a:srgbClr val="FF0066"/>
                </a:solidFill>
                <a:effectLst/>
                <a:latin typeface="Albertus MT Lt" panose="020E0502030304020304"/>
              </a:rPr>
              <a:t>1</a:t>
            </a:r>
            <a:r>
              <a:rPr lang="en-US" sz="1600" b="0" i="0" dirty="0">
                <a:solidFill>
                  <a:srgbClr val="FF0066"/>
                </a:solidFill>
                <a:effectLst/>
                <a:latin typeface="Albertus MT Lt" panose="020E0502030304020304"/>
              </a:rPr>
              <a:t> When a student is struggling with a test question, he or she will often be looking down, which accesses emotions -- perhaps the emotion of feeling "dumb." To access information, such as definitions or visual memories of words, eyes must be looking up. When you observe this, stand over the student and ask a question that forces him or her to look up, possibly triggering the information.</a:t>
            </a:r>
          </a:p>
        </p:txBody>
      </p:sp>
    </p:spTree>
    <p:extLst>
      <p:ext uri="{BB962C8B-B14F-4D97-AF65-F5344CB8AC3E}">
        <p14:creationId xmlns:p14="http://schemas.microsoft.com/office/powerpoint/2010/main" val="7863368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a:latin typeface="Albertus MT Lt" panose="020E0502030304020304" pitchFamily="34" charset="0"/>
              </a:rPr>
              <a:t>USE WORD ATTACK STRATEGIES</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9873229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a:latin typeface="Albertus MT Lt" panose="020E0502030304020304" pitchFamily="34" charset="0"/>
              </a:rPr>
              <a:t>VISUALIZE</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0892504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a:latin typeface="Albertus MT Lt" panose="020E0502030304020304" pitchFamily="34" charset="0"/>
              </a:rPr>
              <a:t>USE GRAPHIC ORGANIZERS</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2319956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a:latin typeface="Albertus MT Lt" panose="020E0502030304020304" pitchFamily="34" charset="0"/>
              </a:rPr>
              <a:t>ELALUATE UNDERSTANDING</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0237457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a:latin typeface="Albertus MT Lt" panose="020E0502030304020304" pitchFamily="34" charset="0"/>
              </a:rPr>
              <a:t>QUESTION THE TEXT</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9881255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a:latin typeface="Albertus MT Lt" panose="020E0502030304020304" pitchFamily="34" charset="0"/>
              </a:rPr>
              <a:t>STOP!</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2755579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a:latin typeface="Albertus MT Lt" panose="020E0502030304020304" pitchFamily="34" charset="0"/>
              </a:rPr>
              <a:t>MONITOR &amp; REPAIR UNDERSTANDING </a:t>
            </a:r>
            <a:br>
              <a:rPr lang="en-US" b="1" u="sng" dirty="0">
                <a:latin typeface="Albertus MT Lt" panose="020E0502030304020304" pitchFamily="34" charset="0"/>
              </a:rPr>
            </a:br>
            <a:r>
              <a:rPr lang="en-US" b="1" u="sng" dirty="0">
                <a:latin typeface="Albertus MT Lt" panose="020E0502030304020304" pitchFamily="34" charset="0"/>
              </a:rPr>
              <a:t>(While Reading)</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748887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a:latin typeface="Albertus MT Lt" panose="020E0502030304020304" pitchFamily="34" charset="0"/>
              </a:rPr>
              <a:t>PARAPHRASE</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213054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a:latin typeface="Albertus MT Lt" panose="020E0502030304020304" pitchFamily="34" charset="0"/>
              </a:rPr>
              <a:t>ANNOTATE THE TEXT</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2409935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a:latin typeface="Albertus MT Lt" panose="020E0502030304020304" pitchFamily="34" charset="0"/>
              </a:rPr>
              <a:t>ADJUST READING RATE</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6318969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a:latin typeface="Albertus MT Lt" panose="020E0502030304020304" pitchFamily="34" charset="0"/>
              </a:rPr>
              <a:t>PRIORITIZE INFORMATION</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5921148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a:latin typeface="Albertus MT Lt" panose="020E0502030304020304" pitchFamily="34" charset="0"/>
              </a:rPr>
              <a:t>USE GRAPHIC NOTETAKING</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6807226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a:latin typeface="Albertus MT Lt" panose="020E0502030304020304" pitchFamily="34" charset="0"/>
              </a:rPr>
              <a:t>PREDICT</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3696238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a:latin typeface="Albertus MT Lt" panose="020E0502030304020304" pitchFamily="34" charset="0"/>
              </a:rPr>
              <a:t>SET A READER PURPOSE</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7433970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a:latin typeface="Albertus MT Lt" panose="020E0502030304020304" pitchFamily="34" charset="0"/>
              </a:rPr>
              <a:t>TEXT – CONNECNTIONS </a:t>
            </a:r>
            <a:br>
              <a:rPr lang="en-US" b="1" u="sng" dirty="0">
                <a:latin typeface="Albertus MT Lt" panose="020E0502030304020304" pitchFamily="34" charset="0"/>
              </a:rPr>
            </a:br>
            <a:r>
              <a:rPr lang="en-US" b="1" u="sng" dirty="0">
                <a:latin typeface="Albertus MT Lt" panose="020E0502030304020304" pitchFamily="34" charset="0"/>
              </a:rPr>
              <a:t>(text-to-self, text-to-text, text-to-world)</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0138855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a:latin typeface="Albertus MT Lt" panose="020E0502030304020304" pitchFamily="34" charset="0"/>
              </a:rPr>
              <a:t>SKIM</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2752267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a:latin typeface="Albertus MT Lt" panose="020E0502030304020304" pitchFamily="34" charset="0"/>
              </a:rPr>
              <a:t>SSQ (STOP, SUMMARIZE, QUESTION)</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8336674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157</TotalTime>
  <Words>3562</Words>
  <Application>Microsoft Office PowerPoint</Application>
  <PresentationFormat>Widescreen</PresentationFormat>
  <Paragraphs>183</Paragraphs>
  <Slides>34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Albertus MT Lt</vt:lpstr>
      <vt:lpstr>Arial</vt:lpstr>
      <vt:lpstr>Calibri</vt:lpstr>
      <vt:lpstr>Calibri Light</vt:lpstr>
      <vt:lpstr>myriad-pro</vt:lpstr>
      <vt:lpstr>Verdana</vt:lpstr>
      <vt:lpstr>Office Theme</vt:lpstr>
      <vt:lpstr>Parent Academy January 2020 Reading Strategies That Work in Every Content</vt:lpstr>
      <vt:lpstr>REREAD</vt:lpstr>
      <vt:lpstr>ACTIVATE PRIOR KNOWLEDGE</vt:lpstr>
      <vt:lpstr>PowerPoint Presentation</vt:lpstr>
      <vt:lpstr>USE CONTEXT CLUES</vt:lpstr>
      <vt:lpstr>INFER</vt:lpstr>
      <vt:lpstr>PowerPoint Presentation</vt:lpstr>
      <vt:lpstr>PowerPoint Presentation</vt:lpstr>
      <vt:lpstr>PowerPoint Presentation</vt:lpstr>
      <vt:lpstr>PowerPoint Presentation</vt:lpstr>
      <vt:lpstr>THINK ALOUD</vt:lpstr>
      <vt:lpstr>SUMMARIZE</vt:lpstr>
      <vt:lpstr>MAKE PREDICTIONS</vt:lpstr>
      <vt:lpstr>LOCATE KEY WORDS</vt:lpstr>
      <vt:lpstr>PowerPoint Presentation</vt:lpstr>
      <vt:lpstr>PowerPoint Presentation</vt:lpstr>
      <vt:lpstr>PowerPoint Presentation</vt:lpstr>
      <vt:lpstr>USE WORD ATTACK STRATEGIES</vt:lpstr>
      <vt:lpstr>VISUALIZE</vt:lpstr>
      <vt:lpstr>USE GRAPHIC ORGANIZERS</vt:lpstr>
      <vt:lpstr>ELALUATE UNDERSTANDING</vt:lpstr>
      <vt:lpstr>QUESTION THE TEXT</vt:lpstr>
      <vt:lpstr>STOP!</vt:lpstr>
      <vt:lpstr>MONITOR &amp; REPAIR UNDERSTANDING  (While Reading)</vt:lpstr>
      <vt:lpstr>PARAPHRASE</vt:lpstr>
      <vt:lpstr>ANNOTATE THE TEXT</vt:lpstr>
      <vt:lpstr>ADJUST READING RATE</vt:lpstr>
      <vt:lpstr>PRIORITIZE INFORMATION</vt:lpstr>
      <vt:lpstr>USE GRAPHIC NOTETAKING</vt:lpstr>
      <vt:lpstr>PREDICT</vt:lpstr>
      <vt:lpstr>SET A READER PURPOSE</vt:lpstr>
      <vt:lpstr>TEXT – CONNECNTIONS  (text-to-self, text-to-text, text-to-world)</vt:lpstr>
      <vt:lpstr>SKIM</vt:lpstr>
      <vt:lpstr>SSQ (STOP, SUMMARIZE, QUESTION)</vt:lpstr>
    </vt:vector>
  </TitlesOfParts>
  <Company>Onslow County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25 Reading Strategies That Work in Every Content Area</dc:title>
  <dc:creator>Brenda Christian</dc:creator>
  <cp:lastModifiedBy>Corinne Owens</cp:lastModifiedBy>
  <cp:revision>19</cp:revision>
  <cp:lastPrinted>2017-03-17T14:26:24Z</cp:lastPrinted>
  <dcterms:created xsi:type="dcterms:W3CDTF">2017-03-17T12:49:58Z</dcterms:created>
  <dcterms:modified xsi:type="dcterms:W3CDTF">2020-01-12T15:30:39Z</dcterms:modified>
</cp:coreProperties>
</file>