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
  </p:notesMasterIdLst>
  <p:sldIdLst>
    <p:sldId id="256" r:id="rId2"/>
    <p:sldId id="257"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695"/>
  </p:normalViewPr>
  <p:slideViewPr>
    <p:cSldViewPr snapToGrid="0">
      <p:cViewPr varScale="1">
        <p:scale>
          <a:sx n="109" d="100"/>
          <a:sy n="109" d="100"/>
        </p:scale>
        <p:origin x="1472"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307148927a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307148927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olk.k12.ga.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www.polk.k12.ga.us" TargetMode="External"/><Relationship Id="rId4" Type="http://schemas.openxmlformats.org/officeDocument/2006/relationships/hyperlink" Target="mailto:gabby.patterson@polk.k12.ga.us"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georgiastandards.org"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2297650" y="991625"/>
            <a:ext cx="3192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5" name="Google Shape;55;p13"/>
          <p:cNvSpPr txBox="1"/>
          <p:nvPr/>
        </p:nvSpPr>
        <p:spPr>
          <a:xfrm>
            <a:off x="6288525" y="100500"/>
            <a:ext cx="2724600" cy="48963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600" b="1">
                <a:solidFill>
                  <a:schemeClr val="dk1"/>
                </a:solidFill>
                <a:latin typeface="Times New Roman"/>
                <a:ea typeface="Times New Roman"/>
                <a:cs typeface="Times New Roman"/>
                <a:sym typeface="Times New Roman"/>
              </a:rPr>
              <a:t>WESTSIDE</a:t>
            </a:r>
            <a:endParaRPr sz="16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600" b="1">
                <a:solidFill>
                  <a:schemeClr val="dk1"/>
                </a:solidFill>
                <a:latin typeface="Times New Roman"/>
                <a:ea typeface="Times New Roman"/>
                <a:cs typeface="Times New Roman"/>
                <a:sym typeface="Times New Roman"/>
              </a:rPr>
              <a:t>ELEMENTARY SCHOOL</a:t>
            </a:r>
            <a:endParaRPr sz="16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1300" b="1">
              <a:solidFill>
                <a:schemeClr val="dk1"/>
              </a:solidFill>
              <a:latin typeface="Times New Roman"/>
              <a:ea typeface="Times New Roman"/>
              <a:cs typeface="Times New Roman"/>
              <a:sym typeface="Times New Roman"/>
            </a:endParaRPr>
          </a:p>
          <a:p>
            <a:pPr marL="0" lvl="0" indent="0" algn="ctr" rtl="0">
              <a:spcBef>
                <a:spcPts val="1200"/>
              </a:spcBef>
              <a:spcAft>
                <a:spcPts val="0"/>
              </a:spcAft>
              <a:buClr>
                <a:schemeClr val="dk1"/>
              </a:buClr>
              <a:buSzPts val="1100"/>
              <a:buFont typeface="Arial"/>
              <a:buNone/>
            </a:pPr>
            <a:endParaRPr sz="2500">
              <a:solidFill>
                <a:schemeClr val="dk1"/>
              </a:solidFill>
              <a:latin typeface="Rockwell"/>
              <a:ea typeface="Rockwell"/>
              <a:cs typeface="Rockwell"/>
              <a:sym typeface="Rockwell"/>
            </a:endParaRPr>
          </a:p>
          <a:p>
            <a:pPr marL="0" lvl="0" indent="0" algn="ctr" rtl="0">
              <a:spcBef>
                <a:spcPts val="1200"/>
              </a:spcBef>
              <a:spcAft>
                <a:spcPts val="0"/>
              </a:spcAft>
              <a:buClr>
                <a:schemeClr val="dk1"/>
              </a:buClr>
              <a:buSzPts val="1100"/>
              <a:buFont typeface="Arial"/>
              <a:buNone/>
            </a:pPr>
            <a:endParaRPr sz="1100">
              <a:solidFill>
                <a:schemeClr val="dk1"/>
              </a:solidFill>
              <a:latin typeface="Rockwell"/>
              <a:ea typeface="Rockwell"/>
              <a:cs typeface="Rockwell"/>
              <a:sym typeface="Rockwell"/>
            </a:endParaRPr>
          </a:p>
          <a:p>
            <a:pPr marL="0" lvl="0" indent="0" algn="ctr" rtl="0">
              <a:spcBef>
                <a:spcPts val="1200"/>
              </a:spcBef>
              <a:spcAft>
                <a:spcPts val="0"/>
              </a:spcAft>
              <a:buClr>
                <a:schemeClr val="dk1"/>
              </a:buClr>
              <a:buSzPts val="1100"/>
              <a:buFont typeface="Arial"/>
              <a:buNone/>
            </a:pPr>
            <a:r>
              <a:rPr lang="en" sz="2000">
                <a:solidFill>
                  <a:schemeClr val="dk1"/>
                </a:solidFill>
                <a:latin typeface="Times New Roman"/>
                <a:ea typeface="Times New Roman"/>
                <a:cs typeface="Times New Roman"/>
                <a:sym typeface="Times New Roman"/>
              </a:rPr>
              <a:t>2022-2023</a:t>
            </a:r>
            <a:endParaRPr sz="20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2000">
                <a:solidFill>
                  <a:schemeClr val="dk1"/>
                </a:solidFill>
                <a:latin typeface="Times New Roman"/>
                <a:ea typeface="Times New Roman"/>
                <a:cs typeface="Times New Roman"/>
                <a:sym typeface="Times New Roman"/>
              </a:rPr>
              <a:t>School- Parent Compact</a:t>
            </a:r>
            <a:endParaRPr sz="20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10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800" b="1">
                <a:solidFill>
                  <a:schemeClr val="dk1"/>
                </a:solidFill>
                <a:latin typeface="Times New Roman"/>
                <a:ea typeface="Times New Roman"/>
                <a:cs typeface="Times New Roman"/>
                <a:sym typeface="Times New Roman"/>
              </a:rPr>
              <a:t>Westside Elementary School Mission: </a:t>
            </a:r>
            <a:endParaRPr sz="8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800" b="1">
                <a:solidFill>
                  <a:schemeClr val="dk1"/>
                </a:solidFill>
                <a:latin typeface="Times New Roman"/>
                <a:ea typeface="Times New Roman"/>
                <a:cs typeface="Times New Roman"/>
                <a:sym typeface="Times New Roman"/>
              </a:rPr>
              <a:t>We will provide a positive and safe learning environment.</a:t>
            </a:r>
            <a:endParaRPr sz="8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8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Laura Little, Principal</a:t>
            </a:r>
            <a:endParaRPr sz="1100" b="1">
              <a:solidFill>
                <a:schemeClr val="dk1"/>
              </a:solidFill>
              <a:latin typeface="Times New Roman"/>
              <a:ea typeface="Times New Roman"/>
              <a:cs typeface="Times New Roman"/>
              <a:sym typeface="Times New Roman"/>
            </a:endParaRPr>
          </a:p>
          <a:p>
            <a:pPr marL="0" lvl="0" indent="0" algn="ctr" rtl="0">
              <a:spcBef>
                <a:spcPts val="120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Westside Elementary School</a:t>
            </a:r>
            <a:endParaRPr sz="11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51 Frank Lott Drive</a:t>
            </a:r>
            <a:endParaRPr sz="11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Cedartown, GA 30125</a:t>
            </a:r>
            <a:endParaRPr sz="11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(770) 748-0831</a:t>
            </a:r>
            <a:endParaRPr sz="11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8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000" u="sng">
                <a:solidFill>
                  <a:schemeClr val="hlink"/>
                </a:solidFill>
                <a:latin typeface="Times New Roman"/>
                <a:ea typeface="Times New Roman"/>
                <a:cs typeface="Times New Roman"/>
                <a:sym typeface="Times New Roman"/>
                <a:hlinkClick r:id="rId3"/>
              </a:rPr>
              <a:t>https://www.polk.k12.ga.us/</a:t>
            </a:r>
            <a:r>
              <a:rPr lang="en" sz="1000">
                <a:solidFill>
                  <a:schemeClr val="dk1"/>
                </a:solidFill>
                <a:latin typeface="Times New Roman"/>
                <a:ea typeface="Times New Roman"/>
                <a:cs typeface="Times New Roman"/>
                <a:sym typeface="Times New Roman"/>
              </a:rPr>
              <a:t> </a:t>
            </a:r>
            <a:endParaRPr sz="10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800">
              <a:solidFill>
                <a:schemeClr val="dk1"/>
              </a:solidFill>
              <a:latin typeface="Times New Roman"/>
              <a:ea typeface="Times New Roman"/>
              <a:cs typeface="Times New Roman"/>
              <a:sym typeface="Times New Roman"/>
            </a:endParaRPr>
          </a:p>
          <a:p>
            <a:pPr marL="0" lvl="0" indent="0" algn="ctr" rtl="0">
              <a:lnSpc>
                <a:spcPct val="115000"/>
              </a:lnSpc>
              <a:spcBef>
                <a:spcPts val="0"/>
              </a:spcBef>
              <a:spcAft>
                <a:spcPts val="0"/>
              </a:spcAft>
              <a:buClr>
                <a:schemeClr val="dk1"/>
              </a:buClr>
              <a:buSzPts val="1100"/>
              <a:buFont typeface="Arial"/>
              <a:buNone/>
            </a:pPr>
            <a:r>
              <a:rPr lang="en" sz="700">
                <a:solidFill>
                  <a:schemeClr val="dk1"/>
                </a:solidFill>
                <a:latin typeface="Times New Roman"/>
                <a:ea typeface="Times New Roman"/>
                <a:cs typeface="Times New Roman"/>
                <a:sym typeface="Times New Roman"/>
              </a:rPr>
              <a:t>Translation available upon request.</a:t>
            </a:r>
            <a:endParaRPr sz="700">
              <a:solidFill>
                <a:schemeClr val="dk1"/>
              </a:solidFill>
              <a:latin typeface="Times New Roman"/>
              <a:ea typeface="Times New Roman"/>
              <a:cs typeface="Times New Roman"/>
              <a:sym typeface="Times New Roman"/>
            </a:endParaRPr>
          </a:p>
          <a:p>
            <a:pPr marL="0" lvl="0" indent="0" algn="ctr" rtl="0">
              <a:lnSpc>
                <a:spcPct val="115000"/>
              </a:lnSpc>
              <a:spcBef>
                <a:spcPts val="0"/>
              </a:spcBef>
              <a:spcAft>
                <a:spcPts val="0"/>
              </a:spcAft>
              <a:buClr>
                <a:schemeClr val="dk1"/>
              </a:buClr>
              <a:buSzPts val="1100"/>
              <a:buFont typeface="Arial"/>
              <a:buNone/>
            </a:pPr>
            <a:r>
              <a:rPr lang="en" sz="700">
                <a:solidFill>
                  <a:schemeClr val="dk1"/>
                </a:solidFill>
                <a:latin typeface="Times New Roman"/>
                <a:ea typeface="Times New Roman"/>
                <a:cs typeface="Times New Roman"/>
                <a:sym typeface="Times New Roman"/>
              </a:rPr>
              <a:t>Please contact </a:t>
            </a:r>
            <a:r>
              <a:rPr lang="en" sz="700" u="sng">
                <a:solidFill>
                  <a:schemeClr val="hlink"/>
                </a:solidFill>
                <a:latin typeface="Times New Roman"/>
                <a:ea typeface="Times New Roman"/>
                <a:cs typeface="Times New Roman"/>
                <a:sym typeface="Times New Roman"/>
                <a:hlinkClick r:id="rId4"/>
              </a:rPr>
              <a:t>gabby.patterson@polk.k12.ga.us</a:t>
            </a:r>
            <a:r>
              <a:rPr lang="en" sz="700">
                <a:solidFill>
                  <a:schemeClr val="dk1"/>
                </a:solidFill>
                <a:latin typeface="Times New Roman"/>
                <a:ea typeface="Times New Roman"/>
                <a:cs typeface="Times New Roman"/>
                <a:sym typeface="Times New Roman"/>
              </a:rPr>
              <a:t>. </a:t>
            </a:r>
            <a:endParaRPr sz="10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8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600">
                <a:solidFill>
                  <a:schemeClr val="dk1"/>
                </a:solidFill>
                <a:latin typeface="Times New Roman"/>
                <a:ea typeface="Times New Roman"/>
                <a:cs typeface="Times New Roman"/>
                <a:sym typeface="Times New Roman"/>
              </a:rPr>
              <a:t>Revised July 1, 2022</a:t>
            </a:r>
            <a:endParaRPr sz="500">
              <a:solidFill>
                <a:schemeClr val="dk1"/>
              </a:solidFill>
              <a:latin typeface="Times New Roman"/>
              <a:ea typeface="Times New Roman"/>
              <a:cs typeface="Times New Roman"/>
              <a:sym typeface="Times New Roman"/>
            </a:endParaRPr>
          </a:p>
        </p:txBody>
      </p:sp>
      <p:sp>
        <p:nvSpPr>
          <p:cNvPr id="56" name="Google Shape;56;p13"/>
          <p:cNvSpPr txBox="1"/>
          <p:nvPr/>
        </p:nvSpPr>
        <p:spPr>
          <a:xfrm>
            <a:off x="3220850" y="100500"/>
            <a:ext cx="3002100" cy="48948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solidFill>
                  <a:schemeClr val="dk1"/>
                </a:solidFill>
                <a:latin typeface="Times New Roman"/>
                <a:ea typeface="Times New Roman"/>
                <a:cs typeface="Times New Roman"/>
                <a:sym typeface="Times New Roman"/>
              </a:rPr>
              <a:t>Activities to Build Partnerships</a:t>
            </a:r>
            <a:endParaRPr sz="1000" b="1">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sz="600" b="1">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800">
                <a:solidFill>
                  <a:schemeClr val="dk1"/>
                </a:solidFill>
                <a:latin typeface="Times New Roman"/>
                <a:ea typeface="Times New Roman"/>
                <a:cs typeface="Times New Roman"/>
                <a:sym typeface="Times New Roman"/>
              </a:rPr>
              <a:t>WES offers many opportunities for families, teachers, and students to build partnerships throughout the school year. Such opportunities include: </a:t>
            </a:r>
            <a:endParaRPr sz="8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Open House</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Annual Title I Meeting</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Curriculum Night</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Assessment Night</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Math Night</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Title I Parent Input Meeting</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Family Literacy Night</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STEM Night (Creative Discovery Museum)</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Quarterly Renaissance Programs</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Kindergarten Readiness Meeting</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Middle School Transition Meeting</a:t>
            </a:r>
            <a:endParaRPr sz="8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4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000" b="1">
                <a:solidFill>
                  <a:schemeClr val="dk1"/>
                </a:solidFill>
                <a:latin typeface="Times New Roman"/>
                <a:ea typeface="Times New Roman"/>
                <a:cs typeface="Times New Roman"/>
                <a:sym typeface="Times New Roman"/>
              </a:rPr>
              <a:t>Communication about Student Learning</a:t>
            </a:r>
            <a:endParaRPr sz="10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600" b="1">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800">
                <a:solidFill>
                  <a:schemeClr val="dk1"/>
                </a:solidFill>
                <a:latin typeface="Times New Roman"/>
                <a:ea typeface="Times New Roman"/>
                <a:cs typeface="Times New Roman"/>
                <a:sym typeface="Times New Roman"/>
              </a:rPr>
              <a:t>WES is committed to frequent two-way communication with families about student’s learning. Some of the ways you can expect us to reach you are:</a:t>
            </a:r>
            <a:endParaRPr sz="8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Open House</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Progress Reports/Report Cards</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Current Grades/Attendance in PowerSchool</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Parent Teacher Conferences</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SchoolStatus</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Agendas</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School/Teacher Website</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District/School Facebook</a:t>
            </a:r>
            <a:endParaRPr sz="800">
              <a:solidFill>
                <a:schemeClr val="dk1"/>
              </a:solidFill>
              <a:latin typeface="Times New Roman"/>
              <a:ea typeface="Times New Roman"/>
              <a:cs typeface="Times New Roman"/>
              <a:sym typeface="Times New Roman"/>
            </a:endParaRPr>
          </a:p>
          <a:p>
            <a:pPr marL="457200" lvl="0" indent="-279400" algn="l" rtl="0">
              <a:spcBef>
                <a:spcPts val="0"/>
              </a:spcBef>
              <a:spcAft>
                <a:spcPts val="0"/>
              </a:spcAft>
              <a:buClr>
                <a:schemeClr val="dk1"/>
              </a:buClr>
              <a:buSzPts val="800"/>
              <a:buFont typeface="Times New Roman"/>
              <a:buChar char="●"/>
            </a:pPr>
            <a:r>
              <a:rPr lang="en" sz="800">
                <a:solidFill>
                  <a:schemeClr val="dk1"/>
                </a:solidFill>
                <a:latin typeface="Times New Roman"/>
                <a:ea typeface="Times New Roman"/>
                <a:cs typeface="Times New Roman"/>
                <a:sym typeface="Times New Roman"/>
              </a:rPr>
              <a:t>Google Classroom</a:t>
            </a:r>
            <a:endParaRPr sz="8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5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800">
                <a:solidFill>
                  <a:schemeClr val="dk1"/>
                </a:solidFill>
                <a:latin typeface="Times New Roman"/>
                <a:ea typeface="Times New Roman"/>
                <a:cs typeface="Times New Roman"/>
                <a:sym typeface="Times New Roman"/>
              </a:rPr>
              <a:t>Do you have questions about your child’s progress? </a:t>
            </a:r>
            <a:endParaRPr sz="8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8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800">
                <a:solidFill>
                  <a:schemeClr val="dk1"/>
                </a:solidFill>
                <a:latin typeface="Times New Roman"/>
                <a:ea typeface="Times New Roman"/>
                <a:cs typeface="Times New Roman"/>
                <a:sym typeface="Times New Roman"/>
              </a:rPr>
              <a:t>Contact your child’s teacher at (770) 748-0831 or via email. Email addresses are on the school website at </a:t>
            </a:r>
            <a:r>
              <a:rPr lang="en" sz="800" u="sng">
                <a:solidFill>
                  <a:schemeClr val="hlink"/>
                </a:solidFill>
                <a:latin typeface="Times New Roman"/>
                <a:ea typeface="Times New Roman"/>
                <a:cs typeface="Times New Roman"/>
                <a:sym typeface="Times New Roman"/>
                <a:hlinkClick r:id="rId5"/>
              </a:rPr>
              <a:t>https://www.polk.k12.ga.us</a:t>
            </a:r>
            <a:r>
              <a:rPr lang="en" sz="800">
                <a:solidFill>
                  <a:schemeClr val="dk1"/>
                </a:solidFill>
                <a:latin typeface="Times New Roman"/>
                <a:ea typeface="Times New Roman"/>
                <a:cs typeface="Times New Roman"/>
                <a:sym typeface="Times New Roman"/>
              </a:rPr>
              <a:t>, </a:t>
            </a:r>
            <a:endParaRPr sz="500">
              <a:solidFill>
                <a:schemeClr val="dk1"/>
              </a:solidFill>
              <a:latin typeface="Times New Roman"/>
              <a:ea typeface="Times New Roman"/>
              <a:cs typeface="Times New Roman"/>
              <a:sym typeface="Times New Roman"/>
            </a:endParaRPr>
          </a:p>
        </p:txBody>
      </p:sp>
      <p:sp>
        <p:nvSpPr>
          <p:cNvPr id="57" name="Google Shape;57;p13"/>
          <p:cNvSpPr txBox="1"/>
          <p:nvPr/>
        </p:nvSpPr>
        <p:spPr>
          <a:xfrm>
            <a:off x="153175" y="100500"/>
            <a:ext cx="3002100" cy="48795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What is a School-Parent Compact?</a:t>
            </a:r>
            <a:endParaRPr sz="9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600" b="1">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A School-Parent Compact is an agreement that parents, students and teachers develop together to help our students succeed. This compact provides strategies to help connect learning at school and home.</a:t>
            </a: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Effective Compacts: </a:t>
            </a:r>
            <a:endParaRPr sz="900" b="1">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Link goals to school improvement plan</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Focus on student learning skills </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Describe how teachers will help students develop those skills using high-quality instruction. </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Share specific strategies parents can use at home</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Explain how families and teachers will communicate about student progress. </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Describe opportunities for parents to volunteer, observe, and participate in the classroom. </a:t>
            </a:r>
            <a:endParaRPr sz="900">
              <a:solidFill>
                <a:schemeClr val="dk1"/>
              </a:solidFill>
              <a:latin typeface="Times New Roman"/>
              <a:ea typeface="Times New Roman"/>
              <a:cs typeface="Times New Roman"/>
              <a:sym typeface="Times New Roman"/>
            </a:endParaRPr>
          </a:p>
          <a:p>
            <a:pPr marL="457200" lvl="0" indent="0" algn="ctr" rtl="0">
              <a:spcBef>
                <a:spcPts val="0"/>
              </a:spcBef>
              <a:spcAft>
                <a:spcPts val="0"/>
              </a:spcAft>
              <a:buNone/>
            </a:pPr>
            <a:endParaRPr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Jointly Developed</a:t>
            </a:r>
            <a:endParaRPr sz="9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600" b="1">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The parents, students, and staff of Westside Elementary School partnered together to develop this school-parent compact for achievement. Teachers suggested home learning strategies, parents added input about the types of support they needed, and students told us what would help them learn. Parents are encouraged to attend annual revision meetings held in the summer/fall each year to review the compact and make changes based on student needs and school improvement goals. Parents are welcome to contribute comments at any time. </a:t>
            </a: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If you would like to volunteer, participate and/or observe in a classroom, please contact Gabby Patterson at (770)748-0831.</a:t>
            </a:r>
            <a:endParaRPr sz="1200" b="1">
              <a:solidFill>
                <a:schemeClr val="dk1"/>
              </a:solidFill>
              <a:latin typeface="Times New Roman"/>
              <a:ea typeface="Times New Roman"/>
              <a:cs typeface="Times New Roman"/>
              <a:sym typeface="Times New Roman"/>
            </a:endParaRPr>
          </a:p>
        </p:txBody>
      </p:sp>
      <p:pic>
        <p:nvPicPr>
          <p:cNvPr id="58" name="Google Shape;58;p13"/>
          <p:cNvPicPr preferRelativeResize="0"/>
          <p:nvPr/>
        </p:nvPicPr>
        <p:blipFill>
          <a:blip r:embed="rId6">
            <a:alphaModFix/>
          </a:blip>
          <a:stretch>
            <a:fillRect/>
          </a:stretch>
        </p:blipFill>
        <p:spPr>
          <a:xfrm>
            <a:off x="7178900" y="774425"/>
            <a:ext cx="943850" cy="1024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143375" y="258325"/>
            <a:ext cx="2210700" cy="32955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000" b="1">
                <a:solidFill>
                  <a:schemeClr val="dk1"/>
                </a:solidFill>
                <a:latin typeface="Times New Roman"/>
                <a:ea typeface="Times New Roman"/>
                <a:cs typeface="Times New Roman"/>
                <a:sym typeface="Times New Roman"/>
              </a:rPr>
              <a:t>2022-2023 Polk School District Goals</a:t>
            </a:r>
            <a:endParaRPr sz="1000" b="1">
              <a:solidFill>
                <a:schemeClr val="dk1"/>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b="1">
                <a:solidFill>
                  <a:srgbClr val="201F1E"/>
                </a:solidFill>
                <a:highlight>
                  <a:srgbClr val="FFFFFF"/>
                </a:highlight>
                <a:latin typeface="Times New Roman"/>
                <a:ea typeface="Times New Roman"/>
                <a:cs typeface="Times New Roman"/>
                <a:sym typeface="Times New Roman"/>
              </a:rPr>
              <a:t>Goal 1: Student Success</a:t>
            </a:r>
            <a:endParaRPr sz="700" b="1">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Increase student achievement and post-secondary opportunities</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Improve Literacy for all students</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Foster growth and development of the whole child</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 </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b="1">
                <a:solidFill>
                  <a:srgbClr val="201F1E"/>
                </a:solidFill>
                <a:highlight>
                  <a:srgbClr val="FFFFFF"/>
                </a:highlight>
                <a:latin typeface="Times New Roman"/>
                <a:ea typeface="Times New Roman"/>
                <a:cs typeface="Times New Roman"/>
                <a:sym typeface="Times New Roman"/>
              </a:rPr>
              <a:t>Goal 2: Professional Excellence</a:t>
            </a:r>
            <a:endParaRPr sz="700" b="1">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Hire and retain an exemplary workforce</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Provide High Quality Professional Learning</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Ensure continuous improvement in professional capacity</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 </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b="1">
                <a:solidFill>
                  <a:srgbClr val="201F1E"/>
                </a:solidFill>
                <a:highlight>
                  <a:srgbClr val="FFFFFF"/>
                </a:highlight>
                <a:latin typeface="Times New Roman"/>
                <a:ea typeface="Times New Roman"/>
                <a:cs typeface="Times New Roman"/>
                <a:sym typeface="Times New Roman"/>
              </a:rPr>
              <a:t>Goal 3: Stakeholder Engagement</a:t>
            </a:r>
            <a:endParaRPr sz="700" b="1">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Increase community involvement and stakeholder partnerships</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Enhance communication and branding efforts of the district</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Create a positive culture and climate throughout the district</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 </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b="1">
                <a:solidFill>
                  <a:srgbClr val="201F1E"/>
                </a:solidFill>
                <a:highlight>
                  <a:srgbClr val="FFFFFF"/>
                </a:highlight>
                <a:latin typeface="Times New Roman"/>
                <a:ea typeface="Times New Roman"/>
                <a:cs typeface="Times New Roman"/>
                <a:sym typeface="Times New Roman"/>
              </a:rPr>
              <a:t>Goal 4: Operational Effectiveness</a:t>
            </a:r>
            <a:endParaRPr sz="700" b="1">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Provide a safe and secure environment</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Plan and adapt for change</a:t>
            </a:r>
            <a:endParaRPr sz="700">
              <a:solidFill>
                <a:srgbClr val="201F1E"/>
              </a:solidFill>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700">
                <a:solidFill>
                  <a:srgbClr val="201F1E"/>
                </a:solidFill>
                <a:highlight>
                  <a:srgbClr val="FFFFFF"/>
                </a:highlight>
                <a:latin typeface="Times New Roman"/>
                <a:ea typeface="Times New Roman"/>
                <a:cs typeface="Times New Roman"/>
                <a:sym typeface="Times New Roman"/>
              </a:rPr>
              <a:t>Manage departments with efficiency</a:t>
            </a:r>
            <a:endParaRPr sz="1000">
              <a:solidFill>
                <a:schemeClr val="dk1"/>
              </a:solidFill>
              <a:latin typeface="Times New Roman"/>
              <a:ea typeface="Times New Roman"/>
              <a:cs typeface="Times New Roman"/>
              <a:sym typeface="Times New Roman"/>
            </a:endParaRPr>
          </a:p>
        </p:txBody>
      </p:sp>
      <p:sp>
        <p:nvSpPr>
          <p:cNvPr id="64" name="Google Shape;64;p14"/>
          <p:cNvSpPr txBox="1"/>
          <p:nvPr/>
        </p:nvSpPr>
        <p:spPr>
          <a:xfrm>
            <a:off x="143375" y="3553825"/>
            <a:ext cx="2210700" cy="11697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000" b="1">
                <a:solidFill>
                  <a:schemeClr val="dk1"/>
                </a:solidFill>
                <a:latin typeface="Times New Roman"/>
                <a:ea typeface="Times New Roman"/>
                <a:cs typeface="Times New Roman"/>
                <a:sym typeface="Times New Roman"/>
              </a:rPr>
              <a:t>2022-2023 WES Goals</a:t>
            </a:r>
            <a:endParaRPr sz="10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1000" b="1">
                <a:solidFill>
                  <a:schemeClr val="dk1"/>
                </a:solidFill>
                <a:latin typeface="Times New Roman"/>
                <a:ea typeface="Times New Roman"/>
                <a:cs typeface="Times New Roman"/>
                <a:sym typeface="Times New Roman"/>
              </a:rPr>
              <a:t>Westside Elementary will:</a:t>
            </a:r>
            <a:endParaRPr sz="1000" b="1">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endParaRPr sz="800" b="1">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Increase student achievement in math.</a:t>
            </a: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Increase student achievement in literacy.</a:t>
            </a: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Improve and foster growth and development of the whole child. </a:t>
            </a:r>
            <a:endParaRPr sz="900">
              <a:solidFill>
                <a:schemeClr val="dk1"/>
              </a:solidFill>
              <a:latin typeface="Times New Roman"/>
              <a:ea typeface="Times New Roman"/>
              <a:cs typeface="Times New Roman"/>
              <a:sym typeface="Times New Roman"/>
            </a:endParaRPr>
          </a:p>
        </p:txBody>
      </p:sp>
      <p:sp>
        <p:nvSpPr>
          <p:cNvPr id="65" name="Google Shape;65;p14"/>
          <p:cNvSpPr txBox="1"/>
          <p:nvPr/>
        </p:nvSpPr>
        <p:spPr>
          <a:xfrm>
            <a:off x="2354075" y="68925"/>
            <a:ext cx="6716700" cy="4617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800">
                <a:solidFill>
                  <a:schemeClr val="dk1"/>
                </a:solidFill>
                <a:latin typeface="Times New Roman"/>
                <a:ea typeface="Times New Roman"/>
                <a:cs typeface="Times New Roman"/>
                <a:sym typeface="Times New Roman"/>
              </a:rPr>
              <a:t>Teachers, Parents, and Students - Working Together for Success </a:t>
            </a:r>
            <a:endParaRPr sz="1000">
              <a:latin typeface="Times New Roman"/>
              <a:ea typeface="Times New Roman"/>
              <a:cs typeface="Times New Roman"/>
              <a:sym typeface="Times New Roman"/>
            </a:endParaRPr>
          </a:p>
        </p:txBody>
      </p:sp>
      <p:sp>
        <p:nvSpPr>
          <p:cNvPr id="66" name="Google Shape;66;p14"/>
          <p:cNvSpPr txBox="1"/>
          <p:nvPr/>
        </p:nvSpPr>
        <p:spPr>
          <a:xfrm>
            <a:off x="5645675" y="530625"/>
            <a:ext cx="3424800" cy="1231500"/>
          </a:xfrm>
          <a:prstGeom prst="rect">
            <a:avLst/>
          </a:prstGeom>
          <a:noFill/>
          <a:ln w="19050" cap="flat" cmpd="sng">
            <a:solidFill>
              <a:srgbClr val="CC0000"/>
            </a:solidFill>
            <a:prstDash val="solid"/>
            <a:round/>
            <a:headEnd type="none" w="sm" len="sm"/>
            <a:tailEnd type="none" w="sm" len="sm"/>
          </a:ln>
        </p:spPr>
        <p:txBody>
          <a:bodyPr spcFirstLastPara="1" wrap="square" lIns="91425" tIns="0" rIns="91425" bIns="0" anchor="t" anchorCtr="0">
            <a:spAutoFit/>
          </a:bodyPr>
          <a:lstStyle/>
          <a:p>
            <a:pPr marL="0" lvl="0" indent="0" algn="ctr"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As a school/teacher, we will:</a:t>
            </a:r>
            <a:endParaRPr sz="900" b="1">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Communicate information to parents.</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Build family capacity to support student learning at home.</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Align the School-Parent Compact Responsibilities with the School Academic Goals</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Offer free family nights that concentrate on academics.</a:t>
            </a:r>
            <a:endParaRPr sz="100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r>
              <a:rPr lang="en" sz="800">
                <a:solidFill>
                  <a:schemeClr val="dk1"/>
                </a:solidFill>
                <a:latin typeface="Times New Roman"/>
                <a:ea typeface="Times New Roman"/>
                <a:cs typeface="Times New Roman"/>
                <a:sym typeface="Times New Roman"/>
              </a:rPr>
              <a:t>The teachers at WES will work with students and families to support students in becoming proficient in all core subject areas. </a:t>
            </a:r>
            <a:endParaRPr sz="100">
              <a:solidFill>
                <a:schemeClr val="dk1"/>
              </a:solidFill>
              <a:latin typeface="Times New Roman"/>
              <a:ea typeface="Times New Roman"/>
              <a:cs typeface="Times New Roman"/>
              <a:sym typeface="Times New Roman"/>
            </a:endParaRPr>
          </a:p>
        </p:txBody>
      </p:sp>
      <p:sp>
        <p:nvSpPr>
          <p:cNvPr id="67" name="Google Shape;67;p14"/>
          <p:cNvSpPr txBox="1"/>
          <p:nvPr/>
        </p:nvSpPr>
        <p:spPr>
          <a:xfrm>
            <a:off x="5645675" y="1762125"/>
            <a:ext cx="3424800" cy="1616100"/>
          </a:xfrm>
          <a:prstGeom prst="rect">
            <a:avLst/>
          </a:prstGeom>
          <a:noFill/>
          <a:ln w="19050" cap="flat" cmpd="sng">
            <a:solidFill>
              <a:srgbClr val="CC0000"/>
            </a:solidFill>
            <a:prstDash val="solid"/>
            <a:round/>
            <a:headEnd type="none" w="sm" len="sm"/>
            <a:tailEnd type="none" w="sm" len="sm"/>
          </a:ln>
        </p:spPr>
        <p:txBody>
          <a:bodyPr spcFirstLastPara="1" wrap="square" lIns="91425" tIns="0" rIns="91425" bIns="0" anchor="t" anchorCtr="0">
            <a:spAutoFit/>
          </a:bodyPr>
          <a:lstStyle/>
          <a:p>
            <a:pPr marL="0" lvl="0" indent="0" algn="ctr"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As a parent, I will:  </a:t>
            </a:r>
            <a:endParaRPr sz="900" b="1">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Review my child’s work and read with my child.</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Check the school website, Facebook, and the teacher’s online classroom for information.</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Request PowerSchool login information and check my child’s grades and attendance.</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Communicate with the school about any concerns and schedule conferences as needed. </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Attend family nights and workshops at the school.</a:t>
            </a:r>
            <a:endParaRPr sz="10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800">
              <a:solidFill>
                <a:schemeClr val="dk1"/>
              </a:solidFill>
              <a:latin typeface="Times New Roman"/>
              <a:ea typeface="Times New Roman"/>
              <a:cs typeface="Times New Roman"/>
              <a:sym typeface="Times New Roman"/>
            </a:endParaRPr>
          </a:p>
          <a:p>
            <a:pPr marL="0" lvl="0" indent="0" algn="l" rtl="0">
              <a:spcBef>
                <a:spcPts val="0"/>
              </a:spcBef>
              <a:spcAft>
                <a:spcPts val="1200"/>
              </a:spcAft>
              <a:buClr>
                <a:schemeClr val="dk1"/>
              </a:buClr>
              <a:buSzPts val="1100"/>
              <a:buFont typeface="Arial"/>
              <a:buNone/>
            </a:pPr>
            <a:r>
              <a:rPr lang="en" sz="800">
                <a:solidFill>
                  <a:schemeClr val="dk1"/>
                </a:solidFill>
                <a:latin typeface="Times New Roman"/>
                <a:ea typeface="Times New Roman"/>
                <a:cs typeface="Times New Roman"/>
                <a:sym typeface="Times New Roman"/>
              </a:rPr>
              <a:t>WES parents joined staff to develop ideas about how families can support students’ success in becoming proficient in all core subject areas.</a:t>
            </a:r>
            <a:endParaRPr sz="800">
              <a:solidFill>
                <a:schemeClr val="dk1"/>
              </a:solidFill>
              <a:latin typeface="Times New Roman"/>
              <a:ea typeface="Times New Roman"/>
              <a:cs typeface="Times New Roman"/>
              <a:sym typeface="Times New Roman"/>
            </a:endParaRPr>
          </a:p>
        </p:txBody>
      </p:sp>
      <p:sp>
        <p:nvSpPr>
          <p:cNvPr id="68" name="Google Shape;68;p14"/>
          <p:cNvSpPr txBox="1"/>
          <p:nvPr/>
        </p:nvSpPr>
        <p:spPr>
          <a:xfrm>
            <a:off x="5645675" y="3378225"/>
            <a:ext cx="3424800" cy="1493100"/>
          </a:xfrm>
          <a:prstGeom prst="rect">
            <a:avLst/>
          </a:prstGeom>
          <a:noFill/>
          <a:ln w="19050" cap="flat" cmpd="sng">
            <a:solidFill>
              <a:srgbClr val="CC0000"/>
            </a:solidFill>
            <a:prstDash val="solid"/>
            <a:round/>
            <a:headEnd type="none" w="sm" len="sm"/>
            <a:tailEnd type="none" w="sm" len="sm"/>
          </a:ln>
        </p:spPr>
        <p:txBody>
          <a:bodyPr spcFirstLastPara="1" wrap="square" lIns="91425" tIns="0" rIns="91425" bIns="0" anchor="t" anchorCtr="0">
            <a:spAutoFit/>
          </a:bodyPr>
          <a:lstStyle/>
          <a:p>
            <a:pPr marL="0" lvl="0" indent="0" algn="ctr" rtl="0">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As a student, I will:</a:t>
            </a:r>
            <a:endParaRPr sz="900" b="1">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Review work and and read with my family.</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Check my  teacher’s online classrooms for instructional guidance.</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Take responsibility for my own learning and actions in the classroom.</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Take home information about events and remind my family of events.</a:t>
            </a:r>
            <a:endParaRPr sz="900">
              <a:solidFill>
                <a:schemeClr val="dk1"/>
              </a:solidFill>
              <a:latin typeface="Times New Roman"/>
              <a:ea typeface="Times New Roman"/>
              <a:cs typeface="Times New Roman"/>
              <a:sym typeface="Times New Roman"/>
            </a:endParaRPr>
          </a:p>
          <a:p>
            <a:pPr marL="457200" lvl="0" indent="0" algn="l" rtl="0">
              <a:spcBef>
                <a:spcPts val="0"/>
              </a:spcBef>
              <a:spcAft>
                <a:spcPts val="0"/>
              </a:spcAft>
              <a:buClr>
                <a:schemeClr val="dk1"/>
              </a:buClr>
              <a:buSzPts val="1100"/>
              <a:buFont typeface="Arial"/>
              <a:buNone/>
            </a:pP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800">
                <a:solidFill>
                  <a:schemeClr val="dk1"/>
                </a:solidFill>
                <a:latin typeface="Times New Roman"/>
                <a:ea typeface="Times New Roman"/>
                <a:cs typeface="Times New Roman"/>
                <a:sym typeface="Times New Roman"/>
              </a:rPr>
              <a:t>WES students joined staff and parents to develop ideas about how they can succeed in school and become proficient in all core subject areas.</a:t>
            </a:r>
            <a:endParaRPr sz="300">
              <a:solidFill>
                <a:schemeClr val="dk1"/>
              </a:solidFill>
              <a:latin typeface="Times New Roman"/>
              <a:ea typeface="Times New Roman"/>
              <a:cs typeface="Times New Roman"/>
              <a:sym typeface="Times New Roman"/>
            </a:endParaRPr>
          </a:p>
        </p:txBody>
      </p:sp>
      <p:sp>
        <p:nvSpPr>
          <p:cNvPr id="69" name="Google Shape;69;p14"/>
          <p:cNvSpPr txBox="1"/>
          <p:nvPr/>
        </p:nvSpPr>
        <p:spPr>
          <a:xfrm>
            <a:off x="2354075" y="530625"/>
            <a:ext cx="3291600" cy="2174100"/>
          </a:xfrm>
          <a:prstGeom prst="rect">
            <a:avLst/>
          </a:prstGeom>
          <a:noFill/>
          <a:ln w="19050" cap="flat" cmpd="sng">
            <a:solidFill>
              <a:srgbClr val="CC0000"/>
            </a:solidFill>
            <a:prstDash val="solid"/>
            <a:round/>
            <a:headEnd type="none" w="sm" len="sm"/>
            <a:tailEnd type="none" w="sm" len="sm"/>
          </a:ln>
        </p:spPr>
        <p:txBody>
          <a:bodyPr spcFirstLastPara="1" wrap="square" lIns="91425" tIns="0" rIns="91425" bIns="0" anchor="t" anchorCtr="0">
            <a:spAutoFit/>
          </a:bodyPr>
          <a:lstStyle/>
          <a:p>
            <a:pPr marL="0" lvl="0" indent="0" algn="ctr" rtl="0">
              <a:lnSpc>
                <a:spcPct val="100000"/>
              </a:lnSpc>
              <a:spcBef>
                <a:spcPts val="0"/>
              </a:spcBef>
              <a:spcAft>
                <a:spcPts val="0"/>
              </a:spcAft>
              <a:buClr>
                <a:schemeClr val="dk1"/>
              </a:buClr>
              <a:buSzPts val="1100"/>
              <a:buFont typeface="Arial"/>
              <a:buNone/>
            </a:pPr>
            <a:r>
              <a:rPr lang="en" sz="1100" b="1">
                <a:solidFill>
                  <a:schemeClr val="dk1"/>
                </a:solidFill>
                <a:latin typeface="Times New Roman"/>
                <a:ea typeface="Times New Roman"/>
                <a:cs typeface="Times New Roman"/>
                <a:sym typeface="Times New Roman"/>
              </a:rPr>
              <a:t>WES will place an emphasis K-5 on the following:</a:t>
            </a:r>
            <a:endParaRPr sz="1100" b="1">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Literacy: comprehension strategies, vocabulary development, constructed response, and genre writing tasks.</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Mathematics: problem solving, critical thinking, fact fluency, and constructed response.</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Science and Social Studies: critical thinking skills, problem-based learning, comprehension strategies, vocabulary development, and content-based writing tasks.</a:t>
            </a:r>
            <a:endParaRPr sz="900">
              <a:solidFill>
                <a:schemeClr val="dk1"/>
              </a:solidFill>
              <a:latin typeface="Times New Roman"/>
              <a:ea typeface="Times New Roman"/>
              <a:cs typeface="Times New Roman"/>
              <a:sym typeface="Times New Roman"/>
            </a:endParaRPr>
          </a:p>
          <a:p>
            <a:pPr marL="457200" lvl="0" indent="-285750" algn="l" rtl="0">
              <a:spcBef>
                <a:spcPts val="0"/>
              </a:spcBef>
              <a:spcAft>
                <a:spcPts val="0"/>
              </a:spcAft>
              <a:buClr>
                <a:schemeClr val="dk1"/>
              </a:buClr>
              <a:buSzPts val="900"/>
              <a:buFont typeface="Times New Roman"/>
              <a:buChar char="●"/>
            </a:pPr>
            <a:r>
              <a:rPr lang="en" sz="900">
                <a:solidFill>
                  <a:schemeClr val="dk1"/>
                </a:solidFill>
                <a:latin typeface="Times New Roman"/>
                <a:ea typeface="Times New Roman"/>
                <a:cs typeface="Times New Roman"/>
                <a:sym typeface="Times New Roman"/>
              </a:rPr>
              <a:t>Health: identify healthy behaviors, use effective communication skills to enhance health, and practice healthy behaviors to reduce health risks.</a:t>
            </a:r>
            <a:endParaRPr sz="9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800">
                <a:solidFill>
                  <a:schemeClr val="dk1"/>
                </a:solidFill>
                <a:latin typeface="Times New Roman"/>
                <a:ea typeface="Times New Roman"/>
                <a:cs typeface="Times New Roman"/>
                <a:sym typeface="Times New Roman"/>
              </a:rPr>
              <a:t>The Georgia Standards of Excellence can be accessed at: </a:t>
            </a:r>
            <a:r>
              <a:rPr lang="en" sz="500" u="sng">
                <a:solidFill>
                  <a:schemeClr val="accent5"/>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www.georgiastandards.org</a:t>
            </a:r>
            <a:r>
              <a:rPr lang="en" sz="500">
                <a:solidFill>
                  <a:schemeClr val="dk1"/>
                </a:solidFill>
                <a:latin typeface="Times New Roman"/>
                <a:ea typeface="Times New Roman"/>
                <a:cs typeface="Times New Roman"/>
                <a:sym typeface="Times New Roman"/>
              </a:rPr>
              <a:t>. </a:t>
            </a:r>
            <a:endParaRPr sz="1000">
              <a:solidFill>
                <a:schemeClr val="dk1"/>
              </a:solidFill>
              <a:latin typeface="Times New Roman"/>
              <a:ea typeface="Times New Roman"/>
              <a:cs typeface="Times New Roman"/>
              <a:sym typeface="Times New Roman"/>
            </a:endParaRPr>
          </a:p>
          <a:p>
            <a:pPr marL="4572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200">
              <a:solidFill>
                <a:schemeClr val="dk1"/>
              </a:solidFill>
              <a:latin typeface="Times New Roman"/>
              <a:ea typeface="Times New Roman"/>
              <a:cs typeface="Times New Roman"/>
              <a:sym typeface="Times New Roman"/>
            </a:endParaRPr>
          </a:p>
        </p:txBody>
      </p:sp>
      <p:sp>
        <p:nvSpPr>
          <p:cNvPr id="70" name="Google Shape;70;p14"/>
          <p:cNvSpPr txBox="1"/>
          <p:nvPr/>
        </p:nvSpPr>
        <p:spPr>
          <a:xfrm>
            <a:off x="2354075" y="2704725"/>
            <a:ext cx="3291600" cy="2367300"/>
          </a:xfrm>
          <a:prstGeom prst="rect">
            <a:avLst/>
          </a:prstGeom>
          <a:noFill/>
          <a:ln w="19050" cap="flat" cmpd="sng">
            <a:solidFill>
              <a:srgbClr val="CC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10000"/>
              </a:lnSpc>
              <a:spcBef>
                <a:spcPts val="0"/>
              </a:spcBef>
              <a:spcAft>
                <a:spcPts val="0"/>
              </a:spcAft>
              <a:buClr>
                <a:schemeClr val="dk1"/>
              </a:buClr>
              <a:buSzPts val="1100"/>
              <a:buFont typeface="Arial"/>
              <a:buNone/>
            </a:pPr>
            <a:r>
              <a:rPr lang="en" sz="900" b="1">
                <a:solidFill>
                  <a:schemeClr val="dk1"/>
                </a:solidFill>
                <a:latin typeface="Times New Roman"/>
                <a:ea typeface="Times New Roman"/>
                <a:cs typeface="Times New Roman"/>
                <a:sym typeface="Times New Roman"/>
              </a:rPr>
              <a:t>Help Your Child Learn at Home</a:t>
            </a:r>
            <a:endParaRPr sz="900" b="1">
              <a:solidFill>
                <a:schemeClr val="dk1"/>
              </a:solidFill>
              <a:latin typeface="Times New Roman"/>
              <a:ea typeface="Times New Roman"/>
              <a:cs typeface="Times New Roman"/>
              <a:sym typeface="Times New Roman"/>
            </a:endParaRPr>
          </a:p>
          <a:p>
            <a:pPr marL="0" marR="88392" lvl="0" indent="0" algn="l" rtl="0">
              <a:lnSpc>
                <a:spcPct val="113288"/>
              </a:lnSpc>
              <a:spcBef>
                <a:spcPts val="1258"/>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In the 21st century, learning does not end in the classroom. Teachers now have the capability to help children and their parents at home by utilizing online classrooms. Through the online classrooms,  parents will have access to tutorials, helpful links and instructional videos that will help with instruction during after school hours.  </a:t>
            </a:r>
            <a:endParaRPr sz="900">
              <a:solidFill>
                <a:schemeClr val="dk1"/>
              </a:solidFill>
              <a:latin typeface="Times New Roman"/>
              <a:ea typeface="Times New Roman"/>
              <a:cs typeface="Times New Roman"/>
              <a:sym typeface="Times New Roman"/>
            </a:endParaRPr>
          </a:p>
          <a:p>
            <a:pPr marL="0" marR="55702" lvl="0" indent="0" algn="l" rtl="0">
              <a:lnSpc>
                <a:spcPct val="113283"/>
              </a:lnSpc>
              <a:spcBef>
                <a:spcPts val="1254"/>
              </a:spcBef>
              <a:spcAft>
                <a:spcPts val="0"/>
              </a:spcAft>
              <a:buClr>
                <a:schemeClr val="dk1"/>
              </a:buClr>
              <a:buSzPts val="1100"/>
              <a:buFont typeface="Arial"/>
              <a:buNone/>
            </a:pPr>
            <a:r>
              <a:rPr lang="en" sz="900">
                <a:solidFill>
                  <a:schemeClr val="dk1"/>
                </a:solidFill>
                <a:latin typeface="Times New Roman"/>
                <a:ea typeface="Times New Roman"/>
                <a:cs typeface="Times New Roman"/>
                <a:sym typeface="Times New Roman"/>
              </a:rPr>
              <a:t>Children will need help and support to succeed in their studies. Try to create a quiet place for your child to study, and carve out time every day when your  child can concentrate on reading, writing, and math. By taking small steps, you will be helping your child  become successful both in and outside the classroom.</a:t>
            </a:r>
            <a:endParaRPr sz="1000" b="1">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1059</Words>
  <Application>Microsoft Macintosh PowerPoint</Application>
  <PresentationFormat>On-screen Show (16:9)</PresentationFormat>
  <Paragraphs>134</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Rockwell</vt:lpstr>
      <vt:lpstr>Times New Roman</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Glenn, Gabrielle</cp:lastModifiedBy>
  <cp:revision>1</cp:revision>
  <dcterms:modified xsi:type="dcterms:W3CDTF">2022-11-16T17:25:51Z</dcterms:modified>
</cp:coreProperties>
</file>