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7"/>
  </p:notesMasterIdLst>
  <p:sldIdLst>
    <p:sldId id="270" r:id="rId5"/>
    <p:sldId id="271" r:id="rId6"/>
  </p:sldIdLst>
  <p:sldSz cx="6858000" cy="9144000" type="letter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ristin Moody" initials="KM" lastIdx="35" clrIdx="0"/>
  <p:cmAuthor id="1" name="Norvell, Travis" initials="NT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EB"/>
    <a:srgbClr val="FDF1E9"/>
    <a:srgbClr val="990000"/>
    <a:srgbClr val="0066FF"/>
    <a:srgbClr val="E3A3A3"/>
    <a:srgbClr val="FFEAEC"/>
    <a:srgbClr val="FFD5D4"/>
    <a:srgbClr val="FFF5C9"/>
    <a:srgbClr val="FFCC00"/>
    <a:srgbClr val="FFE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 snapToGrid="0">
      <p:cViewPr>
        <p:scale>
          <a:sx n="120" d="100"/>
          <a:sy n="120" d="100"/>
        </p:scale>
        <p:origin x="138" y="-351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82119" cy="466435"/>
          </a:xfrm>
          <a:prstGeom prst="rect">
            <a:avLst/>
          </a:prstGeom>
        </p:spPr>
        <p:txBody>
          <a:bodyPr vert="horz" lIns="92807" tIns="46404" rIns="92807" bIns="4640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4"/>
            <a:ext cx="2982119" cy="466435"/>
          </a:xfrm>
          <a:prstGeom prst="rect">
            <a:avLst/>
          </a:prstGeom>
        </p:spPr>
        <p:txBody>
          <a:bodyPr vert="horz" lIns="92807" tIns="46404" rIns="92807" bIns="46404" rtlCol="0"/>
          <a:lstStyle>
            <a:lvl1pPr algn="r">
              <a:defRPr sz="1200"/>
            </a:lvl1pPr>
          </a:lstStyle>
          <a:p>
            <a:fld id="{B665D249-3778-416A-98C1-6C9215D76C37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65363" y="1162050"/>
            <a:ext cx="23510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07" tIns="46404" rIns="92807" bIns="4640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8"/>
            <a:ext cx="5505450" cy="3660456"/>
          </a:xfrm>
          <a:prstGeom prst="rect">
            <a:avLst/>
          </a:prstGeom>
        </p:spPr>
        <p:txBody>
          <a:bodyPr vert="horz" lIns="92807" tIns="46404" rIns="92807" bIns="4640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29969"/>
            <a:ext cx="2982119" cy="466434"/>
          </a:xfrm>
          <a:prstGeom prst="rect">
            <a:avLst/>
          </a:prstGeom>
        </p:spPr>
        <p:txBody>
          <a:bodyPr vert="horz" lIns="92807" tIns="46404" rIns="92807" bIns="4640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9"/>
            <a:ext cx="2982119" cy="466434"/>
          </a:xfrm>
          <a:prstGeom prst="rect">
            <a:avLst/>
          </a:prstGeom>
        </p:spPr>
        <p:txBody>
          <a:bodyPr vert="horz" lIns="92807" tIns="46404" rIns="92807" bIns="46404" rtlCol="0" anchor="b"/>
          <a:lstStyle>
            <a:lvl1pPr algn="r">
              <a:defRPr sz="1200"/>
            </a:lvl1pPr>
          </a:lstStyle>
          <a:p>
            <a:fld id="{C315CF0F-7754-451D-81E9-5A14F2A7A2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379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98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367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331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641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86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051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727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130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938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643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25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0CBBA-220A-447C-9114-73FBB77412C7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909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ight Arrow 47"/>
          <p:cNvSpPr/>
          <p:nvPr/>
        </p:nvSpPr>
        <p:spPr>
          <a:xfrm>
            <a:off x="2664731" y="2193825"/>
            <a:ext cx="230321" cy="129457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76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3" y="10781"/>
            <a:ext cx="6858000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bg1"/>
                </a:solidFill>
                <a:latin typeface="Arial"/>
                <a:cs typeface="Arial"/>
              </a:rPr>
              <a:t>Barack and Michelle Obama Academy </a:t>
            </a:r>
          </a:p>
          <a:p>
            <a:pPr algn="ctr"/>
            <a:r>
              <a:rPr lang="en-US" sz="900" b="1" dirty="0" smtClean="0">
                <a:solidFill>
                  <a:schemeClr val="bg1"/>
                </a:solidFill>
                <a:latin typeface="Arial"/>
                <a:cs typeface="Arial"/>
              </a:rPr>
              <a:t>2019-2020 Implementation Plan</a:t>
            </a:r>
            <a:endParaRPr lang="en-US" sz="9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53709" y="1658697"/>
            <a:ext cx="816249" cy="1876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19" b="1" dirty="0">
                <a:latin typeface="Arial"/>
                <a:cs typeface="Arial"/>
              </a:rPr>
              <a:t>School Priorities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688777" y="2631032"/>
            <a:ext cx="856325" cy="2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19" b="1" dirty="0">
                <a:latin typeface="Arial"/>
                <a:cs typeface="Arial"/>
              </a:rPr>
              <a:t>School Strategies</a:t>
            </a:r>
          </a:p>
          <a:p>
            <a:endParaRPr lang="en-US" sz="675" b="1" dirty="0"/>
          </a:p>
        </p:txBody>
      </p:sp>
      <p:sp>
        <p:nvSpPr>
          <p:cNvPr id="9" name="Rectangle 8"/>
          <p:cNvSpPr/>
          <p:nvPr/>
        </p:nvSpPr>
        <p:spPr>
          <a:xfrm>
            <a:off x="1580016" y="2799462"/>
            <a:ext cx="3271241" cy="21550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chemeClr val="dk1"/>
              </a:buClr>
              <a:buSzPts val="1800"/>
            </a:pP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Targeted Professional Development:</a:t>
            </a:r>
          </a:p>
          <a:p>
            <a:pPr lvl="0">
              <a:buClr>
                <a:schemeClr val="dk1"/>
              </a:buClr>
              <a:buSzPts val="1800"/>
            </a:pP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1. Modeling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 classroom from Instructional Coaches &amp; 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District’s Content Specialists</a:t>
            </a:r>
            <a:endParaRPr lang="en-US" sz="1000" dirty="0"/>
          </a:p>
          <a:p>
            <a:pPr lvl="0">
              <a:buClr>
                <a:schemeClr val="dk1"/>
              </a:buClr>
              <a:buSzPts val="1800"/>
            </a:pP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2. Classroom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bservations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and side-by-side coaching</a:t>
            </a:r>
            <a:endParaRPr lang="en-US" sz="1000" dirty="0"/>
          </a:p>
          <a:p>
            <a:pPr lvl="0">
              <a:buClr>
                <a:schemeClr val="dk1"/>
              </a:buClr>
              <a:buSzPts val="1800"/>
            </a:pP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3. Targeted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Professional Development with next steps</a:t>
            </a:r>
            <a:endParaRPr lang="en-US" sz="1000" dirty="0"/>
          </a:p>
          <a:p>
            <a:pPr lvl="0">
              <a:buClr>
                <a:schemeClr val="dk1"/>
              </a:buClr>
              <a:buSzPts val="1800"/>
            </a:pP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4. Fast Feedback</a:t>
            </a:r>
          </a:p>
          <a:p>
            <a:pPr lvl="0">
              <a:buClr>
                <a:schemeClr val="dk1"/>
              </a:buClr>
              <a:buSzPts val="1800"/>
            </a:pP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5.  Peer observation and feedback</a:t>
            </a:r>
          </a:p>
          <a:p>
            <a:pPr lvl="0">
              <a:buClr>
                <a:schemeClr val="dk1"/>
              </a:buClr>
              <a:buSzPts val="1800"/>
            </a:pP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6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Implementation of Guided Reading (GR)</a:t>
            </a:r>
          </a:p>
          <a:p>
            <a:pPr lvl="0">
              <a:buClr>
                <a:schemeClr val="dk1"/>
              </a:buClr>
              <a:buSzPts val="1800"/>
            </a:pPr>
            <a:endParaRPr lang="en-US" sz="10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2540" y="594814"/>
            <a:ext cx="1547476" cy="961903"/>
          </a:xfrm>
          <a:prstGeom prst="roundRect">
            <a:avLst/>
          </a:prstGeom>
          <a:solidFill>
            <a:schemeClr val="bg2">
              <a:alpha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Mission:</a:t>
            </a:r>
          </a:p>
          <a:p>
            <a:pPr algn="ctr"/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With a caring culture of trust and collaboration, every student will graduate ready for college and career.</a:t>
            </a:r>
          </a:p>
          <a:p>
            <a:pPr algn="ctr"/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Vision:</a:t>
            </a:r>
          </a:p>
          <a:p>
            <a:pPr algn="ctr"/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high performing school district where students love to learn, educators inspire, families engage and the community trusts the system.</a:t>
            </a:r>
            <a:endParaRPr lang="en-US" sz="6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49471" y="397072"/>
            <a:ext cx="1119217" cy="187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19" b="1" dirty="0">
                <a:latin typeface="Arial"/>
                <a:cs typeface="Arial"/>
              </a:rPr>
              <a:t>District Mission &amp; Vision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1729680" y="613121"/>
            <a:ext cx="2110986" cy="925056"/>
          </a:xfrm>
          <a:prstGeom prst="roundRect">
            <a:avLst/>
          </a:prstGeom>
          <a:solidFill>
            <a:schemeClr val="bg2">
              <a:alpha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Mission: The Jackson Cluster will graduate students who are productive, caring, and lifelong learners.</a:t>
            </a:r>
          </a:p>
          <a:p>
            <a:pPr algn="ctr"/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Vision: Our vision is to develop inquiry, knowledge and character: Every teacher, every leader, every day in collaboration with every stakeholder</a:t>
            </a:r>
            <a:endParaRPr lang="en-US" sz="6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20036" y="395795"/>
            <a:ext cx="1119217" cy="187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19" b="1" dirty="0">
                <a:latin typeface="Arial"/>
                <a:cs typeface="Arial"/>
              </a:rPr>
              <a:t>Cluster Mission &amp; Vision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4051265" y="584688"/>
            <a:ext cx="2719369" cy="937578"/>
          </a:xfrm>
          <a:prstGeom prst="roundRect">
            <a:avLst/>
          </a:prstGeom>
          <a:solidFill>
            <a:schemeClr val="bg2">
              <a:alpha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Mission: Our </a:t>
            </a:r>
            <a:r>
              <a:rPr lang="en-US" sz="6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mission is to enrich, and respect all children as unique individuals while fostering an environment which develops the social, emotional, physical, and intellectual development of every child</a:t>
            </a:r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ctr"/>
            <a:endParaRPr lang="en-US" sz="6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Vision: To </a:t>
            </a:r>
            <a:r>
              <a:rPr lang="en-US" sz="6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work collaboratively as school leaders, teachers, and community members to provide a child-centered environment focused on high student achievement for all students.</a:t>
            </a:r>
          </a:p>
          <a:p>
            <a:pPr algn="ctr"/>
            <a:endParaRPr lang="en-US" sz="6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969154" y="385383"/>
            <a:ext cx="1109599" cy="187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19" b="1" dirty="0">
                <a:latin typeface="Arial"/>
                <a:cs typeface="Arial"/>
              </a:rPr>
              <a:t>School Mission &amp; Vision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348899" y="1647794"/>
            <a:ext cx="11750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latin typeface="Arial"/>
                <a:cs typeface="Arial"/>
              </a:rPr>
              <a:t>SMART Goals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973994" y="1886542"/>
            <a:ext cx="3713554" cy="709174"/>
          </a:xfrm>
          <a:prstGeom prst="rect">
            <a:avLst/>
          </a:prstGeom>
          <a:solidFill>
            <a:srgbClr val="FDF1E9"/>
          </a:solidFill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Goal 1 a.  By </a:t>
            </a: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the end of the 2018-2019 school year, we will </a:t>
            </a:r>
            <a:r>
              <a:rPr lang="en-US" sz="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increase </a:t>
            </a: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the number of students in </a:t>
            </a:r>
            <a:r>
              <a:rPr lang="en-US" sz="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proficient and distinguished on </a:t>
            </a: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the GMAS by 5%. </a:t>
            </a:r>
          </a:p>
          <a:p>
            <a:pPr lvl="0"/>
            <a:r>
              <a:rPr lang="en-US" sz="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Goal 1b.  By </a:t>
            </a: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the end of the 2018-2019 school year, we will </a:t>
            </a:r>
            <a:r>
              <a:rPr lang="en-US" sz="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increase </a:t>
            </a: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the number of </a:t>
            </a:r>
            <a:r>
              <a:rPr lang="en-US" sz="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Kindergarten students scoring at the Probable Reader level, first grade students scoring at the Transitional Reader level, and second grade students scoring at proficient. </a:t>
            </a:r>
            <a:endParaRPr lang="en-US" sz="8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279741" y="1618356"/>
            <a:ext cx="1230622" cy="187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9" b="1" dirty="0">
                <a:latin typeface="Arial"/>
                <a:cs typeface="Arial"/>
              </a:rPr>
              <a:t>Signature Program</a:t>
            </a:r>
            <a:r>
              <a:rPr lang="en-US" sz="619" b="1" dirty="0" smtClean="0">
                <a:latin typeface="Arial"/>
                <a:cs typeface="Arial"/>
              </a:rPr>
              <a:t>: None </a:t>
            </a:r>
            <a:endParaRPr lang="en-US" sz="619" b="1" u="sng" dirty="0">
              <a:latin typeface="Arial"/>
              <a:cs typeface="Arial"/>
            </a:endParaRPr>
          </a:p>
        </p:txBody>
      </p:sp>
      <p:sp>
        <p:nvSpPr>
          <p:cNvPr id="82" name="Right Arrow 81"/>
          <p:cNvSpPr/>
          <p:nvPr/>
        </p:nvSpPr>
        <p:spPr>
          <a:xfrm rot="10800000">
            <a:off x="3853111" y="953500"/>
            <a:ext cx="189311" cy="193246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76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Right Arrow 82"/>
          <p:cNvSpPr/>
          <p:nvPr/>
        </p:nvSpPr>
        <p:spPr>
          <a:xfrm rot="10800000">
            <a:off x="1540369" y="953499"/>
            <a:ext cx="189311" cy="193246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76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33936" y="1871905"/>
            <a:ext cx="2616774" cy="7540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Cultivate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 literate community in which students read and write with clarity and 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fluency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across the curriculum.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26566" y="2796493"/>
            <a:ext cx="1279344" cy="2155034"/>
          </a:xfrm>
          <a:prstGeom prst="rect">
            <a:avLst/>
          </a:prstGeom>
          <a:solidFill>
            <a:srgbClr val="FFFAEB"/>
          </a:solidFill>
          <a:ln w="254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1. Surface level 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writing PD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</a:t>
            </a:r>
            <a:endParaRPr lang="en-US" sz="1000" dirty="0"/>
          </a:p>
          <a:p>
            <a:pPr lvl="0"/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2. Lack of understanding of a 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literacy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instructional framework.</a:t>
            </a:r>
            <a:endParaRPr lang="en-US" sz="1000" dirty="0"/>
          </a:p>
          <a:p>
            <a:pPr lvl="0"/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3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How to address the needs of struggling learners</a:t>
            </a:r>
            <a:endParaRPr lang="en-US" sz="1000" dirty="0"/>
          </a:p>
          <a:p>
            <a:pPr lvl="0"/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4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Implementation of school-wide writing plan</a:t>
            </a:r>
            <a:endParaRPr lang="en-US" sz="1000" dirty="0"/>
          </a:p>
        </p:txBody>
      </p:sp>
      <p:sp>
        <p:nvSpPr>
          <p:cNvPr id="51" name="Rectangle 50"/>
          <p:cNvSpPr/>
          <p:nvPr/>
        </p:nvSpPr>
        <p:spPr>
          <a:xfrm>
            <a:off x="634502" y="2617235"/>
            <a:ext cx="490840" cy="2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19" b="1" dirty="0">
                <a:latin typeface="Arial"/>
                <a:cs typeface="Arial"/>
              </a:rPr>
              <a:t>Barriers</a:t>
            </a:r>
          </a:p>
          <a:p>
            <a:endParaRPr lang="en-US" sz="675" b="1" dirty="0"/>
          </a:p>
        </p:txBody>
      </p:sp>
      <p:sp>
        <p:nvSpPr>
          <p:cNvPr id="52" name="Rectangle 51"/>
          <p:cNvSpPr/>
          <p:nvPr/>
        </p:nvSpPr>
        <p:spPr>
          <a:xfrm>
            <a:off x="4930922" y="2792412"/>
            <a:ext cx="1781685" cy="2155034"/>
          </a:xfrm>
          <a:prstGeom prst="rect">
            <a:avLst/>
          </a:prstGeom>
          <a:solidFill>
            <a:srgbClr val="FFFAEB"/>
          </a:solidFill>
          <a:ln w="254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1.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PD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will be specified based on the trends in the building.</a:t>
            </a:r>
            <a:endParaRPr lang="en-US" sz="1000" dirty="0"/>
          </a:p>
          <a:p>
            <a:pPr lvl="0"/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2.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Teachers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will receive specific action steps to implement in their classroom. </a:t>
            </a:r>
            <a:endParaRPr lang="en-US" sz="1000" dirty="0"/>
          </a:p>
          <a:p>
            <a:pPr lvl="0"/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3.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Teachers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will implement the 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guided reading strategy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and 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will receive regular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observations to support growth.</a:t>
            </a:r>
            <a:endParaRPr lang="en-US" sz="1000" dirty="0"/>
          </a:p>
          <a:p>
            <a:pPr lvl="0"/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4.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Student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achievement will 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be evident. </a:t>
            </a:r>
            <a:endParaRPr lang="en-US" sz="1000" dirty="0"/>
          </a:p>
        </p:txBody>
      </p:sp>
      <p:sp>
        <p:nvSpPr>
          <p:cNvPr id="53" name="Rectangle 52"/>
          <p:cNvSpPr/>
          <p:nvPr/>
        </p:nvSpPr>
        <p:spPr>
          <a:xfrm>
            <a:off x="5435602" y="2617757"/>
            <a:ext cx="803425" cy="2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19" b="1" dirty="0">
                <a:latin typeface="Arial"/>
                <a:cs typeface="Arial"/>
              </a:rPr>
              <a:t>Strategic Impact</a:t>
            </a:r>
          </a:p>
          <a:p>
            <a:endParaRPr lang="en-US" sz="675" b="1" dirty="0"/>
          </a:p>
        </p:txBody>
      </p:sp>
      <p:sp>
        <p:nvSpPr>
          <p:cNvPr id="55" name="Right Arrow 54"/>
          <p:cNvSpPr/>
          <p:nvPr/>
        </p:nvSpPr>
        <p:spPr>
          <a:xfrm>
            <a:off x="2664732" y="5721301"/>
            <a:ext cx="230321" cy="129457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2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691656" y="6525289"/>
            <a:ext cx="856325" cy="2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19" b="1" dirty="0">
                <a:latin typeface="Arial"/>
                <a:cs typeface="Arial"/>
              </a:rPr>
              <a:t>School Strategies</a:t>
            </a:r>
          </a:p>
          <a:p>
            <a:endParaRPr lang="en-US" sz="675" b="1" dirty="0"/>
          </a:p>
        </p:txBody>
      </p:sp>
      <p:sp>
        <p:nvSpPr>
          <p:cNvPr id="59" name="Rectangle 58"/>
          <p:cNvSpPr/>
          <p:nvPr/>
        </p:nvSpPr>
        <p:spPr>
          <a:xfrm>
            <a:off x="1554956" y="6717915"/>
            <a:ext cx="3271241" cy="19740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0" indent="-457200"/>
            <a:r>
              <a:rPr lang="en-US" sz="1000" dirty="0" smtClean="0">
                <a:solidFill>
                  <a:schemeClr val="tx1"/>
                </a:solidFill>
              </a:rPr>
              <a:t>1.Professional Development on school wide discipline plan</a:t>
            </a:r>
          </a:p>
          <a:p>
            <a:pPr marL="182880" indent="-457200"/>
            <a:r>
              <a:rPr lang="en-US" sz="1000" dirty="0" smtClean="0">
                <a:solidFill>
                  <a:schemeClr val="tx1"/>
                </a:solidFill>
              </a:rPr>
              <a:t>2. Eagle Bucks and School Store</a:t>
            </a:r>
          </a:p>
          <a:p>
            <a:r>
              <a:rPr lang="en-US" sz="1000" dirty="0" smtClean="0">
                <a:solidFill>
                  <a:schemeClr val="tx1"/>
                </a:solidFill>
              </a:rPr>
              <a:t>3. Attendance Incentives</a:t>
            </a:r>
          </a:p>
          <a:p>
            <a:r>
              <a:rPr lang="en-US" sz="1000" dirty="0" smtClean="0">
                <a:solidFill>
                  <a:schemeClr val="tx1"/>
                </a:solidFill>
              </a:rPr>
              <a:t>4. Professional Development and implementation of Restorative Practices</a:t>
            </a:r>
          </a:p>
          <a:p>
            <a:r>
              <a:rPr lang="en-US" sz="1000" dirty="0" smtClean="0">
                <a:solidFill>
                  <a:schemeClr val="tx1"/>
                </a:solidFill>
              </a:rPr>
              <a:t>5. Daily Words of Wisdom on morning announcements</a:t>
            </a:r>
          </a:p>
          <a:p>
            <a:r>
              <a:rPr lang="en-US" sz="1000" dirty="0" smtClean="0">
                <a:solidFill>
                  <a:schemeClr val="tx1"/>
                </a:solidFill>
              </a:rPr>
              <a:t>6. Offer Girls Mentoring Programs (PEARLS, Girls Inc., Spellman Mentors)</a:t>
            </a:r>
          </a:p>
          <a:p>
            <a:r>
              <a:rPr lang="en-US" sz="1000" dirty="0" smtClean="0">
                <a:solidFill>
                  <a:schemeClr val="tx1"/>
                </a:solidFill>
              </a:rPr>
              <a:t>7. Off Boys Mentoring Programs (Obama Young Kings)</a:t>
            </a:r>
          </a:p>
          <a:p>
            <a:r>
              <a:rPr lang="en-US" sz="1000" dirty="0" smtClean="0">
                <a:solidFill>
                  <a:schemeClr val="tx1"/>
                </a:solidFill>
              </a:rPr>
              <a:t>8. Implement No Place for Hate Initiative</a:t>
            </a:r>
          </a:p>
          <a:p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2973995" y="5127490"/>
            <a:ext cx="3713553" cy="1356447"/>
          </a:xfrm>
          <a:prstGeom prst="rect">
            <a:avLst/>
          </a:prstGeom>
          <a:solidFill>
            <a:srgbClr val="FDF1E9"/>
          </a:solidFill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200" dirty="0" smtClean="0">
                <a:solidFill>
                  <a:schemeClr val="tx1"/>
                </a:solidFill>
                <a:cs typeface="Arial" panose="020B0604020202020204" pitchFamily="34" charset="0"/>
              </a:rPr>
              <a:t>By the end of the 2018-2019 school year, we will decrease the number of repeated suspensions by 3%</a:t>
            </a:r>
            <a:endParaRPr lang="en-US" sz="1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33937" y="5122061"/>
            <a:ext cx="2616774" cy="13646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tx1"/>
                </a:solidFill>
              </a:rPr>
              <a:t>2. Improve a positive school wide culture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01507" y="6714946"/>
            <a:ext cx="1304404" cy="1974019"/>
          </a:xfrm>
          <a:prstGeom prst="rect">
            <a:avLst/>
          </a:prstGeom>
          <a:solidFill>
            <a:srgbClr val="FFFAEB"/>
          </a:solidFill>
          <a:ln w="254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Clear </a:t>
            </a:r>
            <a:r>
              <a:rPr 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and consistent school wide discipline </a:t>
            </a:r>
            <a:r>
              <a:rPr 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plan</a:t>
            </a:r>
          </a:p>
          <a:p>
            <a:r>
              <a:rPr 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</a:t>
            </a:r>
            <a:r>
              <a:rPr lang="en-US" sz="1000" dirty="0" smtClean="0">
                <a:solidFill>
                  <a:schemeClr val="tx1"/>
                </a:solidFill>
              </a:rPr>
              <a:t>Understand </a:t>
            </a:r>
            <a:r>
              <a:rPr lang="en-US" sz="1000" dirty="0" smtClean="0">
                <a:solidFill>
                  <a:schemeClr val="tx1"/>
                </a:solidFill>
              </a:rPr>
              <a:t>school-wide discipline plan</a:t>
            </a:r>
          </a:p>
          <a:p>
            <a:r>
              <a:rPr lang="en-US" sz="1000" dirty="0" smtClean="0">
                <a:solidFill>
                  <a:schemeClr val="tx1"/>
                </a:solidFill>
              </a:rPr>
              <a:t>3. Lack </a:t>
            </a:r>
            <a:r>
              <a:rPr lang="en-US" sz="1000" dirty="0" smtClean="0">
                <a:solidFill>
                  <a:schemeClr val="tx1"/>
                </a:solidFill>
              </a:rPr>
              <a:t>of application of social emotional learning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09443" y="6543814"/>
            <a:ext cx="490840" cy="2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19" b="1" dirty="0">
                <a:latin typeface="Arial"/>
                <a:cs typeface="Arial"/>
              </a:rPr>
              <a:t>Barriers</a:t>
            </a:r>
          </a:p>
          <a:p>
            <a:endParaRPr lang="en-US" sz="675" b="1" dirty="0"/>
          </a:p>
        </p:txBody>
      </p:sp>
      <p:sp>
        <p:nvSpPr>
          <p:cNvPr id="68" name="Rectangle 67"/>
          <p:cNvSpPr/>
          <p:nvPr/>
        </p:nvSpPr>
        <p:spPr>
          <a:xfrm>
            <a:off x="4905863" y="6710865"/>
            <a:ext cx="1781685" cy="1974019"/>
          </a:xfrm>
          <a:prstGeom prst="rect">
            <a:avLst/>
          </a:prstGeom>
          <a:solidFill>
            <a:srgbClr val="FFFAEB"/>
          </a:solidFill>
          <a:ln w="254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r>
              <a:rPr lang="en-US" sz="1000" dirty="0" smtClean="0">
                <a:solidFill>
                  <a:schemeClr val="tx1"/>
                </a:solidFill>
              </a:rPr>
              <a:t>Staff is trained on restorative practice</a:t>
            </a:r>
          </a:p>
          <a:p>
            <a:pPr marL="228600" indent="-228600">
              <a:buAutoNum type="arabicPeriod"/>
            </a:pPr>
            <a:r>
              <a:rPr lang="en-US" sz="1000" dirty="0" smtClean="0">
                <a:solidFill>
                  <a:schemeClr val="tx1"/>
                </a:solidFill>
              </a:rPr>
              <a:t>Decrease in students with repeat suspensions</a:t>
            </a:r>
            <a:endParaRPr lang="en-US" sz="1000" dirty="0" smtClean="0">
              <a:solidFill>
                <a:schemeClr val="tx1"/>
              </a:solidFill>
            </a:endParaRPr>
          </a:p>
          <a:p>
            <a:pPr marL="228600" indent="-228600">
              <a:buAutoNum type="arabicPeriod"/>
            </a:pPr>
            <a:r>
              <a:rPr lang="en-US" sz="1000" dirty="0" smtClean="0">
                <a:solidFill>
                  <a:schemeClr val="tx1"/>
                </a:solidFill>
              </a:rPr>
              <a:t>Alternative supports offered to students</a:t>
            </a:r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492264" y="6533703"/>
            <a:ext cx="803425" cy="2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19" b="1" dirty="0">
                <a:latin typeface="Arial"/>
                <a:cs typeface="Arial"/>
              </a:rPr>
              <a:t>Strategic Impact</a:t>
            </a:r>
          </a:p>
          <a:p>
            <a:endParaRPr lang="en-US" sz="675" b="1" dirty="0"/>
          </a:p>
        </p:txBody>
      </p:sp>
    </p:spTree>
    <p:extLst>
      <p:ext uri="{BB962C8B-B14F-4D97-AF65-F5344CB8AC3E}">
        <p14:creationId xmlns:p14="http://schemas.microsoft.com/office/powerpoint/2010/main" val="169377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ight Arrow 47"/>
          <p:cNvSpPr/>
          <p:nvPr/>
        </p:nvSpPr>
        <p:spPr>
          <a:xfrm>
            <a:off x="2664731" y="2193825"/>
            <a:ext cx="230321" cy="129457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76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3" y="10781"/>
            <a:ext cx="6858000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bg1"/>
                </a:solidFill>
                <a:latin typeface="Arial"/>
                <a:cs typeface="Arial"/>
              </a:rPr>
              <a:t>Barack and Michelle Obama Academy </a:t>
            </a:r>
          </a:p>
          <a:p>
            <a:pPr algn="ctr"/>
            <a:r>
              <a:rPr lang="en-US" sz="900" b="1" dirty="0" smtClean="0">
                <a:solidFill>
                  <a:schemeClr val="bg1"/>
                </a:solidFill>
                <a:latin typeface="Arial"/>
                <a:cs typeface="Arial"/>
              </a:rPr>
              <a:t>2019-2020 Implementation Plan</a:t>
            </a:r>
            <a:endParaRPr lang="en-US" sz="9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53709" y="1658697"/>
            <a:ext cx="816249" cy="1876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19" b="1" dirty="0">
                <a:latin typeface="Arial"/>
                <a:cs typeface="Arial"/>
              </a:rPr>
              <a:t>School Priorities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688777" y="2631032"/>
            <a:ext cx="856325" cy="2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19" b="1" dirty="0">
                <a:latin typeface="Arial"/>
                <a:cs typeface="Arial"/>
              </a:rPr>
              <a:t>School Strategies</a:t>
            </a:r>
          </a:p>
          <a:p>
            <a:endParaRPr lang="en-US" sz="675" b="1" dirty="0"/>
          </a:p>
        </p:txBody>
      </p:sp>
      <p:sp>
        <p:nvSpPr>
          <p:cNvPr id="9" name="Rectangle 8"/>
          <p:cNvSpPr/>
          <p:nvPr/>
        </p:nvSpPr>
        <p:spPr>
          <a:xfrm>
            <a:off x="1580016" y="2799462"/>
            <a:ext cx="3271241" cy="21550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chemeClr val="dk1"/>
              </a:buClr>
              <a:buSzPts val="1800"/>
            </a:pP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1. 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Modeling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 classroom from Instructional Coaches &amp; 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District’s Content Specialists</a:t>
            </a:r>
            <a:endParaRPr lang="en-US" sz="1000" dirty="0"/>
          </a:p>
          <a:p>
            <a:pPr lvl="0">
              <a:buClr>
                <a:schemeClr val="dk1"/>
              </a:buClr>
              <a:buSzPts val="1800"/>
            </a:pP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Targeted </a:t>
            </a: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Professional Development 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centered around how to effectively use manipulatives in the classroom and effective student discussions. </a:t>
            </a:r>
            <a:endParaRPr lang="en-US" sz="1000" dirty="0"/>
          </a:p>
          <a:p>
            <a:pPr lvl="0">
              <a:buClr>
                <a:schemeClr val="dk1"/>
              </a:buClr>
              <a:buSzPts val="1800"/>
            </a:pPr>
            <a:r>
              <a:rPr lang="en-US" sz="1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3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Fast 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Feedback</a:t>
            </a:r>
            <a:endParaRPr lang="en-US" sz="1000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2540" y="594814"/>
            <a:ext cx="1547476" cy="961903"/>
          </a:xfrm>
          <a:prstGeom prst="roundRect">
            <a:avLst/>
          </a:prstGeom>
          <a:solidFill>
            <a:schemeClr val="bg2">
              <a:alpha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Mission:</a:t>
            </a:r>
          </a:p>
          <a:p>
            <a:pPr algn="ctr"/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With a caring culture of trust and collaboration, every student will graduate ready for college and career.</a:t>
            </a:r>
          </a:p>
          <a:p>
            <a:pPr algn="ctr"/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Vision:</a:t>
            </a:r>
          </a:p>
          <a:p>
            <a:pPr algn="ctr"/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high performing school district where students love to learn, educators inspire, families engage and the community trusts the system.</a:t>
            </a:r>
            <a:endParaRPr lang="en-US" sz="6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49471" y="397072"/>
            <a:ext cx="1119217" cy="187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19" b="1" dirty="0">
                <a:latin typeface="Arial"/>
                <a:cs typeface="Arial"/>
              </a:rPr>
              <a:t>District Mission &amp; Vision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1729680" y="613121"/>
            <a:ext cx="2110986" cy="925056"/>
          </a:xfrm>
          <a:prstGeom prst="roundRect">
            <a:avLst/>
          </a:prstGeom>
          <a:solidFill>
            <a:schemeClr val="bg2">
              <a:alpha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Mission: The Jackson Cluster will graduate students who are productive, caring, and lifelong learners.</a:t>
            </a:r>
          </a:p>
          <a:p>
            <a:pPr algn="ctr"/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Vision: Our vision is to develop inquiry, knowledge and character: Every teacher, every leader, every day in collaboration with every stakeholder</a:t>
            </a:r>
            <a:endParaRPr lang="en-US" sz="6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20036" y="395795"/>
            <a:ext cx="1119217" cy="187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19" b="1" dirty="0">
                <a:latin typeface="Arial"/>
                <a:cs typeface="Arial"/>
              </a:rPr>
              <a:t>Cluster Mission &amp; Vision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4051265" y="584688"/>
            <a:ext cx="2719369" cy="937578"/>
          </a:xfrm>
          <a:prstGeom prst="roundRect">
            <a:avLst/>
          </a:prstGeom>
          <a:solidFill>
            <a:schemeClr val="bg2">
              <a:alpha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Mission: Our </a:t>
            </a:r>
            <a:r>
              <a:rPr lang="en-US" sz="6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mission is to enrich, and respect all children as unique individuals while fostering an environment which develops the social, emotional, physical, and intellectual development of every child</a:t>
            </a:r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ctr"/>
            <a:endParaRPr lang="en-US" sz="6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Vision: To </a:t>
            </a:r>
            <a:r>
              <a:rPr lang="en-US" sz="6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work collaboratively as school leaders, teachers, and community members to provide a child-centered environment focused on high student achievement for all students.</a:t>
            </a:r>
          </a:p>
          <a:p>
            <a:pPr algn="ctr"/>
            <a:endParaRPr lang="en-US" sz="6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969154" y="385383"/>
            <a:ext cx="1109599" cy="187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19" b="1" dirty="0">
                <a:latin typeface="Arial"/>
                <a:cs typeface="Arial"/>
              </a:rPr>
              <a:t>School Mission &amp; Vision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348899" y="1647794"/>
            <a:ext cx="11750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latin typeface="Arial"/>
                <a:cs typeface="Arial"/>
              </a:rPr>
              <a:t>SMART Goals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973994" y="1886542"/>
            <a:ext cx="3713554" cy="709174"/>
          </a:xfrm>
          <a:prstGeom prst="rect">
            <a:avLst/>
          </a:prstGeom>
          <a:solidFill>
            <a:srgbClr val="FDF1E9"/>
          </a:solidFill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Goal 1 a.  By </a:t>
            </a: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the end of the 2018-2019 school year, we will </a:t>
            </a:r>
            <a:r>
              <a:rPr lang="en-US" sz="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increase </a:t>
            </a: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the number of students in </a:t>
            </a:r>
            <a:r>
              <a:rPr lang="en-US" sz="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proficient and distinguished on </a:t>
            </a: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the GMAS by 5%. </a:t>
            </a:r>
          </a:p>
          <a:p>
            <a:pPr lvl="0"/>
            <a:r>
              <a:rPr lang="en-US" sz="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Goal 1b.  By </a:t>
            </a: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the end of the 2018-2019 school year, we will </a:t>
            </a:r>
            <a:r>
              <a:rPr lang="en-US" sz="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increase </a:t>
            </a: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the number of </a:t>
            </a:r>
            <a:r>
              <a:rPr lang="en-US" sz="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K/1 students scoring 80 out of 100 in Early Numeracy and second grade students scoring proficient or above </a:t>
            </a:r>
            <a:r>
              <a:rPr lang="en-US" sz="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on </a:t>
            </a: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the </a:t>
            </a:r>
            <a:r>
              <a:rPr lang="en-US" sz="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STAR assessment</a:t>
            </a:r>
            <a:r>
              <a:rPr lang="en-US" sz="800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8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279741" y="1618356"/>
            <a:ext cx="1230622" cy="187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9" b="1" dirty="0">
                <a:latin typeface="Arial"/>
                <a:cs typeface="Arial"/>
              </a:rPr>
              <a:t>Signature Program</a:t>
            </a:r>
            <a:r>
              <a:rPr lang="en-US" sz="619" b="1" dirty="0" smtClean="0">
                <a:latin typeface="Arial"/>
                <a:cs typeface="Arial"/>
              </a:rPr>
              <a:t>: None </a:t>
            </a:r>
            <a:endParaRPr lang="en-US" sz="619" b="1" u="sng" dirty="0">
              <a:latin typeface="Arial"/>
              <a:cs typeface="Arial"/>
            </a:endParaRPr>
          </a:p>
        </p:txBody>
      </p:sp>
      <p:sp>
        <p:nvSpPr>
          <p:cNvPr id="82" name="Right Arrow 81"/>
          <p:cNvSpPr/>
          <p:nvPr/>
        </p:nvSpPr>
        <p:spPr>
          <a:xfrm rot="10800000">
            <a:off x="3853111" y="953500"/>
            <a:ext cx="189311" cy="193246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76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Right Arrow 82"/>
          <p:cNvSpPr/>
          <p:nvPr/>
        </p:nvSpPr>
        <p:spPr>
          <a:xfrm rot="10800000">
            <a:off x="1540369" y="953499"/>
            <a:ext cx="189311" cy="193246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76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33936" y="1871905"/>
            <a:ext cx="2616774" cy="7540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Cultivate </a:t>
            </a:r>
            <a:r>
              <a:rPr lang="en-US" sz="8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 mathematical community in which students are able to apply a variety of problem solving strategies due to having a strong conceptual understanding of domain topics and gaining number sense through daily mathematical discussions.</a:t>
            </a:r>
            <a:endParaRPr lang="en-US" sz="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6566" y="2796493"/>
            <a:ext cx="1279344" cy="2155034"/>
          </a:xfrm>
          <a:prstGeom prst="rect">
            <a:avLst/>
          </a:prstGeom>
          <a:solidFill>
            <a:srgbClr val="FFFAEB"/>
          </a:solidFill>
          <a:ln w="254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9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1. Surface </a:t>
            </a:r>
            <a:r>
              <a:rPr lang="en-US" sz="9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level PD for mathematics.</a:t>
            </a:r>
            <a:endParaRPr lang="en-US" sz="900" dirty="0"/>
          </a:p>
          <a:p>
            <a:pPr lvl="0"/>
            <a:r>
              <a:rPr lang="en-US" sz="9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2. Lack of understanding </a:t>
            </a:r>
            <a:r>
              <a:rPr lang="en-US" sz="9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how to teach mathematics conceptually.</a:t>
            </a:r>
            <a:endParaRPr lang="en-US" sz="900" dirty="0"/>
          </a:p>
          <a:p>
            <a:pPr lvl="0"/>
            <a:r>
              <a:rPr lang="en-US" sz="9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3</a:t>
            </a:r>
            <a:r>
              <a:rPr lang="en-US" sz="9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r>
              <a:rPr lang="en-US" sz="9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How to </a:t>
            </a:r>
            <a:r>
              <a:rPr lang="en-US" sz="9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use manipulatives to support conceptual understanding</a:t>
            </a:r>
            <a:endParaRPr lang="en-US" sz="900" dirty="0"/>
          </a:p>
          <a:p>
            <a:pPr lvl="0"/>
            <a:r>
              <a:rPr lang="en-US" sz="9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4</a:t>
            </a:r>
            <a:r>
              <a:rPr lang="en-US" sz="9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Lack of understanding of how to have students discuss math effectively</a:t>
            </a:r>
            <a:endParaRPr lang="en-US" sz="900" dirty="0"/>
          </a:p>
        </p:txBody>
      </p:sp>
      <p:sp>
        <p:nvSpPr>
          <p:cNvPr id="51" name="Rectangle 50"/>
          <p:cNvSpPr/>
          <p:nvPr/>
        </p:nvSpPr>
        <p:spPr>
          <a:xfrm>
            <a:off x="634502" y="2617235"/>
            <a:ext cx="490840" cy="2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19" b="1" dirty="0">
                <a:latin typeface="Arial"/>
                <a:cs typeface="Arial"/>
              </a:rPr>
              <a:t>Barriers</a:t>
            </a:r>
          </a:p>
          <a:p>
            <a:endParaRPr lang="en-US" sz="675" b="1" dirty="0"/>
          </a:p>
        </p:txBody>
      </p:sp>
      <p:sp>
        <p:nvSpPr>
          <p:cNvPr id="52" name="Rectangle 51"/>
          <p:cNvSpPr/>
          <p:nvPr/>
        </p:nvSpPr>
        <p:spPr>
          <a:xfrm>
            <a:off x="4930922" y="2792412"/>
            <a:ext cx="1781685" cy="2155034"/>
          </a:xfrm>
          <a:prstGeom prst="rect">
            <a:avLst/>
          </a:prstGeom>
          <a:solidFill>
            <a:srgbClr val="FFFAEB"/>
          </a:solidFill>
          <a:ln w="254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1.</a:t>
            </a:r>
            <a:r>
              <a:rPr lang="en-US" sz="10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Professional development will be targeted to specific groups of teachers based on observation data. </a:t>
            </a:r>
            <a:endParaRPr lang="en-US" sz="900" dirty="0"/>
          </a:p>
          <a:p>
            <a:pPr lvl="0"/>
            <a:r>
              <a:rPr lang="en-US" sz="9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2.</a:t>
            </a:r>
            <a:r>
              <a:rPr lang="en-US" sz="9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Teachers </a:t>
            </a:r>
            <a:r>
              <a:rPr lang="en-US" sz="9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will receive specific action steps to implement in their classroom. </a:t>
            </a:r>
            <a:endParaRPr lang="en-US" sz="900" dirty="0"/>
          </a:p>
          <a:p>
            <a:pPr lvl="0"/>
            <a:r>
              <a:rPr lang="en-US" sz="9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3.Teachers will allow students to use a variety of math manipulatives during instruction.</a:t>
            </a:r>
          </a:p>
          <a:p>
            <a:pPr lvl="0"/>
            <a:r>
              <a:rPr lang="en-US" sz="900" dirty="0" smtClean="0">
                <a:solidFill>
                  <a:schemeClr val="dk1"/>
                </a:solidFill>
                <a:sym typeface="Calibri"/>
              </a:rPr>
              <a:t>4.</a:t>
            </a:r>
            <a:r>
              <a:rPr lang="en-US" sz="900" dirty="0" smtClean="0">
                <a:solidFill>
                  <a:schemeClr val="dk1"/>
                </a:solidFill>
                <a:sym typeface="Calibri"/>
              </a:rPr>
              <a:t>Teachers will act as a facilitator of discussion, using prompting questions to guide students’ thinking.</a:t>
            </a:r>
            <a:endParaRPr lang="en-US" sz="900" dirty="0"/>
          </a:p>
          <a:p>
            <a:pPr lvl="0"/>
            <a:r>
              <a:rPr lang="en-US" sz="9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5.</a:t>
            </a:r>
            <a:r>
              <a:rPr lang="en-US" sz="9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Student </a:t>
            </a:r>
            <a:r>
              <a:rPr lang="en-US" sz="9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achievement will </a:t>
            </a:r>
            <a:r>
              <a:rPr lang="en-US" sz="9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be evident. </a:t>
            </a:r>
            <a:endParaRPr lang="en-US" sz="900" dirty="0"/>
          </a:p>
        </p:txBody>
      </p:sp>
      <p:sp>
        <p:nvSpPr>
          <p:cNvPr id="53" name="Rectangle 52"/>
          <p:cNvSpPr/>
          <p:nvPr/>
        </p:nvSpPr>
        <p:spPr>
          <a:xfrm>
            <a:off x="5435602" y="2617757"/>
            <a:ext cx="803425" cy="2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19" b="1" dirty="0">
                <a:latin typeface="Arial"/>
                <a:cs typeface="Arial"/>
              </a:rPr>
              <a:t>Strategic Impact</a:t>
            </a:r>
          </a:p>
          <a:p>
            <a:endParaRPr lang="en-US" sz="675" b="1" dirty="0"/>
          </a:p>
        </p:txBody>
      </p:sp>
      <p:sp>
        <p:nvSpPr>
          <p:cNvPr id="55" name="Right Arrow 54"/>
          <p:cNvSpPr/>
          <p:nvPr/>
        </p:nvSpPr>
        <p:spPr>
          <a:xfrm>
            <a:off x="2664732" y="5721301"/>
            <a:ext cx="230321" cy="129457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2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691656" y="6525289"/>
            <a:ext cx="856325" cy="2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19" b="1" dirty="0">
                <a:latin typeface="Arial"/>
                <a:cs typeface="Arial"/>
              </a:rPr>
              <a:t>School Strategies</a:t>
            </a:r>
          </a:p>
          <a:p>
            <a:endParaRPr lang="en-US" sz="675" b="1" dirty="0"/>
          </a:p>
        </p:txBody>
      </p:sp>
      <p:sp>
        <p:nvSpPr>
          <p:cNvPr id="59" name="Rectangle 58"/>
          <p:cNvSpPr/>
          <p:nvPr/>
        </p:nvSpPr>
        <p:spPr>
          <a:xfrm>
            <a:off x="1554956" y="6717915"/>
            <a:ext cx="3271241" cy="19740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0" indent="-457200"/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2973995" y="5127490"/>
            <a:ext cx="3713553" cy="1356447"/>
          </a:xfrm>
          <a:prstGeom prst="rect">
            <a:avLst/>
          </a:prstGeom>
          <a:solidFill>
            <a:srgbClr val="FDF1E9"/>
          </a:solidFill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US" sz="1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33937" y="5122061"/>
            <a:ext cx="2616774" cy="13646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01507" y="6714946"/>
            <a:ext cx="1304404" cy="1974019"/>
          </a:xfrm>
          <a:prstGeom prst="rect">
            <a:avLst/>
          </a:prstGeom>
          <a:solidFill>
            <a:srgbClr val="FFFAEB"/>
          </a:solidFill>
          <a:ln w="254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indent="-214313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09443" y="6543814"/>
            <a:ext cx="490840" cy="2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19" b="1" dirty="0">
                <a:latin typeface="Arial"/>
                <a:cs typeface="Arial"/>
              </a:rPr>
              <a:t>Barriers</a:t>
            </a:r>
          </a:p>
          <a:p>
            <a:endParaRPr lang="en-US" sz="675" b="1" dirty="0"/>
          </a:p>
        </p:txBody>
      </p:sp>
      <p:sp>
        <p:nvSpPr>
          <p:cNvPr id="68" name="Rectangle 67"/>
          <p:cNvSpPr/>
          <p:nvPr/>
        </p:nvSpPr>
        <p:spPr>
          <a:xfrm>
            <a:off x="4905863" y="6710865"/>
            <a:ext cx="1781685" cy="1974019"/>
          </a:xfrm>
          <a:prstGeom prst="rect">
            <a:avLst/>
          </a:prstGeom>
          <a:solidFill>
            <a:srgbClr val="FFFAEB"/>
          </a:solidFill>
          <a:ln w="254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endParaRPr lang="en-US" sz="1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492264" y="6533703"/>
            <a:ext cx="803425" cy="2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19" b="1" dirty="0">
                <a:latin typeface="Arial"/>
                <a:cs typeface="Arial"/>
              </a:rPr>
              <a:t>Strategic Impact</a:t>
            </a:r>
          </a:p>
          <a:p>
            <a:endParaRPr lang="en-US" sz="675" b="1" dirty="0"/>
          </a:p>
        </p:txBody>
      </p:sp>
    </p:spTree>
    <p:extLst>
      <p:ext uri="{BB962C8B-B14F-4D97-AF65-F5344CB8AC3E}">
        <p14:creationId xmlns:p14="http://schemas.microsoft.com/office/powerpoint/2010/main" val="236670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088E750FB87F439BAD6BE3B18C0B0C" ma:contentTypeVersion="7" ma:contentTypeDescription="Create a new document." ma:contentTypeScope="" ma:versionID="caa68c24285ded56b5ed5b9c7f5875b7">
  <xsd:schema xmlns:xsd="http://www.w3.org/2001/XMLSchema" xmlns:xs="http://www.w3.org/2001/XMLSchema" xmlns:p="http://schemas.microsoft.com/office/2006/metadata/properties" xmlns:ns2="d37e30bb-5f32-4411-a640-0b4044b692bf" targetNamespace="http://schemas.microsoft.com/office/2006/metadata/properties" ma:root="true" ma:fieldsID="94e1ed0e9015fcdbb98b45fe0979176a" ns2:_="">
    <xsd:import namespace="d37e30bb-5f32-4411-a640-0b4044b692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e30bb-5f32-4411-a640-0b4044b692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B26987-58A3-44A4-B8C2-AE0AC3167873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d37e30bb-5f32-4411-a640-0b4044b692bf"/>
    <ds:schemaRef ds:uri="http://purl.org/dc/terms/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83C7494-84E5-4C97-837D-A2B16BF1CA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7e30bb-5f32-4411-a640-0b4044b692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B39817-ADC3-4956-9C55-E9F4B942308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30683</TotalTime>
  <Words>1002</Words>
  <Application>Microsoft Office PowerPoint</Application>
  <PresentationFormat>Letter Paper (8.5x11 in)</PresentationFormat>
  <Paragraphs>95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Atlanta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Norvell, Travis</dc:creator>
  <cp:lastModifiedBy>Holloman, Shannon</cp:lastModifiedBy>
  <cp:revision>415</cp:revision>
  <cp:lastPrinted>2019-01-17T20:08:52Z</cp:lastPrinted>
  <dcterms:created xsi:type="dcterms:W3CDTF">2015-11-10T14:08:41Z</dcterms:created>
  <dcterms:modified xsi:type="dcterms:W3CDTF">2019-02-25T02:44:09Z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0x0101009B088E750FB87F439BAD6BE3B18C0B0C</vt:lpwstr>
  </property>
</Properties>
</file>