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2" r:id="rId4"/>
    <p:sldId id="272" r:id="rId5"/>
    <p:sldId id="273" r:id="rId6"/>
    <p:sldId id="275" r:id="rId7"/>
    <p:sldId id="276" r:id="rId8"/>
    <p:sldId id="277" r:id="rId9"/>
    <p:sldId id="278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094A5C43-C4AD-48DB-858F-F01283CF82A8}" type="datetimeFigureOut">
              <a:rPr lang="en-US" smtClean="0"/>
              <a:pPr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C8C4397A-B0FF-4276-AA10-FE3BAC10E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49940" y="2822475"/>
            <a:ext cx="4847038" cy="179357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Shirley Jackson’s “The Lottery” and “Charles”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August 13, 2014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 can complete the graphic organizer for “The Lottery”.</a:t>
            </a:r>
          </a:p>
          <a:p>
            <a:r>
              <a:rPr lang="en-US" dirty="0" smtClean="0"/>
              <a:t>I can use context clues to determine the meaning of words in text.</a:t>
            </a:r>
          </a:p>
          <a:p>
            <a:r>
              <a:rPr lang="en-US" dirty="0" smtClean="0"/>
              <a:t>I can compare and contrast characters using a Venn diagram.</a:t>
            </a:r>
          </a:p>
          <a:p>
            <a:r>
              <a:rPr lang="en-US" dirty="0" smtClean="0"/>
              <a:t>I can make inferences and draw conclusions from dialogue and narrative in text.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Writer’s Notebook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in paragraph format. </a:t>
            </a:r>
          </a:p>
          <a:p>
            <a:r>
              <a:rPr lang="en-US" dirty="0" smtClean="0"/>
              <a:t>Date your entries. Today is August 15, 2014.</a:t>
            </a:r>
          </a:p>
          <a:p>
            <a:r>
              <a:rPr lang="en-US" dirty="0" smtClean="0"/>
              <a:t>Respond to the prompts thoughtfully. These prompts can NOT be answered in one sentence.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Writer’s Notebook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Prompt: Think about your experience of being in kindergarten. Develop a list of rules for behavior in a kindergarten classroom. What would a “good” student look like? What would a “bad” student look like?</a:t>
            </a:r>
            <a:endParaRPr lang="en-US" dirty="0"/>
          </a:p>
        </p:txBody>
      </p:sp>
      <p:pic>
        <p:nvPicPr>
          <p:cNvPr id="1026" name="Picture 2" descr="C:\Users\lfaulkne\AppData\Local\Microsoft\Windows\Temporary Internet Files\Content.IE5\G6HAUSFG\MC90005668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305279"/>
            <a:ext cx="1787652" cy="168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What You Know: You have 10 minutes to finish.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Take a piece of butcher paper.</a:t>
            </a:r>
          </a:p>
          <a:p>
            <a:r>
              <a:rPr lang="en-US" dirty="0" smtClean="0"/>
              <a:t>Divide it into 5 sections.</a:t>
            </a:r>
          </a:p>
          <a:p>
            <a:r>
              <a:rPr lang="en-US" dirty="0" smtClean="0"/>
              <a:t>Title the first section THEME. Then choose one question from each of theme categories to answer. Be sure to put the question number. </a:t>
            </a:r>
          </a:p>
          <a:p>
            <a:pPr>
              <a:lnSpc>
                <a:spcPct val="80000"/>
              </a:lnSpc>
              <a:defRPr/>
            </a:pPr>
            <a:r>
              <a:rPr lang="en-US" dirty="0" smtClean="0"/>
              <a:t>Title the second section SYMBOLS.  Some possible symbols could include: </a:t>
            </a:r>
            <a:r>
              <a:rPr lang="en-US" dirty="0" smtClean="0">
                <a:latin typeface="Tempus Sans ITC" pitchFamily="82" charset="0"/>
              </a:rPr>
              <a:t>The black box The color black, The stones, the name Summers. </a:t>
            </a:r>
            <a:r>
              <a:rPr lang="en-US" dirty="0" smtClean="0">
                <a:latin typeface="+mj-lt"/>
              </a:rPr>
              <a:t>There are so many more…Choose two symbols and explain what they symbolize. Provide an illustration in this section.</a:t>
            </a:r>
          </a:p>
          <a:p>
            <a:pPr>
              <a:lnSpc>
                <a:spcPct val="80000"/>
              </a:lnSpc>
              <a:defRPr/>
            </a:pPr>
            <a:r>
              <a:rPr lang="en-US" dirty="0" smtClean="0">
                <a:latin typeface="+mj-lt"/>
              </a:rPr>
              <a:t>Title the third section FORESHADOWING. List two examples of foreshadowing. Be sure to use quotes from the text.</a:t>
            </a:r>
          </a:p>
          <a:p>
            <a:pPr>
              <a:lnSpc>
                <a:spcPct val="80000"/>
              </a:lnSpc>
              <a:defRPr/>
            </a:pPr>
            <a:r>
              <a:rPr lang="en-US" dirty="0" smtClean="0">
                <a:latin typeface="+mj-lt"/>
              </a:rPr>
              <a:t>Title the fourth section IRONY. Describe three instances of situational irony. Remember, situational irony is when the outcome is different from what is expected.</a:t>
            </a:r>
          </a:p>
          <a:p>
            <a:pPr>
              <a:lnSpc>
                <a:spcPct val="80000"/>
              </a:lnSpc>
              <a:defRPr/>
            </a:pPr>
            <a:r>
              <a:rPr lang="en-US" dirty="0" smtClean="0">
                <a:latin typeface="+mj-lt"/>
              </a:rPr>
              <a:t>Title the fifth section Beyond the Plot. Choose one of the questions, not number 7, to answer using critical thinking skills to deeply exam the story.</a:t>
            </a:r>
            <a:endParaRPr lang="en-US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60960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can complete the graphic organizer for “The Lottery”.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 What You KNOW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 as each group shares their responses.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Before Reading: Context Clues for </a:t>
            </a:r>
            <a:br>
              <a:rPr lang="en-US" sz="4000" dirty="0" smtClean="0"/>
            </a:br>
            <a:r>
              <a:rPr lang="en-US" sz="4000" dirty="0" smtClean="0"/>
              <a:t>Shirley Jackson’s “Charles”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Find the vocabulary words in the story.</a:t>
            </a:r>
          </a:p>
          <a:p>
            <a:r>
              <a:rPr lang="en-US" dirty="0" smtClean="0"/>
              <a:t>Highlight the word. </a:t>
            </a:r>
          </a:p>
          <a:p>
            <a:r>
              <a:rPr lang="en-US" dirty="0" smtClean="0"/>
              <a:t>Using the context clues, determine a meaning for the word.</a:t>
            </a:r>
          </a:p>
          <a:p>
            <a:r>
              <a:rPr lang="en-US" dirty="0" smtClean="0"/>
              <a:t>Write the meaning of the word.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renounced						awed</a:t>
            </a:r>
            <a:r>
              <a:rPr lang="en-US" dirty="0"/>
              <a:t>	</a:t>
            </a:r>
            <a:r>
              <a:rPr lang="en-US" dirty="0" smtClean="0"/>
              <a:t>				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raucous 					</a:t>
            </a:r>
            <a:r>
              <a:rPr lang="en-US" smtClean="0"/>
              <a:t>	matronly</a:t>
            </a:r>
            <a:r>
              <a:rPr lang="en-US" dirty="0" smtClean="0"/>
              <a:t>			</a:t>
            </a:r>
          </a:p>
          <a:p>
            <a:pPr marL="0" indent="0">
              <a:buNone/>
            </a:pPr>
            <a:r>
              <a:rPr lang="en-US" dirty="0" smtClean="0"/>
              <a:t>enormously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imultaneously</a:t>
            </a:r>
          </a:p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ncredulously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 can use context clues to determine the meaning of words in text</a:t>
            </a:r>
          </a:p>
        </p:txBody>
      </p:sp>
    </p:spTree>
    <p:extLst>
      <p:ext uri="{BB962C8B-B14F-4D97-AF65-F5344CB8AC3E}">
        <p14:creationId xmlns:p14="http://schemas.microsoft.com/office/powerpoint/2010/main" val="361880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Reading: Compare and Contrast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 you read “Charles” note the similarities and differences between Laurie and Charles. </a:t>
            </a:r>
          </a:p>
          <a:p>
            <a:r>
              <a:rPr lang="en-US" dirty="0" smtClean="0"/>
              <a:t>Create a Venn diagram on your paper. </a:t>
            </a:r>
          </a:p>
          <a:p>
            <a:r>
              <a:rPr lang="en-US" dirty="0" smtClean="0"/>
              <a:t>List the feature of each character that are different from each other in the outer circles.</a:t>
            </a:r>
          </a:p>
          <a:p>
            <a:r>
              <a:rPr lang="en-US" dirty="0" smtClean="0"/>
              <a:t>Then write the traits that the two characters share in the inner circle.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 can compare and contrast characters using a Venn diagram.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and After Reading: Make Inferences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Remember an inference is a conclusion drawn from dialogue or narrative.</a:t>
            </a:r>
          </a:p>
          <a:p>
            <a:r>
              <a:rPr lang="en-US" dirty="0" smtClean="0"/>
              <a:t>Read the context for each statement.</a:t>
            </a:r>
          </a:p>
          <a:p>
            <a:r>
              <a:rPr lang="en-US" dirty="0" smtClean="0"/>
              <a:t>Make an inference in the right –hand column by responding to the question in the left-hand column.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 can make inferences and draw conclusions from dialogue and narrative in text.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0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 Elements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the story elements chart on </a:t>
            </a:r>
            <a:r>
              <a:rPr lang="en-US" smtClean="0"/>
              <a:t>your own paper.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2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Comprehension Check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Complete the comprehension questions.</a:t>
            </a:r>
          </a:p>
          <a:p>
            <a:pPr marL="457200" indent="-457200">
              <a:buAutoNum type="arabicPeriod"/>
            </a:pPr>
            <a:r>
              <a:rPr lang="en-US" dirty="0" smtClean="0"/>
              <a:t>Describe the setting of “The Lottery”.</a:t>
            </a:r>
          </a:p>
          <a:p>
            <a:pPr marL="457200" indent="-457200">
              <a:buAutoNum type="arabicPeriod"/>
            </a:pPr>
            <a:r>
              <a:rPr lang="en-US" dirty="0" smtClean="0"/>
              <a:t>How does the mood change from the beginning to the end of “The Lottery”?</a:t>
            </a:r>
          </a:p>
          <a:p>
            <a:pPr marL="457200" indent="-457200">
              <a:buAutoNum type="arabicPeriod"/>
            </a:pPr>
            <a:r>
              <a:rPr lang="en-US" dirty="0" smtClean="0"/>
              <a:t>List two examples of symbolism in “The Lottery”.</a:t>
            </a:r>
          </a:p>
          <a:p>
            <a:pPr marL="457200" indent="-457200">
              <a:buAutoNum type="arabicPeriod"/>
            </a:pPr>
            <a:r>
              <a:rPr lang="en-US" dirty="0" smtClean="0"/>
              <a:t>What is a possible theme of “The Lottery”?</a:t>
            </a:r>
          </a:p>
          <a:p>
            <a:pPr marL="457200" indent="-457200">
              <a:buAutoNum type="arabicPeriod"/>
            </a:pPr>
            <a:r>
              <a:rPr lang="en-US" dirty="0" smtClean="0"/>
              <a:t>List three “bad” behaviors of Charles.</a:t>
            </a:r>
          </a:p>
          <a:p>
            <a:pPr marL="457200" indent="-457200">
              <a:buAutoNum type="arabicPeriod"/>
            </a:pPr>
            <a:r>
              <a:rPr lang="en-US" dirty="0" smtClean="0"/>
              <a:t>Why do Laurie’s parents think kindergarten is too “unsettling” for Laurie?</a:t>
            </a:r>
          </a:p>
          <a:p>
            <a:pPr marL="457200" indent="-457200">
              <a:buAutoNum type="arabicPeriod"/>
            </a:pPr>
            <a:r>
              <a:rPr lang="en-US" dirty="0" smtClean="0"/>
              <a:t>Describe the impression that Laurie’s parents had of Charles </a:t>
            </a:r>
            <a:r>
              <a:rPr lang="en-US" smtClean="0"/>
              <a:t>‘s parents</a:t>
            </a:r>
            <a:r>
              <a:rPr lang="en-US" dirty="0" smtClean="0"/>
              <a:t>.</a:t>
            </a:r>
          </a:p>
          <a:p>
            <a:pPr marL="457200" indent="-457200">
              <a:buAutoNum type="arabicPeriod"/>
            </a:pPr>
            <a:r>
              <a:rPr lang="en-US" dirty="0" smtClean="0"/>
              <a:t>What is a possible theme in “Charles”?</a:t>
            </a:r>
          </a:p>
          <a:p>
            <a:pPr marL="457200" indent="-457200">
              <a:buAutoNum type="arabicPeriod"/>
            </a:pPr>
            <a:r>
              <a:rPr lang="en-US" dirty="0" smtClean="0"/>
              <a:t>How does Shirley Jackson use the element of surprise in both stories?</a:t>
            </a:r>
          </a:p>
          <a:p>
            <a:pPr marL="457200" indent="-457200">
              <a:buAutoNum type="arabicPeriod"/>
            </a:pPr>
            <a:r>
              <a:rPr lang="en-US" dirty="0" smtClean="0"/>
              <a:t>Which story did you like best? Why?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TC101790492[[fn=Sketchbook]]</Template>
  <TotalTime>280</TotalTime>
  <Words>638</Words>
  <Application>Microsoft Office PowerPoint</Application>
  <PresentationFormat>On-screen Show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Sketchbook</vt:lpstr>
      <vt:lpstr>Shirley Jackson’s “The Lottery” and “Charles” August 13, 2014</vt:lpstr>
      <vt:lpstr>Writer’s Notebook</vt:lpstr>
      <vt:lpstr>Writer’s Notebook</vt:lpstr>
      <vt:lpstr>Show What You Know: You have 10 minutes to finish.</vt:lpstr>
      <vt:lpstr>Share What You KNOW</vt:lpstr>
      <vt:lpstr>Before Reading: Context Clues for  Shirley Jackson’s “Charles”</vt:lpstr>
      <vt:lpstr>During Reading: Compare and Contrast</vt:lpstr>
      <vt:lpstr>During and After Reading: Make Inferences</vt:lpstr>
      <vt:lpstr>Story Elements Chart</vt:lpstr>
      <vt:lpstr>Comprehension Check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Shirley Jackson’s “The Lottery” August 11, 2014</dc:title>
  <dc:creator>Admin</dc:creator>
  <cp:lastModifiedBy>Faulkner, Laura</cp:lastModifiedBy>
  <cp:revision>27</cp:revision>
  <dcterms:created xsi:type="dcterms:W3CDTF">2014-08-10T16:01:27Z</dcterms:created>
  <dcterms:modified xsi:type="dcterms:W3CDTF">2014-08-15T15:41:32Z</dcterms:modified>
</cp:coreProperties>
</file>