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8" r:id="rId3"/>
    <p:sldId id="269" r:id="rId4"/>
    <p:sldId id="257" r:id="rId5"/>
    <p:sldId id="264" r:id="rId6"/>
    <p:sldId id="263" r:id="rId7"/>
    <p:sldId id="267" r:id="rId8"/>
    <p:sldId id="265" r:id="rId9"/>
    <p:sldId id="258" r:id="rId10"/>
    <p:sldId id="260" r:id="rId11"/>
    <p:sldId id="261" r:id="rId12"/>
    <p:sldId id="266" r:id="rId13"/>
  </p:sldIdLst>
  <p:sldSz cx="9144000" cy="6858000" type="screen4x3"/>
  <p:notesSz cx="6881813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777" autoAdjust="0"/>
    <p:restoredTop sz="93658" autoAdjust="0"/>
  </p:normalViewPr>
  <p:slideViewPr>
    <p:cSldViewPr>
      <p:cViewPr varScale="1">
        <p:scale>
          <a:sx n="68" d="100"/>
          <a:sy n="68" d="100"/>
        </p:scale>
        <p:origin x="408" y="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54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3C2BB4-2068-4C00-AF75-8C97363827DF}" type="datetimeFigureOut">
              <a:rPr lang="en-US" smtClean="0"/>
              <a:pPr/>
              <a:t>2/11/2021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6DE243-31F5-457C-8191-A00D9983B95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86561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3C2BB4-2068-4C00-AF75-8C97363827DF}" type="datetimeFigureOut">
              <a:rPr lang="en-US" smtClean="0"/>
              <a:pPr/>
              <a:t>2/11/2021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6DE243-31F5-457C-8191-A00D9983B95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35604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3C2BB4-2068-4C00-AF75-8C97363827DF}" type="datetimeFigureOut">
              <a:rPr lang="en-US" smtClean="0"/>
              <a:pPr/>
              <a:t>2/11/2021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6DE243-31F5-457C-8191-A00D9983B95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33923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3C2BB4-2068-4C00-AF75-8C97363827DF}" type="datetimeFigureOut">
              <a:rPr lang="en-US" smtClean="0"/>
              <a:pPr/>
              <a:t>2/11/2021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6DE243-31F5-457C-8191-A00D9983B95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51285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3C2BB4-2068-4C00-AF75-8C97363827DF}" type="datetimeFigureOut">
              <a:rPr lang="en-US" smtClean="0"/>
              <a:pPr/>
              <a:t>2/11/2021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6DE243-31F5-457C-8191-A00D9983B95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56244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3C2BB4-2068-4C00-AF75-8C97363827DF}" type="datetimeFigureOut">
              <a:rPr lang="en-US" smtClean="0"/>
              <a:pPr/>
              <a:t>2/11/2021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6DE243-31F5-457C-8191-A00D9983B95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39345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3C2BB4-2068-4C00-AF75-8C97363827DF}" type="datetimeFigureOut">
              <a:rPr lang="en-US" smtClean="0"/>
              <a:pPr/>
              <a:t>2/11/2021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6DE243-31F5-457C-8191-A00D9983B95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64529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3C2BB4-2068-4C00-AF75-8C97363827DF}" type="datetimeFigureOut">
              <a:rPr lang="en-US" smtClean="0"/>
              <a:pPr/>
              <a:t>2/11/2021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6DE243-31F5-457C-8191-A00D9983B95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00387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3C2BB4-2068-4C00-AF75-8C97363827DF}" type="datetimeFigureOut">
              <a:rPr lang="en-US" smtClean="0"/>
              <a:pPr/>
              <a:t>2/11/2021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6DE243-31F5-457C-8191-A00D9983B95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88028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3C2BB4-2068-4C00-AF75-8C97363827DF}" type="datetimeFigureOut">
              <a:rPr lang="en-US" smtClean="0"/>
              <a:pPr/>
              <a:t>2/11/2021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6DE243-31F5-457C-8191-A00D9983B95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5690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3C2BB4-2068-4C00-AF75-8C97363827DF}" type="datetimeFigureOut">
              <a:rPr lang="en-US" smtClean="0"/>
              <a:pPr/>
              <a:t>2/11/2021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6DE243-31F5-457C-8191-A00D9983B95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69717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3C2BB4-2068-4C00-AF75-8C97363827DF}" type="datetimeFigureOut">
              <a:rPr lang="en-US" smtClean="0"/>
              <a:pPr/>
              <a:t>2/11/2021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6DE243-31F5-457C-8191-A00D9983B95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20843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://www.sachem.edu/" TargetMode="Externa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mailto:dingarozza@scopeonline.us" TargetMode="Externa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1295400"/>
            <a:ext cx="7772400" cy="2762250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en-US" sz="4800" dirty="0" smtClean="0">
                <a:solidFill>
                  <a:srgbClr val="00B050"/>
                </a:solidFill>
              </a:rPr>
              <a:t>SCOPE UNIVERSAL PRE-K PROGRAM AT</a:t>
            </a:r>
            <a:br>
              <a:rPr lang="en-US" sz="4800" dirty="0" smtClean="0">
                <a:solidFill>
                  <a:srgbClr val="00B050"/>
                </a:solidFill>
              </a:rPr>
            </a:br>
            <a:r>
              <a:rPr lang="en-US" sz="4800" dirty="0" smtClean="0">
                <a:solidFill>
                  <a:srgbClr val="00B050"/>
                </a:solidFill>
              </a:rPr>
              <a:t>SACHEM CENTRAL          SCHOOL DISTRICT</a:t>
            </a:r>
            <a:endParaRPr lang="en-US" sz="4800" dirty="0">
              <a:solidFill>
                <a:srgbClr val="00B05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95400" y="4334435"/>
            <a:ext cx="6400800" cy="1066800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n-US" sz="2800" dirty="0" smtClean="0">
                <a:solidFill>
                  <a:srgbClr val="00B050"/>
                </a:solidFill>
              </a:rPr>
              <a:t>Building a Strong Foundation                     For Kindergarten</a:t>
            </a:r>
            <a:endParaRPr lang="en-US" sz="2800" dirty="0">
              <a:solidFill>
                <a:srgbClr val="00B050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3800" y="94690"/>
            <a:ext cx="952500" cy="923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00475" y="909543"/>
            <a:ext cx="819150" cy="249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CCCCC"/>
                  </a:outerShdw>
                </a:effectLst>
              </a14:hiddenEffects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3559588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Tm="14921">
        <p14:reveal/>
      </p:transition>
    </mc:Choice>
    <mc:Fallback xmlns="">
      <p:transition spd="slow" advTm="14921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 advAuto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  <a:solidFill>
            <a:schemeClr val="accent3">
              <a:lumMod val="40000"/>
              <a:lumOff val="60000"/>
            </a:schemeClr>
          </a:solidFill>
          <a:ln>
            <a:solidFill>
              <a:srgbClr val="FF0000"/>
            </a:solidFill>
          </a:ln>
          <a:effectLst>
            <a:innerShdw blurRad="63500" dist="50800" dir="8100000">
              <a:prstClr val="black">
                <a:alpha val="50000"/>
              </a:prstClr>
            </a:innerShdw>
          </a:effectLst>
        </p:spPr>
        <p:txBody>
          <a:bodyPr>
            <a:normAutofit fontScale="90000"/>
          </a:bodyPr>
          <a:lstStyle/>
          <a:p>
            <a:r>
              <a:rPr lang="en-US" dirty="0" smtClean="0"/>
              <a:t>REGISTRATION INFORMATION AND UPK TIMELINE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609600" y="1524000"/>
            <a:ext cx="8077200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en-US" sz="2400" dirty="0" smtClean="0"/>
              <a:t>UPK applications are now available on line. Find the Google Document at </a:t>
            </a:r>
            <a:r>
              <a:rPr lang="en-US" sz="2400" dirty="0" smtClean="0">
                <a:hlinkClick r:id="rId2"/>
              </a:rPr>
              <a:t>www.sachem.edu</a:t>
            </a:r>
            <a:r>
              <a:rPr lang="en-US" sz="2400" dirty="0" smtClean="0"/>
              <a:t>, under Announcements</a:t>
            </a:r>
          </a:p>
          <a:p>
            <a:endParaRPr lang="en-US" sz="2400" dirty="0" smtClean="0"/>
          </a:p>
          <a:p>
            <a:pPr marL="342900" indent="-342900">
              <a:buFont typeface="Arial" pitchFamily="34" charset="0"/>
              <a:buChar char="•"/>
            </a:pPr>
            <a:r>
              <a:rPr lang="en-US" sz="2400" dirty="0" smtClean="0"/>
              <a:t>Lottery Application is due back by Friday, March 26               @ 3:00 pm. No exceptions will be made for late applicants</a:t>
            </a:r>
          </a:p>
          <a:p>
            <a:endParaRPr lang="en-US" sz="2400" dirty="0" smtClean="0"/>
          </a:p>
          <a:p>
            <a:pPr marL="342900" indent="-342900">
              <a:buFont typeface="Arial" pitchFamily="34" charset="0"/>
              <a:buChar char="•"/>
            </a:pPr>
            <a:r>
              <a:rPr lang="en-US" sz="2400" dirty="0" smtClean="0"/>
              <a:t>Lottery will take place week of April 12. All names will be selected at this time. Placements are done in the order that you are selected in the lottery</a:t>
            </a:r>
          </a:p>
          <a:p>
            <a:endParaRPr lang="en-US" sz="2400" dirty="0" smtClean="0"/>
          </a:p>
          <a:p>
            <a:pPr marL="342900" indent="-342900">
              <a:buFont typeface="Arial" pitchFamily="34" charset="0"/>
              <a:buChar char="•"/>
            </a:pPr>
            <a:r>
              <a:rPr lang="en-US" sz="2400" dirty="0" smtClean="0"/>
              <a:t>Families notified approximately week of May 3</a:t>
            </a:r>
            <a:r>
              <a:rPr lang="en-US" sz="2400" baseline="30000" dirty="0" smtClean="0"/>
              <a:t>rd</a:t>
            </a:r>
          </a:p>
          <a:p>
            <a:endParaRPr lang="en-US" sz="2400" baseline="30000" dirty="0" smtClean="0"/>
          </a:p>
          <a:p>
            <a:pPr marL="342900" indent="-342900">
              <a:buFont typeface="Arial" pitchFamily="34" charset="0"/>
              <a:buChar char="•"/>
            </a:pPr>
            <a:r>
              <a:rPr lang="en-US" sz="2400" dirty="0" smtClean="0"/>
              <a:t>Letter will come in the mail. Adherence to deadlines in letter is required or spot is forfeited</a:t>
            </a:r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909651832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  <a:solidFill>
            <a:schemeClr val="accent3">
              <a:lumMod val="40000"/>
              <a:lumOff val="60000"/>
            </a:schemeClr>
          </a:solidFill>
          <a:ln>
            <a:solidFill>
              <a:srgbClr val="FF0000"/>
            </a:solidFill>
          </a:ln>
          <a:effectLst>
            <a:innerShdw blurRad="63500" dist="50800" dir="8100000">
              <a:prstClr val="black">
                <a:alpha val="50000"/>
              </a:prstClr>
            </a:innerShdw>
          </a:effectLst>
        </p:spPr>
        <p:txBody>
          <a:bodyPr>
            <a:normAutofit fontScale="90000"/>
          </a:bodyPr>
          <a:lstStyle/>
          <a:p>
            <a:r>
              <a:rPr lang="en-US" dirty="0" smtClean="0"/>
              <a:t>REGISTRATION INFORMATON           AND UPK TIMELINE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612058" y="1600200"/>
            <a:ext cx="8077200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en-US" sz="2400" dirty="0"/>
              <a:t>Sachem UPK lottery </a:t>
            </a:r>
            <a:r>
              <a:rPr lang="en-US" sz="2400" dirty="0" smtClean="0"/>
              <a:t>recipients </a:t>
            </a:r>
            <a:r>
              <a:rPr lang="en-US" sz="2400" dirty="0"/>
              <a:t>are </a:t>
            </a:r>
            <a:r>
              <a:rPr lang="en-US" sz="2400" dirty="0" smtClean="0"/>
              <a:t>required to register with SCOPE in addition to the Sachem School District. Select Lottery Recipients. You will not be charged a fee</a:t>
            </a:r>
          </a:p>
          <a:p>
            <a:endParaRPr lang="en-US" sz="2400" dirty="0" smtClean="0"/>
          </a:p>
          <a:p>
            <a:pPr marL="342900" indent="-342900">
              <a:buFont typeface="Arial" pitchFamily="34" charset="0"/>
              <a:buChar char="•"/>
            </a:pPr>
            <a:r>
              <a:rPr lang="en-US" sz="2400" dirty="0" smtClean="0"/>
              <a:t>SCOPE tuition program registration becomes available after the week of May 3</a:t>
            </a:r>
            <a:r>
              <a:rPr lang="en-US" sz="2400" baseline="30000" dirty="0" smtClean="0"/>
              <a:t>rd</a:t>
            </a:r>
            <a:r>
              <a:rPr lang="en-US" sz="2400" dirty="0" smtClean="0"/>
              <a:t>. Placement is on a first come, first served basis. Monthly fee is $237.50 plus a one-time, non-refundable $40 registration fee. Please select Sachem Tuition </a:t>
            </a:r>
            <a:r>
              <a:rPr lang="en-US" sz="2400" smtClean="0"/>
              <a:t>when registering</a:t>
            </a:r>
          </a:p>
          <a:p>
            <a:endParaRPr lang="en-US" sz="2400" dirty="0" smtClean="0"/>
          </a:p>
          <a:p>
            <a:pPr marL="342900" indent="-342900">
              <a:buFont typeface="Arial" pitchFamily="34" charset="0"/>
              <a:buChar char="•"/>
            </a:pPr>
            <a:r>
              <a:rPr lang="en-US" sz="2400" dirty="0" smtClean="0"/>
              <a:t>For questions or further information please contact SCOPE at </a:t>
            </a:r>
            <a:r>
              <a:rPr lang="en-US" sz="2400" dirty="0" smtClean="0">
                <a:hlinkClick r:id="rId2"/>
              </a:rPr>
              <a:t>dingarozza@scopeonline.us</a:t>
            </a:r>
            <a:r>
              <a:rPr lang="en-US" sz="2400" dirty="0" smtClean="0"/>
              <a:t> or  631-360-0800 </a:t>
            </a:r>
            <a:r>
              <a:rPr lang="en-US" sz="2400" dirty="0" err="1" smtClean="0"/>
              <a:t>ext</a:t>
            </a:r>
            <a:r>
              <a:rPr lang="en-US" sz="2400" dirty="0" smtClean="0"/>
              <a:t> 133</a:t>
            </a:r>
          </a:p>
          <a:p>
            <a:pPr marL="342900" indent="-342900">
              <a:buFont typeface="Arial" pitchFamily="34" charset="0"/>
              <a:buChar char="•"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391087654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52400" y="304800"/>
            <a:ext cx="8229600" cy="1143000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n-US" sz="4000" dirty="0" smtClean="0"/>
              <a:t>What is SCOPE Education Services?</a:t>
            </a:r>
            <a:endParaRPr lang="en-US" sz="4000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152400" y="1570037"/>
            <a:ext cx="8382000" cy="4525963"/>
          </a:xfrm>
        </p:spPr>
        <p:txBody>
          <a:bodyPr>
            <a:normAutofit fontScale="85000" lnSpcReduction="10000"/>
          </a:bodyPr>
          <a:lstStyle/>
          <a:p>
            <a:r>
              <a:rPr lang="en-US" dirty="0" smtClean="0"/>
              <a:t>SCOPE is a not-for-profit organization</a:t>
            </a:r>
          </a:p>
          <a:p>
            <a:r>
              <a:rPr lang="en-US" dirty="0" smtClean="0"/>
              <a:t>Services include Pre-school Programs, UPK Programs, Before and After School Care, Enrichment Programs and Professional Development for teachers throughout Long Island </a:t>
            </a:r>
          </a:p>
          <a:p>
            <a:r>
              <a:rPr lang="en-US" dirty="0" smtClean="0"/>
              <a:t>All teachers are NYS Certified.  All assistants are NYS Teacher Assistant Certified</a:t>
            </a:r>
          </a:p>
          <a:p>
            <a:r>
              <a:rPr lang="en-US" dirty="0" smtClean="0"/>
              <a:t>Maximum number of students is 18. Each classroom has one teacher and one teacher assistant</a:t>
            </a:r>
          </a:p>
          <a:p>
            <a:r>
              <a:rPr lang="en-US" dirty="0" smtClean="0"/>
              <a:t>SCOPE has been the provider of the Sachem UPK Program since its inception in 2008</a:t>
            </a:r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7261763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39708">
        <p:fade/>
      </p:transition>
    </mc:Choice>
    <mc:Fallback xmlns="">
      <p:transition spd="med" advTm="39708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en-US" sz="3600" dirty="0" smtClean="0"/>
              <a:t>WHAT IS UPK?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5486400"/>
          </a:xfrm>
        </p:spPr>
        <p:txBody>
          <a:bodyPr>
            <a:normAutofit/>
          </a:bodyPr>
          <a:lstStyle/>
          <a:p>
            <a:endParaRPr lang="en-US" sz="2000" dirty="0" smtClean="0"/>
          </a:p>
          <a:p>
            <a:r>
              <a:rPr lang="en-US" sz="2000" dirty="0" smtClean="0"/>
              <a:t>UPK stands for </a:t>
            </a:r>
            <a:r>
              <a:rPr lang="en-US" sz="2000" b="1" dirty="0" smtClean="0"/>
              <a:t>Universal Pre-Kindergarten</a:t>
            </a:r>
            <a:r>
              <a:rPr lang="en-US" sz="2000" i="1" dirty="0" smtClean="0"/>
              <a:t>.</a:t>
            </a:r>
            <a:r>
              <a:rPr lang="en-US" sz="2000" dirty="0" smtClean="0"/>
              <a:t>  It is a New York State grant that is given to a district for the purpose of providing Pre-K only. It cannot be allocated to any other program</a:t>
            </a:r>
          </a:p>
          <a:p>
            <a:r>
              <a:rPr lang="en-US" sz="2000" dirty="0" smtClean="0"/>
              <a:t>The grant is limited and can only be used on a </a:t>
            </a:r>
            <a:r>
              <a:rPr lang="en-US" sz="2000" b="1" dirty="0" smtClean="0"/>
              <a:t>pre-determined</a:t>
            </a:r>
            <a:r>
              <a:rPr lang="en-US" sz="2000" dirty="0" smtClean="0"/>
              <a:t> amount of students.  State guidelines do not allow for the grant to be used in any other manner</a:t>
            </a:r>
          </a:p>
          <a:p>
            <a:r>
              <a:rPr lang="en-US" sz="2000" dirty="0" smtClean="0"/>
              <a:t>Participants are chosen through a lottery system, to be held in April.  Any family who applies will have a number assigned that will be placed in the lottery.  </a:t>
            </a:r>
            <a:r>
              <a:rPr lang="en-US" sz="2000" b="1" dirty="0" smtClean="0"/>
              <a:t>All numbers </a:t>
            </a:r>
            <a:r>
              <a:rPr lang="en-US" sz="2000" dirty="0" smtClean="0"/>
              <a:t>will be selected.  When the spots for the UPK have been drawn, the remaining numbers will be placed on a waiting list.  These families will have the opportunity to enroll in the </a:t>
            </a:r>
            <a:r>
              <a:rPr lang="en-US" sz="2000" b="1" dirty="0" smtClean="0"/>
              <a:t>tuition based program</a:t>
            </a:r>
            <a:r>
              <a:rPr lang="en-US" sz="2000" dirty="0" smtClean="0"/>
              <a:t>. The availability of the program is contingent on space in the district</a:t>
            </a:r>
          </a:p>
          <a:p>
            <a:r>
              <a:rPr lang="en-US" sz="2000" dirty="0" smtClean="0"/>
              <a:t>The waiting list remains active throughout the year.  As students move throughout the program, you may still be called to take part in the UPK</a:t>
            </a:r>
          </a:p>
          <a:p>
            <a:r>
              <a:rPr lang="en-US" sz="2000" dirty="0" smtClean="0"/>
              <a:t>For eligibility students must turn 4 by December 1</a:t>
            </a:r>
            <a:r>
              <a:rPr lang="en-US" sz="2000" baseline="30000" dirty="0" smtClean="0"/>
              <a:t>st.</a:t>
            </a:r>
            <a:r>
              <a:rPr lang="en-US" sz="2000" dirty="0" smtClean="0"/>
              <a:t> </a:t>
            </a:r>
            <a:endParaRPr lang="en-US" sz="2000" b="1" u="sng" dirty="0" smtClean="0"/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824730959"/>
      </p:ext>
    </p:extLst>
  </p:cSld>
  <p:clrMapOvr>
    <a:masterClrMapping/>
  </p:clrMapOvr>
  <p:transition spd="slow" advTm="91169">
    <p:cover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1143000"/>
          </a:xfrm>
          <a:solidFill>
            <a:schemeClr val="accent2">
              <a:lumMod val="20000"/>
              <a:lumOff val="80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en-US" sz="4000" dirty="0" smtClean="0"/>
              <a:t>WHAT SCOPE UPK/PRE-K HAS TO OFFER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None/>
            </a:pPr>
            <a:endParaRPr lang="en-US" dirty="0" smtClean="0"/>
          </a:p>
          <a:p>
            <a:r>
              <a:rPr lang="en-US" dirty="0" smtClean="0"/>
              <a:t>A curriculum based on the NYS Learning Standards for pre-school age children.  </a:t>
            </a:r>
          </a:p>
          <a:p>
            <a:r>
              <a:rPr lang="en-US" dirty="0" smtClean="0"/>
              <a:t>A balance of academic and social learning</a:t>
            </a:r>
          </a:p>
          <a:p>
            <a:r>
              <a:rPr lang="en-US" dirty="0" smtClean="0"/>
              <a:t>Music, movement, purposeful play and hands on activities integrated throughout the day</a:t>
            </a:r>
          </a:p>
          <a:p>
            <a:r>
              <a:rPr lang="en-US" dirty="0" smtClean="0"/>
              <a:t>Instruction delivered in individual, small and large groups.</a:t>
            </a:r>
          </a:p>
          <a:p>
            <a:r>
              <a:rPr lang="en-US" dirty="0" smtClean="0"/>
              <a:t>Teacher and child guided instruction.</a:t>
            </a:r>
          </a:p>
          <a:p>
            <a:r>
              <a:rPr lang="en-US" dirty="0" smtClean="0"/>
              <a:t>Differentiated learning styles for all children</a:t>
            </a:r>
          </a:p>
          <a:p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51130387"/>
      </p:ext>
    </p:extLst>
  </p:cSld>
  <p:clrMapOvr>
    <a:masterClrMapping/>
  </p:clrMapOvr>
  <p:transition spd="slow" advTm="42289">
    <p:push dir="u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1143000"/>
          </a:xfrm>
          <a:solidFill>
            <a:schemeClr val="accent6">
              <a:lumMod val="40000"/>
              <a:lumOff val="60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n-US" sz="4000" dirty="0" smtClean="0"/>
              <a:t>COVID 19 PROTOCOLS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noFill/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endParaRPr lang="en-US" dirty="0"/>
          </a:p>
          <a:p>
            <a:r>
              <a:rPr lang="en-US" dirty="0" smtClean="0"/>
              <a:t>Families are required to fill out and sign an attestation form</a:t>
            </a:r>
          </a:p>
          <a:p>
            <a:r>
              <a:rPr lang="en-US" dirty="0" smtClean="0"/>
              <a:t>Students are required to wear masks with occasional mask breaks</a:t>
            </a:r>
          </a:p>
          <a:p>
            <a:r>
              <a:rPr lang="en-US" dirty="0" smtClean="0"/>
              <a:t>Students are seated 6 feet apart</a:t>
            </a:r>
          </a:p>
          <a:p>
            <a:r>
              <a:rPr lang="en-US" dirty="0" smtClean="0"/>
              <a:t>Frequent hand washing</a:t>
            </a:r>
          </a:p>
          <a:p>
            <a:r>
              <a:rPr lang="en-US" dirty="0" smtClean="0"/>
              <a:t>Daily temperature checks</a:t>
            </a:r>
          </a:p>
          <a:p>
            <a:r>
              <a:rPr lang="en-US" dirty="0" smtClean="0"/>
              <a:t>SCOPE follows Sachem School District , the Department of Health and CDC (Centers for Disease Control and Prevention) protocols</a:t>
            </a:r>
          </a:p>
          <a:p>
            <a:endParaRPr lang="en-US" dirty="0" smtClean="0"/>
          </a:p>
          <a:p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0784947"/>
      </p:ext>
    </p:extLst>
  </p:cSld>
  <p:clrMapOvr>
    <a:masterClrMapping/>
  </p:clrMapOvr>
  <p:transition spd="slow" advTm="42289">
    <p:push dir="u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n-US" sz="3600" dirty="0" smtClean="0"/>
              <a:t>A DAY IN THE LIFE OF A UPK/PRE-K CHILD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066800"/>
            <a:ext cx="4038600" cy="5410200"/>
          </a:xfrm>
        </p:spPr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endParaRPr lang="en-US" u="sng" dirty="0" smtClean="0"/>
          </a:p>
          <a:p>
            <a:pPr marL="0" indent="0" algn="ctr">
              <a:buNone/>
            </a:pPr>
            <a:r>
              <a:rPr lang="en-US" u="sng" dirty="0" smtClean="0"/>
              <a:t>Daily schedule</a:t>
            </a:r>
            <a:r>
              <a:rPr lang="en-US" dirty="0" smtClean="0"/>
              <a:t>:</a:t>
            </a:r>
          </a:p>
          <a:p>
            <a:pPr marL="0" indent="0" algn="ctr">
              <a:buNone/>
            </a:pPr>
            <a:r>
              <a:rPr lang="en-US" sz="2400" dirty="0" smtClean="0"/>
              <a:t> </a:t>
            </a:r>
            <a:r>
              <a:rPr lang="en-US" dirty="0" smtClean="0"/>
              <a:t>Arrival</a:t>
            </a:r>
          </a:p>
          <a:p>
            <a:pPr marL="0" indent="0" algn="ctr">
              <a:buNone/>
            </a:pPr>
            <a:r>
              <a:rPr lang="en-US" dirty="0" smtClean="0"/>
              <a:t>Morning/Afternoon Meeting </a:t>
            </a:r>
          </a:p>
          <a:p>
            <a:pPr marL="0" indent="0" algn="ctr">
              <a:buNone/>
            </a:pPr>
            <a:r>
              <a:rPr lang="en-US" dirty="0" smtClean="0"/>
              <a:t>Center Time</a:t>
            </a:r>
          </a:p>
          <a:p>
            <a:pPr marL="0" indent="0" algn="ctr">
              <a:buNone/>
            </a:pPr>
            <a:r>
              <a:rPr lang="en-US" dirty="0" smtClean="0"/>
              <a:t>Snack Time</a:t>
            </a:r>
          </a:p>
          <a:p>
            <a:pPr marL="0" indent="0" algn="ctr">
              <a:buNone/>
            </a:pPr>
            <a:r>
              <a:rPr lang="en-US" dirty="0" smtClean="0"/>
              <a:t>Whole Group Learning</a:t>
            </a:r>
          </a:p>
          <a:p>
            <a:pPr marL="0" indent="0" algn="ctr">
              <a:buNone/>
            </a:pPr>
            <a:r>
              <a:rPr lang="en-US" dirty="0" smtClean="0"/>
              <a:t>Read Aloud </a:t>
            </a:r>
          </a:p>
          <a:p>
            <a:pPr marL="0" indent="0" algn="ctr">
              <a:buNone/>
            </a:pPr>
            <a:r>
              <a:rPr lang="en-US" dirty="0" smtClean="0"/>
              <a:t>Outdoor/Indoor Play</a:t>
            </a:r>
          </a:p>
          <a:p>
            <a:pPr marL="0" indent="0" algn="ctr">
              <a:buNone/>
            </a:pPr>
            <a:r>
              <a:rPr lang="en-US" dirty="0" smtClean="0"/>
              <a:t>Closing Activity</a:t>
            </a:r>
          </a:p>
          <a:p>
            <a:pPr marL="0" indent="0" algn="ctr">
              <a:buNone/>
            </a:pPr>
            <a:r>
              <a:rPr lang="en-US" dirty="0" smtClean="0"/>
              <a:t>Dismissal 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066800"/>
            <a:ext cx="4038600" cy="5410200"/>
          </a:xfrm>
        </p:spPr>
        <p:txBody>
          <a:bodyPr>
            <a:normAutofit fontScale="92500" lnSpcReduction="10000"/>
          </a:bodyPr>
          <a:lstStyle/>
          <a:p>
            <a:endParaRPr lang="en-US" dirty="0" smtClean="0"/>
          </a:p>
          <a:p>
            <a:r>
              <a:rPr lang="en-US" dirty="0" smtClean="0"/>
              <a:t>Programs are in session </a:t>
            </a:r>
            <a:r>
              <a:rPr lang="en-US" dirty="0"/>
              <a:t>Monday through </a:t>
            </a:r>
            <a:r>
              <a:rPr lang="en-US" dirty="0" smtClean="0"/>
              <a:t>Friday</a:t>
            </a:r>
          </a:p>
          <a:p>
            <a:r>
              <a:rPr lang="en-US" dirty="0" smtClean="0"/>
              <a:t>Morning </a:t>
            </a:r>
            <a:r>
              <a:rPr lang="en-US" dirty="0"/>
              <a:t>and </a:t>
            </a:r>
            <a:r>
              <a:rPr lang="en-US" dirty="0" smtClean="0"/>
              <a:t>Afternoon sessions available.</a:t>
            </a:r>
            <a:endParaRPr lang="en-US" dirty="0"/>
          </a:p>
          <a:p>
            <a:r>
              <a:rPr lang="en-US" dirty="0"/>
              <a:t>Hours for the </a:t>
            </a:r>
            <a:r>
              <a:rPr lang="en-US" dirty="0" smtClean="0"/>
              <a:t>UPK/PRE-K </a:t>
            </a:r>
            <a:r>
              <a:rPr lang="en-US" dirty="0"/>
              <a:t>program generally run from </a:t>
            </a:r>
            <a:r>
              <a:rPr lang="en-US" dirty="0" smtClean="0"/>
              <a:t>9:45 </a:t>
            </a:r>
            <a:r>
              <a:rPr lang="en-US" dirty="0"/>
              <a:t>– </a:t>
            </a:r>
            <a:r>
              <a:rPr lang="en-US" dirty="0" smtClean="0"/>
              <a:t>12:15 </a:t>
            </a:r>
            <a:r>
              <a:rPr lang="en-US" dirty="0"/>
              <a:t>for the AM </a:t>
            </a:r>
            <a:r>
              <a:rPr lang="en-US" dirty="0" smtClean="0"/>
              <a:t>session </a:t>
            </a:r>
            <a:r>
              <a:rPr lang="en-US" dirty="0"/>
              <a:t>and </a:t>
            </a:r>
            <a:r>
              <a:rPr lang="en-US" dirty="0" smtClean="0"/>
              <a:t>            1:15 </a:t>
            </a:r>
            <a:r>
              <a:rPr lang="en-US" dirty="0"/>
              <a:t>– </a:t>
            </a:r>
            <a:r>
              <a:rPr lang="en-US" dirty="0" smtClean="0"/>
              <a:t>3:45 </a:t>
            </a:r>
            <a:r>
              <a:rPr lang="en-US" dirty="0"/>
              <a:t>for the PM </a:t>
            </a:r>
            <a:r>
              <a:rPr lang="en-US" dirty="0" smtClean="0"/>
              <a:t>session, depending on location.</a:t>
            </a:r>
          </a:p>
          <a:p>
            <a:r>
              <a:rPr lang="en-US" dirty="0" smtClean="0"/>
              <a:t>Locations may vary year to year.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04330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66942">
        <p:split orient="vert"/>
      </p:transition>
    </mc:Choice>
    <mc:Fallback xmlns="">
      <p:transition spd="slow" advTm="66942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r>
              <a:rPr lang="en-US" dirty="0" smtClean="0"/>
              <a:t>Preparation for Kindergarten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2800" dirty="0" smtClean="0"/>
              <a:t>The SCOPE UPK/PRE-K program enhances a child’s readiness skills to support a smooth transition into               Sachem Kindergarten classrooms.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28600" y="3048000"/>
            <a:ext cx="54102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u="sng" dirty="0" smtClean="0"/>
              <a:t>ASPECTS OF THE CURRICULUM</a:t>
            </a:r>
          </a:p>
          <a:p>
            <a:pPr algn="ctr"/>
            <a:r>
              <a:rPr lang="en-US" sz="2400" dirty="0" smtClean="0"/>
              <a:t>Letter and sound recognition</a:t>
            </a:r>
          </a:p>
          <a:p>
            <a:pPr algn="ctr"/>
            <a:r>
              <a:rPr lang="en-US" sz="2400" dirty="0" smtClean="0"/>
              <a:t>Language and Listening Skills</a:t>
            </a:r>
          </a:p>
          <a:p>
            <a:pPr algn="ctr"/>
            <a:r>
              <a:rPr lang="en-US" sz="2400" dirty="0" smtClean="0"/>
              <a:t>STEAM skills</a:t>
            </a:r>
          </a:p>
          <a:p>
            <a:pPr algn="ctr"/>
            <a:r>
              <a:rPr lang="en-US" sz="2400" dirty="0" smtClean="0"/>
              <a:t>Social/Emotional skills</a:t>
            </a:r>
          </a:p>
          <a:p>
            <a:pPr algn="ctr"/>
            <a:r>
              <a:rPr lang="en-US" sz="2400" dirty="0" smtClean="0"/>
              <a:t>Development of fine/gross motor skills</a:t>
            </a:r>
            <a:endParaRPr lang="en-US" sz="24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0" y="3169494"/>
            <a:ext cx="3048000" cy="17145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246508422"/>
      </p:ext>
    </p:extLst>
  </p:cSld>
  <p:clrMapOvr>
    <a:masterClrMapping/>
  </p:clrMapOvr>
  <p:transition spd="slow" advTm="36646">
    <p:push dir="u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r>
              <a:rPr lang="en-US" dirty="0" smtClean="0"/>
              <a:t>Parent Involvement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95300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endParaRPr lang="en-US" sz="2400" dirty="0" smtClean="0"/>
          </a:p>
          <a:p>
            <a:pPr marL="0" indent="0" algn="ctr">
              <a:buNone/>
            </a:pPr>
            <a:r>
              <a:rPr lang="en-US" sz="2400" dirty="0" smtClean="0"/>
              <a:t>Parents are an important part of the team at SCOPE UPK/PRE-K.  Our teachers provide several opportunities for parents to be   involved in their child’s learning environment. </a:t>
            </a:r>
          </a:p>
          <a:p>
            <a:pPr marL="0" indent="0" algn="ctr">
              <a:buNone/>
            </a:pPr>
            <a:endParaRPr lang="en-US" sz="2400" dirty="0" smtClean="0"/>
          </a:p>
          <a:p>
            <a:pPr marL="0" indent="0"/>
            <a:r>
              <a:rPr lang="en-US" sz="2400" dirty="0" smtClean="0"/>
              <a:t> Parent/Teacher Conferences</a:t>
            </a:r>
          </a:p>
          <a:p>
            <a:pPr marL="0" indent="0"/>
            <a:r>
              <a:rPr lang="en-US" sz="2400" dirty="0" smtClean="0"/>
              <a:t> Meet and Greet</a:t>
            </a:r>
          </a:p>
          <a:p>
            <a:pPr marL="0" indent="0"/>
            <a:r>
              <a:rPr lang="en-US" sz="2400" dirty="0" smtClean="0"/>
              <a:t> Evening Open House</a:t>
            </a:r>
          </a:p>
          <a:p>
            <a:pPr marL="0" indent="0"/>
            <a:r>
              <a:rPr lang="en-US" sz="2400" dirty="0" smtClean="0"/>
              <a:t> Mystery Reader</a:t>
            </a:r>
          </a:p>
          <a:p>
            <a:pPr marL="0" indent="0"/>
            <a:r>
              <a:rPr lang="en-US" sz="2400" dirty="0" smtClean="0"/>
              <a:t> Class Sing Alongs</a:t>
            </a:r>
          </a:p>
          <a:p>
            <a:pPr marL="0" indent="0"/>
            <a:r>
              <a:rPr lang="en-US" sz="2400" dirty="0" smtClean="0"/>
              <a:t> Helping Hands                    </a:t>
            </a:r>
          </a:p>
          <a:p>
            <a:pPr marL="0" indent="0"/>
            <a:r>
              <a:rPr lang="en-US" sz="2400" dirty="0" smtClean="0"/>
              <a:t> Special Occasions</a:t>
            </a:r>
          </a:p>
          <a:p>
            <a:pPr marL="0" indent="0">
              <a:buNone/>
            </a:pPr>
            <a:endParaRPr lang="en-US" sz="28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4400" y="3336274"/>
            <a:ext cx="3379694" cy="2910047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2269213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26288">
        <p:fade/>
      </p:transition>
    </mc:Choice>
    <mc:Fallback xmlns="">
      <p:transition spd="med" advTm="26288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/>
          <a:lstStyle/>
          <a:p>
            <a:r>
              <a:rPr lang="en-US" dirty="0" smtClean="0"/>
              <a:t>IN ADDITION….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34585"/>
            <a:ext cx="8229600" cy="5181600"/>
          </a:xfrm>
        </p:spPr>
        <p:txBody>
          <a:bodyPr>
            <a:normAutofit/>
          </a:bodyPr>
          <a:lstStyle/>
          <a:p>
            <a:r>
              <a:rPr lang="en-US" sz="2800" dirty="0" smtClean="0"/>
              <a:t>Progress reports are distributed twice per year. </a:t>
            </a:r>
          </a:p>
          <a:p>
            <a:r>
              <a:rPr lang="en-US" sz="2800" dirty="0" smtClean="0"/>
              <a:t>Monthly Newsletters keeps families informed.</a:t>
            </a:r>
          </a:p>
          <a:p>
            <a:r>
              <a:rPr lang="en-US" sz="2800" dirty="0" smtClean="0"/>
              <a:t>Every classroom is supplied with a SCOPE cell phone.</a:t>
            </a:r>
          </a:p>
          <a:p>
            <a:r>
              <a:rPr lang="en-US" sz="2800" dirty="0" smtClean="0"/>
              <a:t>Guardians are required to sign student in and out each day. Photo ID is required at dismissal time.</a:t>
            </a:r>
          </a:p>
          <a:p>
            <a:r>
              <a:rPr lang="en-US" sz="2800" dirty="0" smtClean="0"/>
              <a:t>Classrooms are peanut free. </a:t>
            </a:r>
          </a:p>
          <a:p>
            <a:r>
              <a:rPr lang="en-US" sz="2800" dirty="0" smtClean="0"/>
              <a:t>Please discuss any medical concerns or student allergies requiring an Epi-pen with classroom teacher prior to the start of the school year.</a:t>
            </a:r>
          </a:p>
          <a:p>
            <a:r>
              <a:rPr lang="en-US" sz="2800" dirty="0" smtClean="0"/>
              <a:t>Teacher and teacher assistants are CPR/FA certified</a:t>
            </a:r>
          </a:p>
          <a:p>
            <a:pPr marL="0" indent="0">
              <a:buNone/>
            </a:pPr>
            <a:endParaRPr lang="en-US" sz="2800" dirty="0" smtClean="0"/>
          </a:p>
          <a:p>
            <a:pPr>
              <a:buNone/>
            </a:pPr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2123830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29278">
        <p:circle/>
      </p:transition>
    </mc:Choice>
    <mc:Fallback xmlns="">
      <p:transition spd="slow" advTm="29278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gradFill flip="none" rotWithShape="1">
            <a:gsLst>
              <a:gs pos="0">
                <a:srgbClr val="FF0000">
                  <a:tint val="66000"/>
                  <a:satMod val="160000"/>
                </a:srgbClr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rgbClr val="FF0000"/>
            </a:solidFill>
          </a:ln>
          <a:effectLst>
            <a:innerShdw blurRad="63500" dist="50800" dir="8100000">
              <a:prstClr val="black">
                <a:alpha val="50000"/>
              </a:prstClr>
            </a:innerShdw>
          </a:effectLst>
        </p:spPr>
        <p:txBody>
          <a:bodyPr/>
          <a:lstStyle/>
          <a:p>
            <a:r>
              <a:rPr lang="en-US" dirty="0" smtClean="0"/>
              <a:t>Registration Requirements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609600" y="2057400"/>
            <a:ext cx="807720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en-US" sz="2400" dirty="0" smtClean="0"/>
              <a:t>Students should be fully immunized upon entrance, according to state guidelines.</a:t>
            </a:r>
          </a:p>
          <a:p>
            <a:pPr marL="342900" indent="-342900"/>
            <a:endParaRPr lang="en-US" sz="2400" dirty="0"/>
          </a:p>
          <a:p>
            <a:pPr marL="342900" indent="-342900">
              <a:buFont typeface="Arial" pitchFamily="34" charset="0"/>
              <a:buChar char="•"/>
            </a:pPr>
            <a:r>
              <a:rPr lang="en-US" sz="2400" dirty="0" smtClean="0"/>
              <a:t>Physicals should be up-to-date. </a:t>
            </a:r>
          </a:p>
          <a:p>
            <a:pPr marL="342900" indent="-342900">
              <a:buFont typeface="Arial" pitchFamily="34" charset="0"/>
              <a:buChar char="•"/>
            </a:pPr>
            <a:endParaRPr lang="en-US" sz="2400" dirty="0"/>
          </a:p>
          <a:p>
            <a:pPr marL="342900" indent="-342900">
              <a:buFont typeface="Arial" pitchFamily="34" charset="0"/>
              <a:buChar char="•"/>
            </a:pPr>
            <a:r>
              <a:rPr lang="en-US" sz="2400" dirty="0" smtClean="0"/>
              <a:t>Two proofs of residency required upon registration.  A list of acceptable documents will be provided. </a:t>
            </a:r>
          </a:p>
          <a:p>
            <a:pPr marL="342900" indent="-342900">
              <a:buFont typeface="Arial" pitchFamily="34" charset="0"/>
              <a:buChar char="•"/>
            </a:pPr>
            <a:endParaRPr lang="en-US" sz="2400" dirty="0"/>
          </a:p>
          <a:p>
            <a:pPr marL="342900" indent="-342900">
              <a:buFont typeface="Arial" pitchFamily="34" charset="0"/>
              <a:buChar char="•"/>
            </a:pPr>
            <a:r>
              <a:rPr lang="en-US" sz="2400" dirty="0" smtClean="0"/>
              <a:t>All families must agree to parking and attendance guidelines as explained in the beginning of the school year.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206762540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6.1|0.9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5|4.5|12.3|9.7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3|8.6|8.7|8.4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3|8.6|8.7|8.4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7|2.4|9.5|2.5|4.1|5.4|3.8|3.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5|11.4|3.4|2.8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|11.5|7.3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2387</TotalTime>
  <Words>906</Words>
  <Application>Microsoft Office PowerPoint</Application>
  <PresentationFormat>On-screen Show (4:3)</PresentationFormat>
  <Paragraphs>99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Calibri</vt:lpstr>
      <vt:lpstr>Office Theme</vt:lpstr>
      <vt:lpstr>SCOPE UNIVERSAL PRE-K PROGRAM AT SACHEM CENTRAL          SCHOOL DISTRICT</vt:lpstr>
      <vt:lpstr>REGISTRATION INFORMATION AND UPK TIMELINE</vt:lpstr>
      <vt:lpstr>REGISTRATION INFORMATON           AND UPK TIMELINE</vt:lpstr>
      <vt:lpstr>What is SCOPE Education Services?</vt:lpstr>
      <vt:lpstr>WHAT IS UPK?</vt:lpstr>
      <vt:lpstr>WHAT SCOPE UPK/PRE-K HAS TO OFFER</vt:lpstr>
      <vt:lpstr>COVID 19 PROTOCOLS</vt:lpstr>
      <vt:lpstr>A DAY IN THE LIFE OF A UPK/PRE-K CHILD</vt:lpstr>
      <vt:lpstr>Preparation for Kindergarten</vt:lpstr>
      <vt:lpstr>Parent Involvement</vt:lpstr>
      <vt:lpstr>IN ADDITION….</vt:lpstr>
      <vt:lpstr>Registration Requirements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SCOPE UNIVERSAL PRE-K PROGRAM SACHEM CENTRAL SCHOOL DISTRICT</dc:title>
  <dc:creator>Tina</dc:creator>
  <cp:lastModifiedBy>Christine Cosme</cp:lastModifiedBy>
  <cp:revision>93</cp:revision>
  <cp:lastPrinted>2020-02-11T18:42:10Z</cp:lastPrinted>
  <dcterms:created xsi:type="dcterms:W3CDTF">2011-02-01T15:47:34Z</dcterms:created>
  <dcterms:modified xsi:type="dcterms:W3CDTF">2021-02-11T16:57:54Z</dcterms:modified>
</cp:coreProperties>
</file>