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0"/>
  </p:handoutMasterIdLst>
  <p:sldIdLst>
    <p:sldId id="256" r:id="rId2"/>
    <p:sldId id="257" r:id="rId3"/>
    <p:sldId id="258" r:id="rId4"/>
    <p:sldId id="261" r:id="rId5"/>
    <p:sldId id="262" r:id="rId6"/>
    <p:sldId id="263" r:id="rId7"/>
    <p:sldId id="259" r:id="rId8"/>
    <p:sldId id="260" r:id="rId9"/>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176" y="-1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2C98C4FA-5965-46C1-A06B-C326AD7129DE}" type="datetimeFigureOut">
              <a:rPr lang="en-US" smtClean="0"/>
              <a:t>8/24/13</a:t>
            </a:fld>
            <a:endParaRPr lang="en-US"/>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41EBC5D5-9D68-40AC-A485-AC13FDBD1813}" type="slidenum">
              <a:rPr lang="en-US" smtClean="0"/>
              <a:t>‹#›</a:t>
            </a:fld>
            <a:endParaRPr lang="en-US"/>
          </a:p>
        </p:txBody>
      </p:sp>
    </p:spTree>
    <p:extLst>
      <p:ext uri="{BB962C8B-B14F-4D97-AF65-F5344CB8AC3E}">
        <p14:creationId xmlns:p14="http://schemas.microsoft.com/office/powerpoint/2010/main" val="42389227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F99D815-EBD3-4836-A995-85E1CABF69D9}" type="datetimeFigureOut">
              <a:rPr lang="en-US" smtClean="0"/>
              <a:t>8/24/13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DBC6A21-2F55-4115-B34F-EEE6D5772DF2}"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F99D815-EBD3-4836-A995-85E1CABF69D9}" type="datetimeFigureOut">
              <a:rPr lang="en-US" smtClean="0"/>
              <a:t>8/24/13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FDBC6A21-2F55-4115-B34F-EEE6D5772DF2}"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F99D815-EBD3-4836-A995-85E1CABF69D9}" type="datetimeFigureOut">
              <a:rPr lang="en-US" smtClean="0"/>
              <a:t>8/24/13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DBC6A21-2F55-4115-B34F-EEE6D5772DF2}"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F99D815-EBD3-4836-A995-85E1CABF69D9}" type="datetimeFigureOut">
              <a:rPr lang="en-US" smtClean="0"/>
              <a:t>8/24/13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BC6A21-2F55-4115-B34F-EEE6D5772DF2}"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99D815-EBD3-4836-A995-85E1CABF69D9}" type="datetimeFigureOut">
              <a:rPr lang="en-US" smtClean="0"/>
              <a:t>8/24/13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FDBC6A21-2F55-4115-B34F-EEE6D5772DF2}"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F99D815-EBD3-4836-A995-85E1CABF69D9}" type="datetimeFigureOut">
              <a:rPr lang="en-US" smtClean="0"/>
              <a:t>8/24/13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FDBC6A21-2F55-4115-B34F-EEE6D5772DF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F99D815-EBD3-4836-A995-85E1CABF69D9}" type="datetimeFigureOut">
              <a:rPr lang="en-US" smtClean="0"/>
              <a:t>8/24/13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DBC6A21-2F55-4115-B34F-EEE6D5772DF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DBC6A21-2F55-4115-B34F-EEE6D5772DF2}"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F99D815-EBD3-4836-A995-85E1CABF69D9}" type="datetimeFigureOut">
              <a:rPr lang="en-US" smtClean="0"/>
              <a:t>8/24/13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FDBC6A21-2F55-4115-B34F-EEE6D5772DF2}"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F99D815-EBD3-4836-A995-85E1CABF69D9}" type="datetimeFigureOut">
              <a:rPr lang="en-US" smtClean="0"/>
              <a:t>8/24/13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99D815-EBD3-4836-A995-85E1CABF69D9}" type="datetimeFigureOut">
              <a:rPr lang="en-US" smtClean="0"/>
              <a:t>8/24/13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BC6A21-2F55-4115-B34F-EEE6D5772DF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FDBC6A21-2F55-4115-B34F-EEE6D5772DF2}"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99D815-EBD3-4836-A995-85E1CABF69D9}" type="datetimeFigureOut">
              <a:rPr lang="en-US" smtClean="0"/>
              <a:t>8/24/13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F99D815-EBD3-4836-A995-85E1CABF69D9}" type="datetimeFigureOut">
              <a:rPr lang="en-US" smtClean="0"/>
              <a:t>8/24/13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DBC6A21-2F55-4115-B34F-EEE6D5772DF2}"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4343400"/>
            <a:ext cx="6400800" cy="1295400"/>
          </a:xfrm>
        </p:spPr>
        <p:txBody>
          <a:bodyPr>
            <a:normAutofit/>
          </a:bodyPr>
          <a:lstStyle/>
          <a:p>
            <a:r>
              <a:rPr lang="en-US" sz="2400" cap="none" dirty="0" smtClean="0">
                <a:solidFill>
                  <a:schemeClr val="tx1"/>
                </a:solidFill>
                <a:latin typeface="Baskerville Old Face" pitchFamily="18" charset="0"/>
              </a:rPr>
              <a:t>Hood River County School District</a:t>
            </a:r>
          </a:p>
          <a:p>
            <a:r>
              <a:rPr lang="en-US" sz="2400" cap="none" dirty="0" smtClean="0">
                <a:solidFill>
                  <a:schemeClr val="tx1"/>
                </a:solidFill>
                <a:latin typeface="Baskerville Old Face" pitchFamily="18" charset="0"/>
              </a:rPr>
              <a:t>August 14, 2013</a:t>
            </a:r>
            <a:endParaRPr lang="en-US" sz="2400" cap="none" dirty="0">
              <a:solidFill>
                <a:schemeClr val="tx1"/>
              </a:solidFill>
              <a:latin typeface="Baskerville Old Face" pitchFamily="18" charset="0"/>
            </a:endParaRPr>
          </a:p>
        </p:txBody>
      </p:sp>
      <p:sp>
        <p:nvSpPr>
          <p:cNvPr id="2" name="Title 1"/>
          <p:cNvSpPr>
            <a:spLocks noGrp="1"/>
          </p:cNvSpPr>
          <p:nvPr>
            <p:ph type="ctrTitle"/>
          </p:nvPr>
        </p:nvSpPr>
        <p:spPr/>
        <p:txBody>
          <a:bodyPr/>
          <a:lstStyle/>
          <a:p>
            <a:r>
              <a:rPr lang="en-US" dirty="0" smtClean="0">
                <a:latin typeface="Baskerville Old Face" pitchFamily="18" charset="0"/>
              </a:rPr>
              <a:t>Oregon Kindergarten Assessment</a:t>
            </a:r>
            <a:endParaRPr lang="en-US" dirty="0">
              <a:latin typeface="Baskerville Old Face" pitchFamily="18" charset="0"/>
            </a:endParaRPr>
          </a:p>
        </p:txBody>
      </p:sp>
    </p:spTree>
    <p:extLst>
      <p:ext uri="{BB962C8B-B14F-4D97-AF65-F5344CB8AC3E}">
        <p14:creationId xmlns:p14="http://schemas.microsoft.com/office/powerpoint/2010/main" val="3353758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dirty="0" smtClean="0">
                <a:latin typeface="Baskerville Old Face" pitchFamily="18" charset="0"/>
              </a:rPr>
              <a:t>Background</a:t>
            </a:r>
            <a:endParaRPr lang="en-US" dirty="0">
              <a:latin typeface="Baskerville Old Face" pitchFamily="18" charset="0"/>
            </a:endParaRPr>
          </a:p>
        </p:txBody>
      </p:sp>
      <p:sp>
        <p:nvSpPr>
          <p:cNvPr id="3" name="Content Placeholder 2"/>
          <p:cNvSpPr>
            <a:spLocks noGrp="1"/>
          </p:cNvSpPr>
          <p:nvPr>
            <p:ph sz="quarter" idx="1"/>
          </p:nvPr>
        </p:nvSpPr>
        <p:spPr>
          <a:xfrm>
            <a:off x="457200" y="1524000"/>
            <a:ext cx="8229600" cy="4602163"/>
          </a:xfrm>
        </p:spPr>
        <p:txBody>
          <a:bodyPr>
            <a:normAutofit lnSpcReduction="10000"/>
          </a:bodyPr>
          <a:lstStyle/>
          <a:p>
            <a:pPr marL="0" indent="0">
              <a:buNone/>
            </a:pPr>
            <a:endParaRPr lang="en-US" sz="1200" dirty="0" smtClean="0">
              <a:latin typeface="Baskerville Old Face" pitchFamily="18" charset="0"/>
            </a:endParaRPr>
          </a:p>
          <a:p>
            <a:pPr marL="0" indent="0">
              <a:buNone/>
            </a:pPr>
            <a:r>
              <a:rPr lang="en-US" sz="2400" dirty="0" smtClean="0">
                <a:latin typeface="Baskerville Old Face" pitchFamily="18" charset="0"/>
              </a:rPr>
              <a:t>In 2012, House Bill 4165 directed the Early Learning Council and the Department of Education to develop the Oregon Kindergarten Assessment (OKA) in order to answer the following questions:</a:t>
            </a:r>
          </a:p>
          <a:p>
            <a:pPr marL="0" indent="0">
              <a:buNone/>
            </a:pPr>
            <a:endParaRPr lang="en-US" sz="1600" dirty="0" smtClean="0">
              <a:latin typeface="Baskerville Old Face" pitchFamily="18" charset="0"/>
            </a:endParaRPr>
          </a:p>
          <a:p>
            <a:pPr marL="915988"/>
            <a:r>
              <a:rPr lang="en-US" sz="2400" dirty="0" smtClean="0">
                <a:latin typeface="Baskerville Old Face" pitchFamily="18" charset="0"/>
              </a:rPr>
              <a:t>Are Oregon’s children arriving at kindergarten ready      for school?</a:t>
            </a:r>
          </a:p>
          <a:p>
            <a:pPr marL="915988"/>
            <a:r>
              <a:rPr lang="en-US" sz="2400" dirty="0" smtClean="0">
                <a:latin typeface="Baskerville Old Face" pitchFamily="18" charset="0"/>
              </a:rPr>
              <a:t>Is the level of school readiness improving or declining  over time?</a:t>
            </a:r>
          </a:p>
          <a:p>
            <a:pPr marL="915988"/>
            <a:r>
              <a:rPr lang="en-US" sz="2400" dirty="0" smtClean="0">
                <a:latin typeface="Baskerville Old Face" pitchFamily="18" charset="0"/>
              </a:rPr>
              <a:t>Are there disparities (geographical, cultural, racial, and socio-economic) between groups of children?</a:t>
            </a:r>
          </a:p>
          <a:p>
            <a:pPr marL="915988"/>
            <a:r>
              <a:rPr lang="en-US" sz="2400" dirty="0" smtClean="0">
                <a:latin typeface="Baskerville Old Face" pitchFamily="18" charset="0"/>
              </a:rPr>
              <a:t>Are there particular domains of school readiness that Oregon should target?</a:t>
            </a:r>
            <a:endParaRPr lang="en-US" sz="2400" dirty="0">
              <a:latin typeface="Baskerville Old Face" pitchFamily="18" charset="0"/>
            </a:endParaRPr>
          </a:p>
        </p:txBody>
      </p:sp>
    </p:spTree>
    <p:extLst>
      <p:ext uri="{BB962C8B-B14F-4D97-AF65-F5344CB8AC3E}">
        <p14:creationId xmlns:p14="http://schemas.microsoft.com/office/powerpoint/2010/main" val="1855055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itchFamily="18" charset="0"/>
              </a:rPr>
              <a:t>What is it?</a:t>
            </a:r>
            <a:endParaRPr lang="en-US" dirty="0">
              <a:latin typeface="Baskerville Old Face" pitchFamily="18" charset="0"/>
            </a:endParaRPr>
          </a:p>
        </p:txBody>
      </p:sp>
      <p:sp>
        <p:nvSpPr>
          <p:cNvPr id="3" name="Content Placeholder 2"/>
          <p:cNvSpPr>
            <a:spLocks noGrp="1"/>
          </p:cNvSpPr>
          <p:nvPr>
            <p:ph sz="quarter" idx="1"/>
          </p:nvPr>
        </p:nvSpPr>
        <p:spPr/>
        <p:txBody>
          <a:bodyPr>
            <a:normAutofit/>
          </a:bodyPr>
          <a:lstStyle/>
          <a:p>
            <a:endParaRPr lang="en-US" sz="2400" dirty="0" smtClean="0">
              <a:latin typeface="Baskerville Old Face" pitchFamily="18" charset="0"/>
            </a:endParaRPr>
          </a:p>
          <a:p>
            <a:r>
              <a:rPr lang="en-US" sz="2400" dirty="0" smtClean="0">
                <a:latin typeface="Baskerville Old Face" pitchFamily="18" charset="0"/>
              </a:rPr>
              <a:t>The OKA includes measures of early literacy, early math, social-emotional development, approaches to learning, and self-regulation.</a:t>
            </a:r>
          </a:p>
          <a:p>
            <a:pPr marL="0" indent="0">
              <a:buNone/>
            </a:pPr>
            <a:endParaRPr lang="en-US" sz="2400" dirty="0" smtClean="0">
              <a:latin typeface="Baskerville Old Face" pitchFamily="18" charset="0"/>
            </a:endParaRPr>
          </a:p>
          <a:p>
            <a:r>
              <a:rPr lang="en-US" sz="2400" dirty="0" smtClean="0">
                <a:latin typeface="Baskerville Old Face" pitchFamily="18" charset="0"/>
              </a:rPr>
              <a:t>The OKA is an operational field test. No individual student results will be reported back to schools or parents.</a:t>
            </a:r>
          </a:p>
          <a:p>
            <a:pPr marL="0" indent="0">
              <a:buNone/>
            </a:pPr>
            <a:endParaRPr lang="en-US" sz="2400" dirty="0" smtClean="0">
              <a:latin typeface="Baskerville Old Face" pitchFamily="18" charset="0"/>
            </a:endParaRPr>
          </a:p>
          <a:p>
            <a:r>
              <a:rPr lang="en-US" sz="2400" dirty="0" smtClean="0">
                <a:latin typeface="Baskerville Old Face" pitchFamily="18" charset="0"/>
              </a:rPr>
              <a:t>The district will be rated by participation, not by results. Participation is defined as the student attempting to answer one early literacy question OR one math question.</a:t>
            </a:r>
            <a:endParaRPr lang="en-US" sz="2400" dirty="0">
              <a:latin typeface="Baskerville Old Face" pitchFamily="18" charset="0"/>
            </a:endParaRPr>
          </a:p>
        </p:txBody>
      </p:sp>
    </p:spTree>
    <p:extLst>
      <p:ext uri="{BB962C8B-B14F-4D97-AF65-F5344CB8AC3E}">
        <p14:creationId xmlns:p14="http://schemas.microsoft.com/office/powerpoint/2010/main" val="4032542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askerville Old Face" pitchFamily="18" charset="0"/>
              </a:rPr>
              <a:t>What does it look like?</a:t>
            </a:r>
            <a:br>
              <a:rPr lang="en-US" dirty="0" smtClean="0">
                <a:latin typeface="Baskerville Old Face" pitchFamily="18" charset="0"/>
              </a:rPr>
            </a:br>
            <a:r>
              <a:rPr lang="en-US" sz="2700" dirty="0" smtClean="0">
                <a:latin typeface="Baskerville Old Face" pitchFamily="18" charset="0"/>
              </a:rPr>
              <a:t>Early Literacy</a:t>
            </a:r>
            <a:endParaRPr lang="en-US" sz="2700" dirty="0">
              <a:latin typeface="Baskerville Old Face" pitchFamily="18" charset="0"/>
            </a:endParaRPr>
          </a:p>
        </p:txBody>
      </p:sp>
      <p:pic>
        <p:nvPicPr>
          <p:cNvPr id="4" name="Picture 7"/>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1101" t="28848" r="54044" b="4979"/>
          <a:stretch>
            <a:fillRect/>
          </a:stretch>
        </p:blipFill>
        <p:spPr bwMode="auto">
          <a:xfrm>
            <a:off x="762000" y="1981200"/>
            <a:ext cx="3871657" cy="4134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rot="19480452">
            <a:off x="755663" y="4102528"/>
            <a:ext cx="3864476" cy="681502"/>
          </a:xfrm>
          <a:prstGeom prst="rect">
            <a:avLst/>
          </a:prstGeom>
        </p:spPr>
        <p:style>
          <a:lnRef idx="2">
            <a:schemeClr val="accent1"/>
          </a:lnRef>
          <a:fillRef idx="1">
            <a:schemeClr val="lt1"/>
          </a:fillRef>
          <a:effectRef idx="0">
            <a:schemeClr val="accent1"/>
          </a:effectRef>
          <a:fontRef idx="minor">
            <a:schemeClr val="dk1"/>
          </a:fontRef>
        </p:style>
        <p:txBody>
          <a:bodyPr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3600" b="1" cap="all" dirty="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rPr>
              <a:t>SAMPLE</a:t>
            </a: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l="11697" t="27296" r="53435" b="10776"/>
          <a:stretch>
            <a:fillRect/>
          </a:stretch>
        </p:blipFill>
        <p:spPr bwMode="auto">
          <a:xfrm>
            <a:off x="4738255" y="1981200"/>
            <a:ext cx="3863173" cy="4186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rot="19480452">
            <a:off x="4726059" y="4095601"/>
            <a:ext cx="3864476" cy="681502"/>
          </a:xfrm>
          <a:prstGeom prst="rect">
            <a:avLst/>
          </a:prstGeom>
        </p:spPr>
        <p:style>
          <a:lnRef idx="2">
            <a:schemeClr val="accent1"/>
          </a:lnRef>
          <a:fillRef idx="1">
            <a:schemeClr val="lt1"/>
          </a:fillRef>
          <a:effectRef idx="0">
            <a:schemeClr val="accent1"/>
          </a:effectRef>
          <a:fontRef idx="minor">
            <a:schemeClr val="dk1"/>
          </a:fontRef>
        </p:style>
        <p:txBody>
          <a:bodyPr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3600" b="1" cap="all" dirty="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rPr>
              <a:t>SAMPLE</a:t>
            </a:r>
          </a:p>
        </p:txBody>
      </p:sp>
    </p:spTree>
    <p:extLst>
      <p:ext uri="{BB962C8B-B14F-4D97-AF65-F5344CB8AC3E}">
        <p14:creationId xmlns:p14="http://schemas.microsoft.com/office/powerpoint/2010/main" val="3194550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askerville Old Face" pitchFamily="18" charset="0"/>
              </a:rPr>
              <a:t>What does it look like?</a:t>
            </a:r>
            <a:br>
              <a:rPr lang="en-US" dirty="0" smtClean="0">
                <a:latin typeface="Baskerville Old Face" pitchFamily="18" charset="0"/>
              </a:rPr>
            </a:br>
            <a:r>
              <a:rPr lang="en-US" sz="2700" dirty="0" smtClean="0">
                <a:latin typeface="Baskerville Old Face" pitchFamily="18" charset="0"/>
              </a:rPr>
              <a:t>Early Numeracy</a:t>
            </a:r>
            <a:endParaRPr lang="en-US" sz="2700" dirty="0"/>
          </a:p>
        </p:txBody>
      </p:sp>
      <p:pic>
        <p:nvPicPr>
          <p:cNvPr id="4" name="Picture 7"/>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36612" t="28226" r="37292" b="13928"/>
          <a:stretch>
            <a:fillRect/>
          </a:stretch>
        </p:blipFill>
        <p:spPr>
          <a:xfrm>
            <a:off x="685800" y="1737829"/>
            <a:ext cx="3181624" cy="440786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257800" y="1828800"/>
            <a:ext cx="3011487" cy="42259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0972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askerville Old Face" pitchFamily="18" charset="0"/>
              </a:rPr>
              <a:t>What does it look like?</a:t>
            </a:r>
            <a:br>
              <a:rPr lang="en-US" dirty="0" smtClean="0">
                <a:latin typeface="Baskerville Old Face" pitchFamily="18" charset="0"/>
              </a:rPr>
            </a:br>
            <a:r>
              <a:rPr lang="en-US" sz="2700" dirty="0" smtClean="0">
                <a:latin typeface="Baskerville Old Face" pitchFamily="18" charset="0"/>
              </a:rPr>
              <a:t>Approaches to Learning</a:t>
            </a:r>
            <a:endParaRPr lang="en-US" dirty="0"/>
          </a:p>
        </p:txBody>
      </p:sp>
      <p:pic>
        <p:nvPicPr>
          <p:cNvPr id="4" name="Picture 2"/>
          <p:cNvPicPr>
            <a:picLocks noGrp="1" noChangeAspect="1" noChangeArrowheads="1"/>
          </p:cNvPicPr>
          <p:nvPr>
            <p:ph sz="quarter" idx="1"/>
          </p:nvPr>
        </p:nvPicPr>
        <p:blipFill rotWithShape="1">
          <a:blip r:embed="rId2">
            <a:extLst>
              <a:ext uri="{28A0092B-C50C-407E-A947-70E740481C1C}">
                <a14:useLocalDpi xmlns:a14="http://schemas.microsoft.com/office/drawing/2010/main" val="0"/>
              </a:ext>
            </a:extLst>
          </a:blip>
          <a:srcRect t="24447" b="6069"/>
          <a:stretch/>
        </p:blipFill>
        <p:spPr bwMode="auto">
          <a:xfrm>
            <a:off x="1905000" y="1676400"/>
            <a:ext cx="5266088"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8833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itchFamily="18" charset="0"/>
              </a:rPr>
              <a:t>When does it take place?</a:t>
            </a:r>
            <a:endParaRPr lang="en-US" dirty="0">
              <a:latin typeface="Baskerville Old Face" pitchFamily="18" charset="0"/>
            </a:endParaRPr>
          </a:p>
        </p:txBody>
      </p:sp>
      <p:sp>
        <p:nvSpPr>
          <p:cNvPr id="3" name="Content Placeholder 2"/>
          <p:cNvSpPr>
            <a:spLocks noGrp="1"/>
          </p:cNvSpPr>
          <p:nvPr>
            <p:ph sz="quarter" idx="1"/>
          </p:nvPr>
        </p:nvSpPr>
        <p:spPr/>
        <p:txBody>
          <a:bodyPr/>
          <a:lstStyle/>
          <a:p>
            <a:endParaRPr lang="en-US" sz="1100" dirty="0" smtClean="0">
              <a:latin typeface="Baskerville Old Face" pitchFamily="18" charset="0"/>
            </a:endParaRPr>
          </a:p>
          <a:p>
            <a:r>
              <a:rPr lang="en-US" sz="2400" dirty="0" smtClean="0">
                <a:latin typeface="Baskerville Old Face" pitchFamily="18" charset="0"/>
              </a:rPr>
              <a:t>Starting this fall, all school districts in the state will administer the OKA to entering kindergarteners during the first six weeks of school.</a:t>
            </a:r>
          </a:p>
          <a:p>
            <a:pPr marL="0" indent="0">
              <a:buNone/>
            </a:pPr>
            <a:endParaRPr lang="en-US" sz="2400" dirty="0" smtClean="0">
              <a:latin typeface="Baskerville Old Face" pitchFamily="18" charset="0"/>
            </a:endParaRPr>
          </a:p>
          <a:p>
            <a:r>
              <a:rPr lang="en-US" sz="2400" dirty="0" smtClean="0">
                <a:latin typeface="Baskerville Old Face" pitchFamily="18" charset="0"/>
              </a:rPr>
              <a:t>The Approaches to Learning portion is completed by the student’s teacher at some point during the last three weeks of the assessment window. The student need not be present when this portion </a:t>
            </a:r>
            <a:r>
              <a:rPr lang="en-US" sz="2400" smtClean="0">
                <a:latin typeface="Baskerville Old Face" pitchFamily="18" charset="0"/>
              </a:rPr>
              <a:t>is completed.</a:t>
            </a:r>
            <a:endParaRPr lang="en-US" sz="2400" dirty="0" smtClean="0">
              <a:latin typeface="Baskerville Old Face" pitchFamily="18" charset="0"/>
            </a:endParaRPr>
          </a:p>
          <a:p>
            <a:endParaRPr lang="en-US" dirty="0"/>
          </a:p>
        </p:txBody>
      </p:sp>
    </p:spTree>
    <p:extLst>
      <p:ext uri="{BB962C8B-B14F-4D97-AF65-F5344CB8AC3E}">
        <p14:creationId xmlns:p14="http://schemas.microsoft.com/office/powerpoint/2010/main" val="2400804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itchFamily="18" charset="0"/>
              </a:rPr>
              <a:t>How will we do it?</a:t>
            </a:r>
            <a:endParaRPr lang="en-US" dirty="0">
              <a:latin typeface="Baskerville Old Face" pitchFamily="18" charset="0"/>
            </a:endParaRPr>
          </a:p>
        </p:txBody>
      </p:sp>
      <p:sp>
        <p:nvSpPr>
          <p:cNvPr id="3" name="Content Placeholder 2"/>
          <p:cNvSpPr>
            <a:spLocks noGrp="1"/>
          </p:cNvSpPr>
          <p:nvPr>
            <p:ph sz="quarter" idx="1"/>
          </p:nvPr>
        </p:nvSpPr>
        <p:spPr/>
        <p:txBody>
          <a:bodyPr>
            <a:normAutofit/>
          </a:bodyPr>
          <a:lstStyle/>
          <a:p>
            <a:endParaRPr lang="en-US" sz="1100" dirty="0" smtClean="0">
              <a:latin typeface="Baskerville Old Face" pitchFamily="18" charset="0"/>
            </a:endParaRPr>
          </a:p>
          <a:p>
            <a:r>
              <a:rPr lang="en-US" sz="2400" dirty="0" smtClean="0">
                <a:latin typeface="Baskerville Old Face" pitchFamily="18" charset="0"/>
              </a:rPr>
              <a:t>Kindergarten teachers will receive training in the OKA during their regular </a:t>
            </a:r>
            <a:r>
              <a:rPr lang="en-US" sz="2400" dirty="0" err="1" smtClean="0">
                <a:latin typeface="Baskerville Old Face" pitchFamily="18" charset="0"/>
              </a:rPr>
              <a:t>inservice</a:t>
            </a:r>
            <a:r>
              <a:rPr lang="en-US" sz="2400" dirty="0" smtClean="0">
                <a:latin typeface="Baskerville Old Face" pitchFamily="18" charset="0"/>
              </a:rPr>
              <a:t> activities before the start of the school year.</a:t>
            </a:r>
          </a:p>
          <a:p>
            <a:pPr marL="0" indent="0">
              <a:buNone/>
            </a:pPr>
            <a:endParaRPr lang="en-US" sz="2400" dirty="0" smtClean="0">
              <a:latin typeface="Baskerville Old Face" pitchFamily="18" charset="0"/>
            </a:endParaRPr>
          </a:p>
          <a:p>
            <a:r>
              <a:rPr lang="en-US" sz="2400" dirty="0" smtClean="0">
                <a:latin typeface="Baskerville Old Face" pitchFamily="18" charset="0"/>
              </a:rPr>
              <a:t>The </a:t>
            </a:r>
            <a:r>
              <a:rPr lang="en-US" sz="2400" dirty="0">
                <a:latin typeface="Baskerville Old Face" pitchFamily="18" charset="0"/>
              </a:rPr>
              <a:t>administration of the OKA will be embedded into the usual and customary activities of new kindergarteners on a rolling </a:t>
            </a:r>
            <a:r>
              <a:rPr lang="en-US" sz="2400" dirty="0" smtClean="0">
                <a:latin typeface="Baskerville Old Face" pitchFamily="18" charset="0"/>
              </a:rPr>
              <a:t>start.</a:t>
            </a:r>
            <a:endParaRPr lang="en-US" sz="2400" dirty="0">
              <a:latin typeface="Baskerville Old Face" pitchFamily="18" charset="0"/>
            </a:endParaRPr>
          </a:p>
          <a:p>
            <a:pPr marL="0" indent="0">
              <a:buNone/>
            </a:pPr>
            <a:endParaRPr lang="en-US" sz="2400" dirty="0" smtClean="0">
              <a:latin typeface="Baskerville Old Face" pitchFamily="18" charset="0"/>
            </a:endParaRPr>
          </a:p>
        </p:txBody>
      </p:sp>
    </p:spTree>
    <p:extLst>
      <p:ext uri="{BB962C8B-B14F-4D97-AF65-F5344CB8AC3E}">
        <p14:creationId xmlns:p14="http://schemas.microsoft.com/office/powerpoint/2010/main" val="41827369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67</TotalTime>
  <Words>316</Words>
  <Application>Microsoft Macintosh PowerPoint</Application>
  <PresentationFormat>On-screen Show (4:3)</PresentationFormat>
  <Paragraphs>33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Civic</vt:lpstr>
      <vt:lpstr>Oregon Kindergarten Assessment</vt:lpstr>
      <vt:lpstr>Background</vt:lpstr>
      <vt:lpstr>What is it?</vt:lpstr>
      <vt:lpstr>What does it look like? Early Literacy</vt:lpstr>
      <vt:lpstr>What does it look like? Early Numeracy</vt:lpstr>
      <vt:lpstr>What does it look like? Approaches to Learning</vt:lpstr>
      <vt:lpstr>When does it take place?</vt:lpstr>
      <vt:lpstr>How will we do it?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Oregon Kindergarten Assessment</dc:title>
  <dc:creator>Melody Shellman</dc:creator>
  <cp:lastModifiedBy>Jane Osborne</cp:lastModifiedBy>
  <cp:revision>18</cp:revision>
  <cp:lastPrinted>2013-07-30T21:20:19Z</cp:lastPrinted>
  <dcterms:created xsi:type="dcterms:W3CDTF">2013-07-30T17:00:39Z</dcterms:created>
  <dcterms:modified xsi:type="dcterms:W3CDTF">2013-08-24T18:22:42Z</dcterms:modified>
</cp:coreProperties>
</file>