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9966FF"/>
    <a:srgbClr val="99CCFF"/>
    <a:srgbClr val="FFFF00"/>
    <a:srgbClr val="FF3399"/>
    <a:srgbClr val="0033CC"/>
    <a:srgbClr val="00CC99"/>
    <a:srgbClr val="33CC33"/>
    <a:srgbClr val="99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42" d="100"/>
          <a:sy n="42" d="100"/>
        </p:scale>
        <p:origin x="72" y="7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69908-514F-4616-BD15-297BD90440AF}" type="datetimeFigureOut">
              <a:rPr lang="en-US" smtClean="0"/>
              <a:t>11/20/2020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2FF08-4E0D-4EDC-ADA6-9169A532C7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7363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69908-514F-4616-BD15-297BD90440AF}" type="datetimeFigureOut">
              <a:rPr lang="en-US" smtClean="0"/>
              <a:t>11/20/2020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2FF08-4E0D-4EDC-ADA6-9169A532C7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679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69908-514F-4616-BD15-297BD90440AF}" type="datetimeFigureOut">
              <a:rPr lang="en-US" smtClean="0"/>
              <a:t>11/20/2020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2FF08-4E0D-4EDC-ADA6-9169A532C7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425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69908-514F-4616-BD15-297BD90440AF}" type="datetimeFigureOut">
              <a:rPr lang="en-US" smtClean="0"/>
              <a:t>11/20/2020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2FF08-4E0D-4EDC-ADA6-9169A532C7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3324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69908-514F-4616-BD15-297BD90440AF}" type="datetimeFigureOut">
              <a:rPr lang="en-US" smtClean="0"/>
              <a:t>11/20/2020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2FF08-4E0D-4EDC-ADA6-9169A532C7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6590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69908-514F-4616-BD15-297BD90440AF}" type="datetimeFigureOut">
              <a:rPr lang="en-US" smtClean="0"/>
              <a:t>11/20/2020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2FF08-4E0D-4EDC-ADA6-9169A532C7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4719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69908-514F-4616-BD15-297BD90440AF}" type="datetimeFigureOut">
              <a:rPr lang="en-US" smtClean="0"/>
              <a:t>11/20/2020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2FF08-4E0D-4EDC-ADA6-9169A532C7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68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69908-514F-4616-BD15-297BD90440AF}" type="datetimeFigureOut">
              <a:rPr lang="en-US" smtClean="0"/>
              <a:t>11/20/2020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2FF08-4E0D-4EDC-ADA6-9169A532C7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2894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69908-514F-4616-BD15-297BD90440AF}" type="datetimeFigureOut">
              <a:rPr lang="en-US" smtClean="0"/>
              <a:t>11/20/2020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2FF08-4E0D-4EDC-ADA6-9169A532C7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5181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69908-514F-4616-BD15-297BD90440AF}" type="datetimeFigureOut">
              <a:rPr lang="en-US" smtClean="0"/>
              <a:t>11/20/2020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2FF08-4E0D-4EDC-ADA6-9169A532C7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0288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69908-514F-4616-BD15-297BD90440AF}" type="datetimeFigureOut">
              <a:rPr lang="en-US" smtClean="0"/>
              <a:t>11/20/2020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2FF08-4E0D-4EDC-ADA6-9169A532C7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791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D69908-514F-4616-BD15-297BD90440AF}" type="datetimeFigureOut">
              <a:rPr lang="en-US" smtClean="0"/>
              <a:t>11/20/2020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E2FF08-4E0D-4EDC-ADA6-9169A532C7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02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vRXDWoLNrls" TargetMode="External"/><Relationship Id="rId2" Type="http://schemas.openxmlformats.org/officeDocument/2006/relationships/hyperlink" Target="https://www.youtube.com/watch?v=fsJXcaF6vHo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GbBjamdbVbI" TargetMode="External"/><Relationship Id="rId5" Type="http://schemas.openxmlformats.org/officeDocument/2006/relationships/hyperlink" Target="https://www.youtube.com/watch?v=Nw4R3HwwiUY" TargetMode="External"/><Relationship Id="rId4" Type="http://schemas.openxmlformats.org/officeDocument/2006/relationships/hyperlink" Target="https://www.youtube.com/watch?v=T8UqmMyiFC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9397" y="143569"/>
            <a:ext cx="11178862" cy="969614"/>
          </a:xfrm>
        </p:spPr>
        <p:txBody>
          <a:bodyPr>
            <a:normAutofit/>
          </a:bodyPr>
          <a:lstStyle/>
          <a:p>
            <a:r>
              <a:rPr lang="en-US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Principles of Eureka Math</a:t>
            </a:r>
            <a:endParaRPr lang="en-US" b="1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8904" y="1113184"/>
            <a:ext cx="11847443" cy="5390648"/>
          </a:xfrm>
        </p:spPr>
        <p:txBody>
          <a:bodyPr>
            <a:normAutofit/>
          </a:bodyPr>
          <a:lstStyle/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Teaches all parts of math are connected &amp; work toward complete 	understanding of math as one unit</a:t>
            </a:r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equential math modules (lessons on one concept of math) begin by</a:t>
            </a:r>
          </a:p>
          <a:p>
            <a:pPr algn="l"/>
            <a:r>
              <a:rPr 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layering  key concepts year after year beginning in Kindergarten</a:t>
            </a:r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Uses same teaching models and strategies from grade 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grade to 	promote clearer understanding of total math picture</a:t>
            </a:r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Teaches basic/advanced math understanding through problem 	solving and strategizing instead of memorization</a:t>
            </a:r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Covers entirety of math knowledge  instead of isolated, unrelated math skills</a:t>
            </a:r>
            <a:endParaRPr lang="en-US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42975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8294" y="0"/>
            <a:ext cx="11708295" cy="102874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6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History/Structure of Eureka Math</a:t>
            </a:r>
            <a:endParaRPr lang="en-US" sz="6600" b="1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8295" y="1028742"/>
            <a:ext cx="11708295" cy="5570841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Created by more than 299 teachers/math experts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 by Scott Baldridge, Louisiana State University math professor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rogram writing done in 2012 and finished in 2014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Program and materials online and free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Modules/Units sequential and based on real life </a:t>
            </a:r>
            <a:r>
              <a:rPr 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stories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Students must develop problem solving skills to solve math 		problems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Eureka teaches several strategies to solve every problem with all 	methods being correct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Eureka goal is teach students understanding of math for use in life.</a:t>
            </a:r>
            <a:endParaRPr lang="en-US" sz="32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43699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9397" y="143569"/>
            <a:ext cx="11178862" cy="969614"/>
          </a:xfrm>
        </p:spPr>
        <p:txBody>
          <a:bodyPr>
            <a:normAutofit fontScale="90000"/>
          </a:bodyPr>
          <a:lstStyle/>
          <a:p>
            <a:r>
              <a:rPr lang="en-US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Linking Math Concepts </a:t>
            </a:r>
            <a:r>
              <a:rPr lang="en-US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en-US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Eureka</a:t>
            </a:r>
            <a:endParaRPr lang="en-US" b="1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8904" y="1411356"/>
            <a:ext cx="11847443" cy="5092475"/>
          </a:xfrm>
        </p:spPr>
        <p:txBody>
          <a:bodyPr>
            <a:normAutofit/>
          </a:bodyPr>
          <a:lstStyle/>
          <a:p>
            <a:pPr marL="457200" indent="-457200" algn="l">
              <a:buFont typeface="Wingdings" panose="05000000000000000000" pitchFamily="2" charset="2"/>
              <a:buChar char="v"/>
            </a:pPr>
            <a:r>
              <a:rPr lang="en-US" sz="3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Problems organized </a:t>
            </a:r>
            <a:r>
              <a:rPr lang="en-US" sz="3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into </a:t>
            </a:r>
            <a:r>
              <a:rPr lang="en-US" sz="3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stories </a:t>
            </a:r>
            <a:r>
              <a:rPr lang="en-US" sz="3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relating </a:t>
            </a:r>
            <a:r>
              <a:rPr lang="en-US" sz="3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math to real life</a:t>
            </a:r>
          </a:p>
          <a:p>
            <a:pPr marL="457200" indent="-457200" algn="l">
              <a:buFont typeface="Wingdings" panose="05000000000000000000" pitchFamily="2" charset="2"/>
              <a:buChar char="v"/>
            </a:pPr>
            <a:r>
              <a:rPr lang="en-US" sz="3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Stories organize </a:t>
            </a:r>
            <a:r>
              <a:rPr lang="en-US" sz="3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State standards </a:t>
            </a:r>
            <a:r>
              <a:rPr lang="en-US" sz="3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into concepts to improve </a:t>
            </a:r>
            <a:r>
              <a:rPr lang="en-US" sz="3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students</a:t>
            </a:r>
            <a:r>
              <a:rPr lang="en-US" sz="3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 understanding of </a:t>
            </a:r>
            <a:r>
              <a:rPr lang="en-US" sz="3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learning</a:t>
            </a:r>
            <a:endParaRPr lang="en-US" sz="34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l">
              <a:buFont typeface="Wingdings" panose="05000000000000000000" pitchFamily="2" charset="2"/>
              <a:buChar char="v"/>
            </a:pPr>
            <a:r>
              <a:rPr lang="en-US" sz="3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Progression of learning moves from simple to complex</a:t>
            </a:r>
          </a:p>
          <a:p>
            <a:pPr marL="457200" indent="-457200" algn="l">
              <a:buFont typeface="Wingdings" panose="05000000000000000000" pitchFamily="2" charset="2"/>
              <a:buChar char="v"/>
            </a:pPr>
            <a:r>
              <a:rPr lang="en-US" sz="3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Concepts continuously </a:t>
            </a:r>
            <a:r>
              <a:rPr lang="en-US" sz="3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repeat for long term memory </a:t>
            </a:r>
          </a:p>
          <a:p>
            <a:pPr marL="457200" indent="-457200" algn="l">
              <a:buFont typeface="Wingdings" panose="05000000000000000000" pitchFamily="2" charset="2"/>
              <a:buChar char="v"/>
            </a:pPr>
            <a:r>
              <a:rPr lang="en-US" sz="3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Students </a:t>
            </a:r>
            <a:r>
              <a:rPr lang="en-US" sz="3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grow more confident with repeated familiar teaching </a:t>
            </a:r>
            <a:r>
              <a:rPr lang="en-US" sz="3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methods </a:t>
            </a:r>
            <a:r>
              <a:rPr lang="en-US" sz="3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daily </a:t>
            </a:r>
            <a:r>
              <a:rPr lang="en-US" sz="3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practice</a:t>
            </a:r>
          </a:p>
          <a:p>
            <a:pPr marL="457200" indent="-457200" algn="l">
              <a:buFont typeface="Wingdings" panose="05000000000000000000" pitchFamily="2" charset="2"/>
              <a:buChar char="v"/>
            </a:pPr>
            <a:r>
              <a:rPr lang="en-US" sz="3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Repeated content ensures complete understanding/use of math 		practices in the future </a:t>
            </a:r>
            <a:endParaRPr lang="en-US" sz="34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l">
              <a:buFont typeface="Wingdings" panose="05000000000000000000" pitchFamily="2" charset="2"/>
              <a:buChar char="v"/>
            </a:pPr>
            <a:endParaRPr lang="en-US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43205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1480" y="45085"/>
            <a:ext cx="10942320" cy="1143635"/>
          </a:xfrm>
        </p:spPr>
        <p:txBody>
          <a:bodyPr>
            <a:normAutofit/>
          </a:bodyPr>
          <a:lstStyle/>
          <a:p>
            <a:pPr algn="ctr"/>
            <a:r>
              <a:rPr lang="en-US" sz="60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Math Lessons in Eureka</a:t>
            </a:r>
            <a:endParaRPr lang="en-US" sz="6000" b="1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1480" y="1507808"/>
            <a:ext cx="10942320" cy="5075872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US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Eureka covers all components of effective teaching 			daily</a:t>
            </a:r>
            <a:endParaRPr lang="en-US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Lessons include: </a:t>
            </a:r>
          </a:p>
          <a:p>
            <a:pPr marL="0" indent="0">
              <a:buNone/>
            </a:pPr>
            <a:r>
              <a:rPr lang="en-US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-30 </a:t>
            </a:r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minutes-online </a:t>
            </a:r>
            <a:r>
              <a:rPr lang="en-US" sz="36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Zearn</a:t>
            </a:r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Math </a:t>
            </a:r>
            <a:r>
              <a:rPr lang="en-US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program </a:t>
            </a:r>
          </a:p>
          <a:p>
            <a:pPr marL="0" indent="0">
              <a:buNone/>
            </a:pPr>
            <a:r>
              <a:rPr lang="en-US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-15-20 </a:t>
            </a:r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minutes-new concepts whole-group </a:t>
            </a:r>
            <a:r>
              <a:rPr lang="en-US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		learning </a:t>
            </a:r>
          </a:p>
          <a:p>
            <a:pPr marL="0" indent="0">
              <a:buNone/>
            </a:pPr>
            <a:r>
              <a:rPr lang="en-US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-30 </a:t>
            </a:r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minutes-small group </a:t>
            </a:r>
            <a:r>
              <a:rPr lang="en-US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learning </a:t>
            </a:r>
          </a:p>
          <a:p>
            <a:pPr marL="0" indent="0">
              <a:buNone/>
            </a:pPr>
            <a:r>
              <a:rPr lang="en-US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-10-15 </a:t>
            </a:r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minutes-Math Fluency/Word Problems</a:t>
            </a:r>
          </a:p>
          <a:p>
            <a:endPara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56912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" y="0"/>
            <a:ext cx="11612880" cy="1235075"/>
          </a:xfrm>
        </p:spPr>
        <p:txBody>
          <a:bodyPr>
            <a:normAutofit/>
          </a:bodyPr>
          <a:lstStyle/>
          <a:p>
            <a:pPr algn="ctr"/>
            <a:r>
              <a:rPr lang="en-US" sz="60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Watch Eureka Math Lessons</a:t>
            </a:r>
            <a:endParaRPr lang="en-US" sz="6000" b="1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1235074"/>
            <a:ext cx="11399520" cy="523430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b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Click the following links to watch Eureka Math being taught in real classrooms: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400" b="1" baseline="30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Grade: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www.youtube.com/watch?v=fsJXcaF6vHo</a:t>
            </a:r>
            <a:endParaRPr lang="en-US" sz="24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400" b="1" baseline="30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nd</a:t>
            </a:r>
            <a:r>
              <a:rPr 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Grade: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</a:t>
            </a:r>
            <a:r>
              <a:rPr 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www.youtube.com/watch?v=vRXDWoLNrls</a:t>
            </a:r>
            <a:endParaRPr lang="en-US" sz="24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400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rd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Grade</a:t>
            </a:r>
            <a:r>
              <a:rPr 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4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  <a:hlinkClick r:id="rId4"/>
            </a:endParaRPr>
          </a:p>
          <a:p>
            <a:pPr marL="0" indent="0">
              <a:buNone/>
            </a:pPr>
            <a:r>
              <a:rPr 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://</a:t>
            </a:r>
            <a:r>
              <a:rPr 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www.youtube.com/watch?v=T8UqmMyiFCE</a:t>
            </a:r>
            <a:endParaRPr lang="en-US" sz="24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2400" b="1" baseline="30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Grade: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</a:t>
            </a:r>
            <a:r>
              <a:rPr 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www.youtube.com/watch?v=Nw4R3HwwiUY</a:t>
            </a:r>
            <a:endParaRPr lang="en-US" sz="24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2400" b="1" baseline="30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Grade:</a:t>
            </a:r>
          </a:p>
          <a:p>
            <a:pPr marL="0" indent="0">
              <a:buNone/>
            </a:pPr>
            <a:r>
              <a:rPr lang="en-US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https</a:t>
            </a:r>
            <a:r>
              <a:rPr lang="en-US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://</a:t>
            </a:r>
            <a:r>
              <a:rPr lang="en-US" sz="24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www.youtube.com/watch?v=GbBjamdbVbI</a:t>
            </a:r>
            <a:endParaRPr lang="en-US" sz="2400" b="1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92318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</TotalTime>
  <Words>150</Words>
  <Application>Microsoft Office PowerPoint</Application>
  <PresentationFormat>Widescreen</PresentationFormat>
  <Paragraphs>42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Wingdings</vt:lpstr>
      <vt:lpstr>Office Theme</vt:lpstr>
      <vt:lpstr>Principles of Eureka Math</vt:lpstr>
      <vt:lpstr>History/Structure of Eureka Math</vt:lpstr>
      <vt:lpstr>Linking Math Concepts in Eureka</vt:lpstr>
      <vt:lpstr>Math Lessons in Eureka</vt:lpstr>
      <vt:lpstr>Watch Eureka Math Lessons</vt:lpstr>
    </vt:vector>
  </TitlesOfParts>
  <Company>Appling County Schools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Eureka Math</dc:title>
  <dc:creator>Teressa Kimbrell</dc:creator>
  <cp:lastModifiedBy>Teressa Kimbrell</cp:lastModifiedBy>
  <cp:revision>21</cp:revision>
  <dcterms:created xsi:type="dcterms:W3CDTF">2020-11-20T03:07:53Z</dcterms:created>
  <dcterms:modified xsi:type="dcterms:W3CDTF">2020-11-20T17:37:01Z</dcterms:modified>
</cp:coreProperties>
</file>