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8" autoAdjust="0"/>
    <p:restoredTop sz="94660"/>
  </p:normalViewPr>
  <p:slideViewPr>
    <p:cSldViewPr snapToGrid="0">
      <p:cViewPr varScale="1">
        <p:scale>
          <a:sx n="106" d="100"/>
          <a:sy n="106" d="100"/>
        </p:scale>
        <p:origin x="12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10/23/2020</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10/23/2020</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b="1" dirty="0"/>
              <a:t>Division 22 Assurances for  </a:t>
            </a:r>
            <a:r>
              <a:rPr lang="en-US" b="1" dirty="0" smtClean="0"/>
              <a:t>2019-20 School Year</a:t>
            </a:r>
            <a:endParaRPr lang="en-US" dirty="0"/>
          </a:p>
        </p:txBody>
      </p:sp>
      <p:sp>
        <p:nvSpPr>
          <p:cNvPr id="3" name="Subtitle 2"/>
          <p:cNvSpPr>
            <a:spLocks noGrp="1"/>
          </p:cNvSpPr>
          <p:nvPr>
            <p:ph type="subTitle" idx="1"/>
          </p:nvPr>
        </p:nvSpPr>
        <p:spPr/>
        <p:txBody>
          <a:bodyPr/>
          <a:lstStyle/>
          <a:p>
            <a:r>
              <a:rPr lang="en-US" dirty="0" smtClean="0"/>
              <a:t>Yoncalla School District</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3640" y="3584899"/>
            <a:ext cx="2700949" cy="2087097"/>
          </a:xfrm>
          <a:prstGeom prst="rect">
            <a:avLst/>
          </a:prstGeom>
        </p:spPr>
      </p:pic>
    </p:spTree>
    <p:extLst>
      <p:ext uri="{BB962C8B-B14F-4D97-AF65-F5344CB8AC3E}">
        <p14:creationId xmlns:p14="http://schemas.microsoft.com/office/powerpoint/2010/main" val="24433932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Division 22 Oregon Administrative Rules </a:t>
            </a:r>
            <a:r>
              <a:rPr lang="en-US" dirty="0" smtClean="0"/>
              <a:t>Assurances “</a:t>
            </a:r>
            <a:r>
              <a:rPr lang="en-US" dirty="0"/>
              <a:t>Our Why”</a:t>
            </a:r>
          </a:p>
        </p:txBody>
      </p:sp>
      <p:sp>
        <p:nvSpPr>
          <p:cNvPr id="3" name="Content Placeholder 2"/>
          <p:cNvSpPr>
            <a:spLocks noGrp="1"/>
          </p:cNvSpPr>
          <p:nvPr>
            <p:ph idx="1"/>
          </p:nvPr>
        </p:nvSpPr>
        <p:spPr>
          <a:xfrm>
            <a:off x="1141412" y="2249487"/>
            <a:ext cx="9905999" cy="2874774"/>
          </a:xfrm>
        </p:spPr>
        <p:txBody>
          <a:bodyPr>
            <a:normAutofit/>
          </a:bodyPr>
          <a:lstStyle/>
          <a:p>
            <a:pPr fontAlgn="base"/>
            <a:r>
              <a:rPr lang="en-US" dirty="0" smtClean="0"/>
              <a:t>Division </a:t>
            </a:r>
            <a:r>
              <a:rPr lang="en-US" dirty="0"/>
              <a:t>22 standards articulate the floor of the education to be provided to students, not the ceiling.</a:t>
            </a:r>
          </a:p>
          <a:p>
            <a:pPr fontAlgn="base"/>
            <a:r>
              <a:rPr lang="en-US" dirty="0" smtClean="0"/>
              <a:t>Assurances </a:t>
            </a:r>
            <a:r>
              <a:rPr lang="en-US" dirty="0"/>
              <a:t>process offers an opportunity for districts not in compliance to reflect on areas in need of attention and receive technical assistance from ODE.</a:t>
            </a:r>
          </a:p>
          <a:p>
            <a:endParaRPr lang="en-US" dirty="0"/>
          </a:p>
        </p:txBody>
      </p:sp>
    </p:spTree>
    <p:extLst>
      <p:ext uri="{BB962C8B-B14F-4D97-AF65-F5344CB8AC3E}">
        <p14:creationId xmlns:p14="http://schemas.microsoft.com/office/powerpoint/2010/main" val="6799733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Changes for Division 22 Assurances Process for the 2019-20 School Year</a:t>
            </a:r>
            <a:endParaRPr lang="en-US" dirty="0"/>
          </a:p>
        </p:txBody>
      </p:sp>
      <p:sp>
        <p:nvSpPr>
          <p:cNvPr id="3" name="Content Placeholder 2"/>
          <p:cNvSpPr>
            <a:spLocks noGrp="1"/>
          </p:cNvSpPr>
          <p:nvPr>
            <p:ph idx="1"/>
          </p:nvPr>
        </p:nvSpPr>
        <p:spPr/>
        <p:txBody>
          <a:bodyPr/>
          <a:lstStyle/>
          <a:p>
            <a:r>
              <a:rPr lang="en-US" dirty="0"/>
              <a:t>The streamlined standards reflect the need for flexibility during Distance Learning for All in Spring 2020</a:t>
            </a:r>
            <a:r>
              <a:rPr lang="en-US" dirty="0" smtClean="0"/>
              <a:t>.</a:t>
            </a:r>
          </a:p>
          <a:p>
            <a:endParaRPr lang="en-US" dirty="0" smtClean="0"/>
          </a:p>
          <a:p>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781396045"/>
              </p:ext>
            </p:extLst>
          </p:nvPr>
        </p:nvGraphicFramePr>
        <p:xfrm>
          <a:off x="1660808" y="3562454"/>
          <a:ext cx="8128000" cy="2296160"/>
        </p:xfrm>
        <a:graphic>
          <a:graphicData uri="http://schemas.openxmlformats.org/drawingml/2006/table">
            <a:tbl>
              <a:tblPr firstRow="1" bandRow="1">
                <a:tableStyleId>{35758FB7-9AC5-4552-8A53-C91805E547FA}</a:tableStyleId>
              </a:tblPr>
              <a:tblGrid>
                <a:gridCol w="4064000">
                  <a:extLst>
                    <a:ext uri="{9D8B030D-6E8A-4147-A177-3AD203B41FA5}">
                      <a16:colId xmlns:a16="http://schemas.microsoft.com/office/drawing/2014/main" val="682746407"/>
                    </a:ext>
                  </a:extLst>
                </a:gridCol>
                <a:gridCol w="4064000">
                  <a:extLst>
                    <a:ext uri="{9D8B030D-6E8A-4147-A177-3AD203B41FA5}">
                      <a16:colId xmlns:a16="http://schemas.microsoft.com/office/drawing/2014/main" val="2228244684"/>
                    </a:ext>
                  </a:extLst>
                </a:gridCol>
              </a:tblGrid>
              <a:tr h="370840">
                <a:tc>
                  <a:txBody>
                    <a:bodyPr/>
                    <a:lstStyle/>
                    <a:p>
                      <a:r>
                        <a:rPr lang="en-US" dirty="0" smtClean="0"/>
                        <a:t>Division 22 Requirements for 2018-19</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Division 22 Requirements for 2019-20</a:t>
                      </a:r>
                      <a:endParaRPr lang="en-US" dirty="0"/>
                    </a:p>
                  </a:txBody>
                  <a:tcPr/>
                </a:tc>
                <a:extLst>
                  <a:ext uri="{0D108BD9-81ED-4DB2-BD59-A6C34878D82A}">
                    <a16:rowId xmlns:a16="http://schemas.microsoft.com/office/drawing/2014/main" val="213121797"/>
                  </a:ext>
                </a:extLst>
              </a:tr>
              <a:tr h="370840">
                <a:tc>
                  <a:txBody>
                    <a:bodyPr/>
                    <a:lstStyle/>
                    <a:p>
                      <a:r>
                        <a:rPr lang="en-US" dirty="0" smtClean="0"/>
                        <a:t>54 Standards</a:t>
                      </a:r>
                      <a:endParaRPr lang="en-US" dirty="0"/>
                    </a:p>
                  </a:txBody>
                  <a:tcPr/>
                </a:tc>
                <a:tc>
                  <a:txBody>
                    <a:bodyPr/>
                    <a:lstStyle/>
                    <a:p>
                      <a:r>
                        <a:rPr lang="en-US" dirty="0" smtClean="0"/>
                        <a:t>17 Standards</a:t>
                      </a:r>
                      <a:endParaRPr lang="en-US" dirty="0"/>
                    </a:p>
                  </a:txBody>
                  <a:tcPr/>
                </a:tc>
                <a:extLst>
                  <a:ext uri="{0D108BD9-81ED-4DB2-BD59-A6C34878D82A}">
                    <a16:rowId xmlns:a16="http://schemas.microsoft.com/office/drawing/2014/main" val="2033736121"/>
                  </a:ext>
                </a:extLst>
              </a:tr>
              <a:tr h="370840">
                <a:tc>
                  <a:txBody>
                    <a:bodyPr/>
                    <a:lstStyle/>
                    <a:p>
                      <a:r>
                        <a:rPr lang="en-US" dirty="0" smtClean="0"/>
                        <a:t>Designed for a fully intact school year, with uninterrupted in-person instruction.  </a:t>
                      </a:r>
                      <a:endParaRPr lang="en-US" dirty="0"/>
                    </a:p>
                  </a:txBody>
                  <a:tcPr/>
                </a:tc>
                <a:tc>
                  <a:txBody>
                    <a:bodyPr/>
                    <a:lstStyle/>
                    <a:p>
                      <a:r>
                        <a:rPr lang="en-US" dirty="0" smtClean="0"/>
                        <a:t>Designed to accommodate a school year disrupted by COVID-19 pandemic, with interrupted in-person instruction.  </a:t>
                      </a:r>
                      <a:endParaRPr lang="en-US" dirty="0"/>
                    </a:p>
                  </a:txBody>
                  <a:tcPr/>
                </a:tc>
                <a:extLst>
                  <a:ext uri="{0D108BD9-81ED-4DB2-BD59-A6C34878D82A}">
                    <a16:rowId xmlns:a16="http://schemas.microsoft.com/office/drawing/2014/main" val="3014406483"/>
                  </a:ext>
                </a:extLst>
              </a:tr>
              <a:tr h="370840">
                <a:tc>
                  <a:txBody>
                    <a:bodyPr/>
                    <a:lstStyle/>
                    <a:p>
                      <a:r>
                        <a:rPr lang="en-US" dirty="0" smtClean="0"/>
                        <a:t>February 15 deadline for submitting to ODE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November 15 deadline for submitting to ODE</a:t>
                      </a:r>
                      <a:endParaRPr lang="en-US" dirty="0"/>
                    </a:p>
                  </a:txBody>
                  <a:tcPr/>
                </a:tc>
                <a:extLst>
                  <a:ext uri="{0D108BD9-81ED-4DB2-BD59-A6C34878D82A}">
                    <a16:rowId xmlns:a16="http://schemas.microsoft.com/office/drawing/2014/main" val="911006985"/>
                  </a:ext>
                </a:extLst>
              </a:tr>
            </a:tbl>
          </a:graphicData>
        </a:graphic>
      </p:graphicFrame>
    </p:spTree>
    <p:extLst>
      <p:ext uri="{BB962C8B-B14F-4D97-AF65-F5344CB8AC3E}">
        <p14:creationId xmlns:p14="http://schemas.microsoft.com/office/powerpoint/2010/main" val="37587702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Streamlined Standards for 2019-20 School Year</a:t>
            </a:r>
            <a:br>
              <a:rPr lang="en-US" b="1" dirty="0"/>
            </a:br>
            <a:r>
              <a:rPr lang="en-US" b="1" dirty="0"/>
              <a:t>(defined in OAR 581-022-0103, Sections 2 – 18)</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40024372"/>
              </p:ext>
            </p:extLst>
          </p:nvPr>
        </p:nvGraphicFramePr>
        <p:xfrm>
          <a:off x="1141411" y="1923563"/>
          <a:ext cx="9906000" cy="4246880"/>
        </p:xfrm>
        <a:graphic>
          <a:graphicData uri="http://schemas.openxmlformats.org/drawingml/2006/table">
            <a:tbl>
              <a:tblPr firstRow="1" bandRow="1">
                <a:tableStyleId>{5C22544A-7EE6-4342-B048-85BDC9FD1C3A}</a:tableStyleId>
              </a:tblPr>
              <a:tblGrid>
                <a:gridCol w="4953000">
                  <a:extLst>
                    <a:ext uri="{9D8B030D-6E8A-4147-A177-3AD203B41FA5}">
                      <a16:colId xmlns:a16="http://schemas.microsoft.com/office/drawing/2014/main" val="3929675596"/>
                    </a:ext>
                  </a:extLst>
                </a:gridCol>
                <a:gridCol w="4953000">
                  <a:extLst>
                    <a:ext uri="{9D8B030D-6E8A-4147-A177-3AD203B41FA5}">
                      <a16:colId xmlns:a16="http://schemas.microsoft.com/office/drawing/2014/main" val="3487830708"/>
                    </a:ext>
                  </a:extLst>
                </a:gridCol>
              </a:tblGrid>
              <a:tr h="0">
                <a:tc gridSpan="2">
                  <a:txBody>
                    <a:bodyPr/>
                    <a:lstStyle/>
                    <a:p>
                      <a:pPr algn="ctr"/>
                      <a:r>
                        <a:rPr lang="en-US" sz="1800" b="0" i="0" u="none" strike="noStrike" kern="1200" dirty="0" smtClean="0">
                          <a:solidFill>
                            <a:schemeClr val="lt1"/>
                          </a:solidFill>
                          <a:effectLst/>
                          <a:latin typeface="+mn-lt"/>
                          <a:ea typeface="+mn-ea"/>
                          <a:cs typeface="+mn-cs"/>
                        </a:rPr>
                        <a:t> Current Standards</a:t>
                      </a:r>
                      <a:endParaRPr lang="en-US" dirty="0"/>
                    </a:p>
                  </a:txBody>
                  <a:tcPr/>
                </a:tc>
                <a:tc hMerge="1">
                  <a:txBody>
                    <a:bodyPr/>
                    <a:lstStyle/>
                    <a:p>
                      <a:endParaRPr lang="en-US" dirty="0"/>
                    </a:p>
                  </a:txBody>
                  <a:tcPr/>
                </a:tc>
                <a:extLst>
                  <a:ext uri="{0D108BD9-81ED-4DB2-BD59-A6C34878D82A}">
                    <a16:rowId xmlns:a16="http://schemas.microsoft.com/office/drawing/2014/main" val="397270613"/>
                  </a:ext>
                </a:extLst>
              </a:tr>
              <a:tr h="370840">
                <a:tc>
                  <a:txBody>
                    <a:bodyPr/>
                    <a:lstStyle/>
                    <a:p>
                      <a:pPr marL="285750" indent="-285750">
                        <a:buFont typeface="Wingdings" panose="05000000000000000000" pitchFamily="2" charset="2"/>
                        <a:buChar char="ü"/>
                      </a:pPr>
                      <a:r>
                        <a:rPr lang="en-US" sz="1800" b="0" i="0" u="none" strike="noStrike" kern="1200" dirty="0" smtClean="0">
                          <a:solidFill>
                            <a:schemeClr val="dk1"/>
                          </a:solidFill>
                          <a:effectLst/>
                          <a:latin typeface="+mn-lt"/>
                          <a:ea typeface="+mn-ea"/>
                          <a:cs typeface="+mn-cs"/>
                        </a:rPr>
                        <a:t>Credit options</a:t>
                      </a:r>
                      <a:endParaRPr lang="en-US" dirty="0"/>
                    </a:p>
                  </a:txBody>
                  <a:tcPr/>
                </a:tc>
                <a:tc>
                  <a:txBody>
                    <a:bodyPr/>
                    <a:lstStyle/>
                    <a:p>
                      <a:pPr marL="285750" indent="-285750">
                        <a:buFont typeface="Wingdings" panose="05000000000000000000" pitchFamily="2" charset="2"/>
                        <a:buChar char="ü"/>
                      </a:pPr>
                      <a:r>
                        <a:rPr lang="en-US" sz="1800" b="0" i="0" u="none" strike="noStrike" kern="1200" dirty="0" smtClean="0">
                          <a:solidFill>
                            <a:schemeClr val="dk1"/>
                          </a:solidFill>
                          <a:effectLst/>
                          <a:latin typeface="+mn-lt"/>
                          <a:ea typeface="+mn-ea"/>
                          <a:cs typeface="+mn-cs"/>
                        </a:rPr>
                        <a:t>Personnel</a:t>
                      </a:r>
                      <a:endParaRPr lang="en-US" dirty="0"/>
                    </a:p>
                  </a:txBody>
                  <a:tcPr/>
                </a:tc>
                <a:extLst>
                  <a:ext uri="{0D108BD9-81ED-4DB2-BD59-A6C34878D82A}">
                    <a16:rowId xmlns:a16="http://schemas.microsoft.com/office/drawing/2014/main" val="1906024246"/>
                  </a:ext>
                </a:extLst>
              </a:tr>
              <a:tr h="370840">
                <a:tc>
                  <a:txBody>
                    <a:bodyPr/>
                    <a:lstStyle/>
                    <a:p>
                      <a:pPr marL="285750" indent="-285750">
                        <a:buFont typeface="Wingdings" panose="05000000000000000000" pitchFamily="2" charset="2"/>
                        <a:buChar char="ü"/>
                      </a:pPr>
                      <a:r>
                        <a:rPr lang="en-US" sz="1800" b="0" i="0" u="none" strike="noStrike" kern="1200" dirty="0" smtClean="0">
                          <a:solidFill>
                            <a:schemeClr val="dk1"/>
                          </a:solidFill>
                          <a:effectLst/>
                          <a:latin typeface="+mn-lt"/>
                          <a:ea typeface="+mn-ea"/>
                          <a:cs typeface="+mn-cs"/>
                        </a:rPr>
                        <a:t>Distance learning for all</a:t>
                      </a:r>
                      <a:endParaRPr lang="en-US" dirty="0"/>
                    </a:p>
                  </a:txBody>
                  <a:tcPr/>
                </a:tc>
                <a:tc>
                  <a:txBody>
                    <a:bodyPr/>
                    <a:lstStyle/>
                    <a:p>
                      <a:pPr marL="285750" indent="-285750">
                        <a:buFont typeface="Wingdings" panose="05000000000000000000" pitchFamily="2" charset="2"/>
                        <a:buChar char="ü"/>
                      </a:pPr>
                      <a:r>
                        <a:rPr lang="en-US" sz="1800" b="0" i="0" u="none" strike="noStrike" kern="1200" dirty="0" smtClean="0">
                          <a:solidFill>
                            <a:schemeClr val="dk1"/>
                          </a:solidFill>
                          <a:effectLst/>
                          <a:latin typeface="+mn-lt"/>
                          <a:ea typeface="+mn-ea"/>
                          <a:cs typeface="+mn-cs"/>
                        </a:rPr>
                        <a:t>Individual student assessment and reporting</a:t>
                      </a:r>
                      <a:endParaRPr lang="en-US" dirty="0"/>
                    </a:p>
                  </a:txBody>
                  <a:tcPr/>
                </a:tc>
                <a:extLst>
                  <a:ext uri="{0D108BD9-81ED-4DB2-BD59-A6C34878D82A}">
                    <a16:rowId xmlns:a16="http://schemas.microsoft.com/office/drawing/2014/main" val="410946172"/>
                  </a:ext>
                </a:extLst>
              </a:tr>
              <a:tr h="370840">
                <a:tc>
                  <a:txBody>
                    <a:bodyPr/>
                    <a:lstStyle/>
                    <a:p>
                      <a:pPr marL="285750" indent="-285750">
                        <a:buFont typeface="Wingdings" panose="05000000000000000000" pitchFamily="2" charset="2"/>
                        <a:buChar char="ü"/>
                      </a:pPr>
                      <a:r>
                        <a:rPr lang="en-US" sz="1800" b="0" i="0" u="none" strike="noStrike" kern="1200" dirty="0" smtClean="0">
                          <a:solidFill>
                            <a:schemeClr val="dk1"/>
                          </a:solidFill>
                          <a:effectLst/>
                          <a:latin typeface="+mn-lt"/>
                          <a:ea typeface="+mn-ea"/>
                          <a:cs typeface="+mn-cs"/>
                        </a:rPr>
                        <a:t>Special education for children with disabilities</a:t>
                      </a:r>
                      <a:endParaRPr lang="en-US" dirty="0"/>
                    </a:p>
                  </a:txBody>
                  <a:tcPr/>
                </a:tc>
                <a:tc>
                  <a:txBody>
                    <a:bodyPr/>
                    <a:lstStyle/>
                    <a:p>
                      <a:pPr marL="285750" indent="-285750">
                        <a:buFont typeface="Wingdings" panose="05000000000000000000" pitchFamily="2" charset="2"/>
                        <a:buChar char="ü"/>
                      </a:pPr>
                      <a:r>
                        <a:rPr lang="en-US" sz="1800" b="0" i="0" u="none" strike="noStrike" kern="1200" dirty="0" smtClean="0">
                          <a:solidFill>
                            <a:schemeClr val="dk1"/>
                          </a:solidFill>
                          <a:effectLst/>
                          <a:latin typeface="+mn-lt"/>
                          <a:ea typeface="+mn-ea"/>
                          <a:cs typeface="+mn-cs"/>
                        </a:rPr>
                        <a:t>Student education records</a:t>
                      </a:r>
                      <a:endParaRPr lang="en-US" dirty="0"/>
                    </a:p>
                  </a:txBody>
                  <a:tcPr/>
                </a:tc>
                <a:extLst>
                  <a:ext uri="{0D108BD9-81ED-4DB2-BD59-A6C34878D82A}">
                    <a16:rowId xmlns:a16="http://schemas.microsoft.com/office/drawing/2014/main" val="2760735515"/>
                  </a:ext>
                </a:extLst>
              </a:tr>
              <a:tr h="370840">
                <a:tc>
                  <a:txBody>
                    <a:bodyPr/>
                    <a:lstStyle/>
                    <a:p>
                      <a:pPr marL="285750" indent="-285750">
                        <a:buFont typeface="Wingdings" panose="05000000000000000000" pitchFamily="2" charset="2"/>
                        <a:buChar char="ü"/>
                      </a:pPr>
                      <a:r>
                        <a:rPr lang="en-US" sz="1800" b="0" i="0" u="none" strike="noStrike" kern="1200" dirty="0" smtClean="0">
                          <a:solidFill>
                            <a:schemeClr val="dk1"/>
                          </a:solidFill>
                          <a:effectLst/>
                          <a:latin typeface="+mn-lt"/>
                          <a:ea typeface="+mn-ea"/>
                          <a:cs typeface="+mn-cs"/>
                        </a:rPr>
                        <a:t>Emergent bilinguals</a:t>
                      </a:r>
                      <a:endParaRPr lang="en-US" dirty="0"/>
                    </a:p>
                  </a:txBody>
                  <a:tcPr/>
                </a:tc>
                <a:tc>
                  <a:txBody>
                    <a:bodyPr/>
                    <a:lstStyle/>
                    <a:p>
                      <a:pPr marL="285750" indent="-285750">
                        <a:buFont typeface="Wingdings" panose="05000000000000000000" pitchFamily="2" charset="2"/>
                        <a:buChar char="ü"/>
                      </a:pPr>
                      <a:r>
                        <a:rPr lang="en-US" sz="1800" b="0" i="0" u="none" strike="noStrike" kern="1200" dirty="0" smtClean="0">
                          <a:solidFill>
                            <a:schemeClr val="dk1"/>
                          </a:solidFill>
                          <a:effectLst/>
                          <a:latin typeface="+mn-lt"/>
                          <a:ea typeface="+mn-ea"/>
                          <a:cs typeface="+mn-cs"/>
                        </a:rPr>
                        <a:t>Records and reports</a:t>
                      </a:r>
                      <a:endParaRPr lang="en-US" dirty="0"/>
                    </a:p>
                  </a:txBody>
                  <a:tcPr/>
                </a:tc>
                <a:extLst>
                  <a:ext uri="{0D108BD9-81ED-4DB2-BD59-A6C34878D82A}">
                    <a16:rowId xmlns:a16="http://schemas.microsoft.com/office/drawing/2014/main" val="2230913193"/>
                  </a:ext>
                </a:extLst>
              </a:tr>
              <a:tr h="370840">
                <a:tc>
                  <a:txBody>
                    <a:bodyPr/>
                    <a:lstStyle/>
                    <a:p>
                      <a:pPr marL="285750" indent="-285750">
                        <a:buFont typeface="Wingdings" panose="05000000000000000000" pitchFamily="2" charset="2"/>
                        <a:buChar char="ü"/>
                      </a:pPr>
                      <a:r>
                        <a:rPr lang="en-US" sz="1800" b="0" i="0" u="none" strike="noStrike" kern="1200" dirty="0" smtClean="0">
                          <a:solidFill>
                            <a:schemeClr val="dk1"/>
                          </a:solidFill>
                          <a:effectLst/>
                          <a:latin typeface="+mn-lt"/>
                          <a:ea typeface="+mn-ea"/>
                          <a:cs typeface="+mn-cs"/>
                        </a:rPr>
                        <a:t>Talented and gifted</a:t>
                      </a:r>
                      <a:endParaRPr lang="en-US" dirty="0"/>
                    </a:p>
                  </a:txBody>
                  <a:tcPr/>
                </a:tc>
                <a:tc>
                  <a:txBody>
                    <a:bodyPr/>
                    <a:lstStyle/>
                    <a:p>
                      <a:pPr marL="285750" indent="-285750">
                        <a:buFont typeface="Wingdings" panose="05000000000000000000" pitchFamily="2" charset="2"/>
                        <a:buChar char="ü"/>
                      </a:pPr>
                      <a:r>
                        <a:rPr lang="en-US" sz="1800" b="0" i="0" u="none" strike="noStrike" kern="1200" dirty="0" smtClean="0">
                          <a:solidFill>
                            <a:schemeClr val="dk1"/>
                          </a:solidFill>
                          <a:effectLst/>
                          <a:latin typeface="+mn-lt"/>
                          <a:ea typeface="+mn-ea"/>
                          <a:cs typeface="+mn-cs"/>
                        </a:rPr>
                        <a:t>Complaint procedures</a:t>
                      </a:r>
                      <a:endParaRPr lang="en-US" dirty="0"/>
                    </a:p>
                  </a:txBody>
                  <a:tcPr/>
                </a:tc>
                <a:extLst>
                  <a:ext uri="{0D108BD9-81ED-4DB2-BD59-A6C34878D82A}">
                    <a16:rowId xmlns:a16="http://schemas.microsoft.com/office/drawing/2014/main" val="3036159107"/>
                  </a:ext>
                </a:extLst>
              </a:tr>
              <a:tr h="370840">
                <a:tc>
                  <a:txBody>
                    <a:bodyPr/>
                    <a:lstStyle/>
                    <a:p>
                      <a:pPr marL="285750" indent="-285750">
                        <a:buFont typeface="Wingdings" panose="05000000000000000000" pitchFamily="2" charset="2"/>
                        <a:buChar char="ü"/>
                      </a:pPr>
                      <a:r>
                        <a:rPr lang="en-US" sz="1800" b="0" i="0" u="none" strike="noStrike" kern="1200" dirty="0" smtClean="0">
                          <a:solidFill>
                            <a:schemeClr val="dk1"/>
                          </a:solidFill>
                          <a:effectLst/>
                          <a:latin typeface="+mn-lt"/>
                          <a:ea typeface="+mn-ea"/>
                          <a:cs typeface="+mn-cs"/>
                        </a:rPr>
                        <a:t>Alternative education programs</a:t>
                      </a:r>
                      <a:endParaRPr lang="en-US" dirty="0"/>
                    </a:p>
                  </a:txBody>
                  <a:tcPr/>
                </a:tc>
                <a:tc>
                  <a:txBody>
                    <a:bodyPr/>
                    <a:lstStyle/>
                    <a:p>
                      <a:pPr marL="285750" indent="-285750">
                        <a:buFont typeface="Wingdings" panose="05000000000000000000" pitchFamily="2" charset="2"/>
                        <a:buChar char="ü"/>
                      </a:pPr>
                      <a:r>
                        <a:rPr lang="en-US" sz="1800" b="0" i="0" u="none" strike="noStrike" kern="1200" dirty="0" smtClean="0">
                          <a:solidFill>
                            <a:schemeClr val="dk1"/>
                          </a:solidFill>
                          <a:effectLst/>
                          <a:latin typeface="+mn-lt"/>
                          <a:ea typeface="+mn-ea"/>
                          <a:cs typeface="+mn-cs"/>
                        </a:rPr>
                        <a:t>Assurances</a:t>
                      </a:r>
                      <a:endParaRPr lang="en-US" dirty="0"/>
                    </a:p>
                  </a:txBody>
                  <a:tcPr/>
                </a:tc>
                <a:extLst>
                  <a:ext uri="{0D108BD9-81ED-4DB2-BD59-A6C34878D82A}">
                    <a16:rowId xmlns:a16="http://schemas.microsoft.com/office/drawing/2014/main" val="3880982541"/>
                  </a:ext>
                </a:extLst>
              </a:tr>
              <a:tr h="370840">
                <a:tc>
                  <a:txBody>
                    <a:bodyPr/>
                    <a:lstStyle/>
                    <a:p>
                      <a:pPr marL="285750" indent="-285750">
                        <a:buFont typeface="Wingdings" panose="05000000000000000000" pitchFamily="2" charset="2"/>
                        <a:buChar char="ü"/>
                      </a:pPr>
                      <a:r>
                        <a:rPr lang="en-US" sz="1800" b="0" i="0" u="none" strike="noStrike" kern="1200" dirty="0" smtClean="0">
                          <a:solidFill>
                            <a:schemeClr val="dk1"/>
                          </a:solidFill>
                          <a:effectLst/>
                          <a:latin typeface="+mn-lt"/>
                          <a:ea typeface="+mn-ea"/>
                          <a:cs typeface="+mn-cs"/>
                        </a:rPr>
                        <a:t>Equal educational opportunities</a:t>
                      </a:r>
                      <a:endParaRPr lang="en-US" dirty="0"/>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800" b="0" i="0" u="none" strike="noStrike" kern="1200" dirty="0" smtClean="0">
                          <a:solidFill>
                            <a:schemeClr val="dk1"/>
                          </a:solidFill>
                          <a:effectLst/>
                          <a:latin typeface="+mn-lt"/>
                          <a:ea typeface="+mn-ea"/>
                          <a:cs typeface="+mn-cs"/>
                        </a:rPr>
                        <a:t>Student safety</a:t>
                      </a:r>
                      <a:endParaRPr lang="en-US" dirty="0" smtClean="0"/>
                    </a:p>
                  </a:txBody>
                  <a:tcPr/>
                </a:tc>
                <a:extLst>
                  <a:ext uri="{0D108BD9-81ED-4DB2-BD59-A6C34878D82A}">
                    <a16:rowId xmlns:a16="http://schemas.microsoft.com/office/drawing/2014/main" val="1052734057"/>
                  </a:ext>
                </a:extLst>
              </a:tr>
              <a:tr h="370840">
                <a:tc>
                  <a:txBody>
                    <a:bodyPr/>
                    <a:lstStyle/>
                    <a:p>
                      <a:pPr marL="285750" indent="-285750">
                        <a:buFont typeface="Wingdings" panose="05000000000000000000" pitchFamily="2" charset="2"/>
                        <a:buChar char="ü"/>
                      </a:pPr>
                      <a:r>
                        <a:rPr lang="en-US" sz="1800" b="0" i="0" u="none" strike="noStrike" kern="1200" dirty="0" smtClean="0">
                          <a:solidFill>
                            <a:schemeClr val="dk1"/>
                          </a:solidFill>
                          <a:effectLst/>
                          <a:latin typeface="+mn-lt"/>
                          <a:ea typeface="+mn-ea"/>
                          <a:cs typeface="+mn-cs"/>
                        </a:rPr>
                        <a:t>School counseling</a:t>
                      </a:r>
                      <a:endParaRPr lang="en-US" dirty="0"/>
                    </a:p>
                  </a:txBody>
                  <a:tcPr/>
                </a:tc>
                <a:tc>
                  <a:txBody>
                    <a:bodyPr/>
                    <a:lstStyle/>
                    <a:p>
                      <a:pPr marL="285750" indent="-285750">
                        <a:buFont typeface="Wingdings" panose="05000000000000000000" pitchFamily="2" charset="2"/>
                        <a:buChar char="ü"/>
                      </a:pPr>
                      <a:r>
                        <a:rPr lang="en-US" sz="1800" b="0" i="0" u="none" strike="noStrike" kern="1200" dirty="0" smtClean="0">
                          <a:solidFill>
                            <a:schemeClr val="dk1"/>
                          </a:solidFill>
                          <a:effectLst/>
                          <a:latin typeface="+mn-lt"/>
                          <a:ea typeface="+mn-ea"/>
                          <a:cs typeface="+mn-cs"/>
                        </a:rPr>
                        <a:t>Fingerprinting of subject individuals in positions not requiring licensure as teachers, administrators, personnel specialists, school nurses</a:t>
                      </a:r>
                      <a:endParaRPr lang="en-US" dirty="0"/>
                    </a:p>
                  </a:txBody>
                  <a:tcPr/>
                </a:tc>
                <a:extLst>
                  <a:ext uri="{0D108BD9-81ED-4DB2-BD59-A6C34878D82A}">
                    <a16:rowId xmlns:a16="http://schemas.microsoft.com/office/drawing/2014/main" val="3982553094"/>
                  </a:ext>
                </a:extLst>
              </a:tr>
              <a:tr h="370840">
                <a:tc>
                  <a:txBody>
                    <a:bodyPr/>
                    <a:lstStyle/>
                    <a:p>
                      <a:pPr marL="285750" indent="-285750">
                        <a:buFont typeface="Wingdings" panose="05000000000000000000" pitchFamily="2" charset="2"/>
                        <a:buChar char="ü"/>
                      </a:pPr>
                      <a:r>
                        <a:rPr lang="en-US" dirty="0" smtClean="0"/>
                        <a:t>Diploma</a:t>
                      </a:r>
                      <a:r>
                        <a:rPr lang="en-US" baseline="0" dirty="0" smtClean="0"/>
                        <a:t> requirements </a:t>
                      </a:r>
                      <a:endParaRPr lang="en-US" dirty="0"/>
                    </a:p>
                  </a:txBody>
                  <a:tcPr/>
                </a:tc>
                <a:tc>
                  <a:txBody>
                    <a:bodyPr/>
                    <a:lstStyle/>
                    <a:p>
                      <a:endParaRPr lang="en-US" dirty="0"/>
                    </a:p>
                  </a:txBody>
                  <a:tcPr/>
                </a:tc>
                <a:extLst>
                  <a:ext uri="{0D108BD9-81ED-4DB2-BD59-A6C34878D82A}">
                    <a16:rowId xmlns:a16="http://schemas.microsoft.com/office/drawing/2014/main" val="471198944"/>
                  </a:ext>
                </a:extLst>
              </a:tr>
            </a:tbl>
          </a:graphicData>
        </a:graphic>
      </p:graphicFrame>
    </p:spTree>
    <p:extLst>
      <p:ext uri="{BB962C8B-B14F-4D97-AF65-F5344CB8AC3E}">
        <p14:creationId xmlns:p14="http://schemas.microsoft.com/office/powerpoint/2010/main" val="7247849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District Report on Division 22 Standards Compliance</a:t>
            </a:r>
            <a:endParaRPr lang="en-US" dirty="0"/>
          </a:p>
        </p:txBody>
      </p:sp>
      <p:sp>
        <p:nvSpPr>
          <p:cNvPr id="3" name="Content Placeholder 2"/>
          <p:cNvSpPr>
            <a:spLocks noGrp="1"/>
          </p:cNvSpPr>
          <p:nvPr>
            <p:ph idx="1"/>
          </p:nvPr>
        </p:nvSpPr>
        <p:spPr/>
        <p:txBody>
          <a:bodyPr/>
          <a:lstStyle/>
          <a:p>
            <a:r>
              <a:rPr lang="en-US" dirty="0" smtClean="0"/>
              <a:t>YSD has met all 17 of the Division 22 standards for the 2019-20 school year.</a:t>
            </a:r>
          </a:p>
          <a:p>
            <a:r>
              <a:rPr lang="en-US" dirty="0" smtClean="0"/>
              <a:t>There is no corrective action plan or timeline needed for Division 22.</a:t>
            </a:r>
            <a:endParaRPr lang="en-US" dirty="0"/>
          </a:p>
        </p:txBody>
      </p:sp>
    </p:spTree>
    <p:extLst>
      <p:ext uri="{BB962C8B-B14F-4D97-AF65-F5344CB8AC3E}">
        <p14:creationId xmlns:p14="http://schemas.microsoft.com/office/powerpoint/2010/main" val="7278092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Looking Ahead: Standards for 2020-21 SY</a:t>
            </a:r>
            <a:r>
              <a:rPr lang="en-US" dirty="0"/>
              <a:t/>
            </a:r>
            <a:br>
              <a:rPr lang="en-US" dirty="0"/>
            </a:br>
            <a:r>
              <a:rPr lang="en-US" dirty="0"/>
              <a:t/>
            </a:r>
            <a:br>
              <a:rPr lang="en-US" dirty="0"/>
            </a:br>
            <a:endParaRPr lang="en-US" dirty="0"/>
          </a:p>
        </p:txBody>
      </p:sp>
      <p:sp>
        <p:nvSpPr>
          <p:cNvPr id="3" name="Content Placeholder 2"/>
          <p:cNvSpPr>
            <a:spLocks noGrp="1"/>
          </p:cNvSpPr>
          <p:nvPr>
            <p:ph idx="1"/>
          </p:nvPr>
        </p:nvSpPr>
        <p:spPr>
          <a:xfrm>
            <a:off x="1141413" y="1615743"/>
            <a:ext cx="9905999" cy="4640202"/>
          </a:xfrm>
        </p:spPr>
        <p:txBody>
          <a:bodyPr>
            <a:normAutofit fontScale="55000" lnSpcReduction="20000"/>
          </a:bodyPr>
          <a:lstStyle/>
          <a:p>
            <a:r>
              <a:rPr lang="en-US" sz="2600" b="1" dirty="0"/>
              <a:t>581-022-0104 State Standards for the 2020-21 School Year:</a:t>
            </a:r>
            <a:endParaRPr lang="en-US" sz="2600" dirty="0"/>
          </a:p>
          <a:p>
            <a:r>
              <a:rPr lang="en-US" sz="2600" dirty="0" smtClean="0"/>
              <a:t>This </a:t>
            </a:r>
            <a:r>
              <a:rPr lang="en-US" sz="2600" dirty="0"/>
              <a:t>new rule, adopted by the State Board of Education on September 17, 2020, specifies that for the 2020-21 school year, all Division 22 standards are in effect unless waived by this rule. </a:t>
            </a:r>
          </a:p>
          <a:p>
            <a:pPr marL="0" indent="0">
              <a:buNone/>
            </a:pPr>
            <a:r>
              <a:rPr lang="en-US" sz="2600" dirty="0"/>
              <a:t/>
            </a:r>
            <a:br>
              <a:rPr lang="en-US" sz="2600" dirty="0"/>
            </a:br>
            <a:r>
              <a:rPr lang="en-US" sz="2600" dirty="0"/>
              <a:t>The following standards are waived for 2020-21:</a:t>
            </a:r>
          </a:p>
          <a:p>
            <a:pPr fontAlgn="base"/>
            <a:r>
              <a:rPr lang="en-US" sz="2600" dirty="0"/>
              <a:t>All personalized learning requirements for the diploma and modified diploma.  Personalized learning requirements include Essential Skills, Career Related Learning Experiences, Extended Application, and Education Plan and Profile.</a:t>
            </a:r>
          </a:p>
          <a:p>
            <a:pPr fontAlgn="base"/>
            <a:r>
              <a:rPr lang="en-US" sz="2600" dirty="0"/>
              <a:t>Vision and hearing screening requirements.  ODE strongly recommends school districts conduct vision and hearing screenings when safety procedures can be maintained.</a:t>
            </a:r>
          </a:p>
          <a:p>
            <a:pPr fontAlgn="base"/>
            <a:r>
              <a:rPr lang="en-US" sz="2600" dirty="0"/>
              <a:t>Physical education minutes per week. Districts and charter schools must still ensure that each public school student in kindergarten through grade eight will receive physical education throughout the entire school year</a:t>
            </a:r>
            <a:r>
              <a:rPr lang="en-US" sz="2600" dirty="0" smtClean="0"/>
              <a:t>.</a:t>
            </a:r>
          </a:p>
          <a:p>
            <a:pPr fontAlgn="base"/>
            <a:r>
              <a:rPr lang="en-US" sz="2500" dirty="0"/>
              <a:t>Finally, the rule makes a modification to the instructional time rule.  For the 2020-21 school year, school districts and public charter schools may include in the calculation of required instructional time an additional 60 hours for staff professional development and an additional 60 hours for parent teacher communication to facilitate student learning, including parent teacher conferences, training, and support for distance learning. This allowance is in addition to the 30 hours allowed under OAR 581-022-2320(6)(d)(and (e) </a:t>
            </a:r>
            <a:r>
              <a:rPr lang="en-US" sz="2500" dirty="0" smtClean="0"/>
              <a:t>respectively.</a:t>
            </a:r>
            <a:br>
              <a:rPr lang="en-US" sz="2500" dirty="0" smtClean="0"/>
            </a:br>
            <a:endParaRPr lang="en-US" sz="2500" dirty="0"/>
          </a:p>
        </p:txBody>
      </p:sp>
    </p:spTree>
    <p:extLst>
      <p:ext uri="{BB962C8B-B14F-4D97-AF65-F5344CB8AC3E}">
        <p14:creationId xmlns:p14="http://schemas.microsoft.com/office/powerpoint/2010/main" val="31146319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51</TotalTime>
  <Words>308</Words>
  <Application>Microsoft Office PowerPoint</Application>
  <PresentationFormat>Widescreen</PresentationFormat>
  <Paragraphs>45</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Trebuchet MS</vt:lpstr>
      <vt:lpstr>Tw Cen MT</vt:lpstr>
      <vt:lpstr>Wingdings</vt:lpstr>
      <vt:lpstr>Circuit</vt:lpstr>
      <vt:lpstr>Division 22 Assurances for  2019-20 School Year</vt:lpstr>
      <vt:lpstr>Division 22 Oregon Administrative Rules Assurances “Our Why”</vt:lpstr>
      <vt:lpstr>Changes for Division 22 Assurances Process for the 2019-20 School Year</vt:lpstr>
      <vt:lpstr>Streamlined Standards for 2019-20 School Year (defined in OAR 581-022-0103, Sections 2 – 18)</vt:lpstr>
      <vt:lpstr>District Report on Division 22 Standards Compliance</vt:lpstr>
      <vt:lpstr>Looking Ahead: Standards for 2020-21 SY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Division 22 Assurances for  SY 2019-20</dc:title>
  <dc:creator>Brian Berry</dc:creator>
  <cp:lastModifiedBy>Brian Berry</cp:lastModifiedBy>
  <cp:revision>10</cp:revision>
  <dcterms:created xsi:type="dcterms:W3CDTF">2020-10-01T18:37:43Z</dcterms:created>
  <dcterms:modified xsi:type="dcterms:W3CDTF">2020-10-23T18:27:39Z</dcterms:modified>
</cp:coreProperties>
</file>