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7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7" r:id="rId3"/>
    <p:sldId id="257" r:id="rId4"/>
    <p:sldId id="258" r:id="rId5"/>
    <p:sldId id="260" r:id="rId6"/>
    <p:sldId id="268" r:id="rId7"/>
    <p:sldId id="261" r:id="rId8"/>
    <p:sldId id="259" r:id="rId9"/>
    <p:sldId id="262" r:id="rId10"/>
    <p:sldId id="263" r:id="rId11"/>
    <p:sldId id="264" r:id="rId12"/>
    <p:sldId id="269" r:id="rId13"/>
    <p:sldId id="266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500" kern="1200">
        <a:solidFill>
          <a:srgbClr val="45FAC8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FAC8"/>
    <a:srgbClr val="D54FF4"/>
    <a:srgbClr val="B8FA1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0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0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6B4480A-5D94-47D0-97B2-BCBF8B891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F6A4135-EF50-45FD-9D74-6C6A59779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D15790-90FA-4781-9A8D-3F49FEA1EB13}" type="slidenum">
              <a:rPr lang="en-US" smtClean="0">
                <a:latin typeface="Arial" charset="0"/>
              </a:rPr>
              <a:pPr/>
              <a:t>1</a:t>
            </a:fld>
            <a:endParaRPr lang="en-US" smtClean="0">
              <a:latin typeface="Arial" charset="0"/>
            </a:endParaRPr>
          </a:p>
        </p:txBody>
      </p:sp>
      <p:sp>
        <p:nvSpPr>
          <p:cNvPr id="6010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19460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57445CF-E4CE-4B97-B150-433027B2B499}" type="slidenum">
              <a:rPr lang="en-US" smtClean="0">
                <a:latin typeface="Arial" charset="0"/>
              </a:rPr>
              <a:pPr/>
              <a:t>2</a:t>
            </a:fld>
            <a:endParaRPr lang="en-US" smtClean="0">
              <a:latin typeface="Arial" charset="0"/>
            </a:endParaRPr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76FCCD-DAAD-4190-B83E-6EC2A6DA258A}" type="slidenum">
              <a:rPr lang="en-US" smtClean="0">
                <a:latin typeface="Arial" charset="0"/>
              </a:rPr>
              <a:pPr/>
              <a:t>3</a:t>
            </a:fld>
            <a:endParaRPr lang="en-US" smtClean="0">
              <a:latin typeface="Arial" charset="0"/>
            </a:endParaRPr>
          </a:p>
        </p:txBody>
      </p:sp>
      <p:sp>
        <p:nvSpPr>
          <p:cNvPr id="603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DA2013-13B3-45F1-871C-EA092E880917}" type="slidenum">
              <a:rPr lang="en-US" smtClean="0">
                <a:latin typeface="Arial" charset="0"/>
              </a:rPr>
              <a:pPr/>
              <a:t>4</a:t>
            </a:fld>
            <a:endParaRPr lang="en-US" smtClean="0">
              <a:latin typeface="Arial" charset="0"/>
            </a:endParaRPr>
          </a:p>
        </p:txBody>
      </p:sp>
      <p:sp>
        <p:nvSpPr>
          <p:cNvPr id="604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29E519A-292C-4C63-9B8E-137E059A19E9}" type="slidenum">
              <a:rPr lang="en-US" smtClean="0">
                <a:latin typeface="Arial" charset="0"/>
              </a:rPr>
              <a:pPr/>
              <a:t>5</a:t>
            </a:fld>
            <a:endParaRPr lang="en-US" smtClean="0">
              <a:latin typeface="Arial" charset="0"/>
            </a:endParaRPr>
          </a:p>
        </p:txBody>
      </p:sp>
      <p:sp>
        <p:nvSpPr>
          <p:cNvPr id="605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7092DF-C72E-499A-AED1-0C48A60FF9DF}" type="slidenum">
              <a:rPr lang="en-US" smtClean="0">
                <a:latin typeface="Arial" charset="0"/>
              </a:rPr>
              <a:pPr/>
              <a:t>6</a:t>
            </a:fld>
            <a:endParaRPr lang="en-US" smtClean="0">
              <a:latin typeface="Arial" charset="0"/>
            </a:endParaRPr>
          </a:p>
        </p:txBody>
      </p:sp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681B345-F37F-4328-BA91-48D525327C8C}" type="slidenum">
              <a:rPr lang="en-US" smtClean="0">
                <a:latin typeface="Arial" charset="0"/>
              </a:rPr>
              <a:pPr/>
              <a:t>7</a:t>
            </a:fld>
            <a:endParaRPr lang="en-US" smtClean="0">
              <a:latin typeface="Arial" charset="0"/>
            </a:endParaRPr>
          </a:p>
        </p:txBody>
      </p:sp>
      <p:sp>
        <p:nvSpPr>
          <p:cNvPr id="60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976ED6-F75D-4E41-82AD-982E344AE2FE}" type="slidenum">
              <a:rPr lang="en-US" smtClean="0">
                <a:latin typeface="Arial" charset="0"/>
              </a:rPr>
              <a:pPr/>
              <a:t>8</a:t>
            </a:fld>
            <a:endParaRPr lang="en-US" smtClean="0">
              <a:latin typeface="Arial" charset="0"/>
            </a:endParaRPr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8B64837-4870-4164-8A47-E789EF98A5BC}" type="slidenum">
              <a:rPr lang="en-US" smtClean="0">
                <a:latin typeface="Arial" charset="0"/>
              </a:rPr>
              <a:pPr/>
              <a:t>9</a:t>
            </a:fld>
            <a:endParaRPr lang="en-US" smtClean="0">
              <a:latin typeface="Arial" charset="0"/>
            </a:endParaRPr>
          </a:p>
        </p:txBody>
      </p:sp>
      <p:sp>
        <p:nvSpPr>
          <p:cNvPr id="6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A0C5DD3-04AD-42DB-8772-7E06FB00A891}" type="slidenum">
              <a:rPr lang="en-US" smtClean="0">
                <a:latin typeface="Arial" charset="0"/>
              </a:rPr>
              <a:pPr/>
              <a:t>10</a:t>
            </a:fld>
            <a:endParaRPr lang="en-US" smtClean="0">
              <a:latin typeface="Arial" charset="0"/>
            </a:endParaRPr>
          </a:p>
        </p:txBody>
      </p:sp>
      <p:sp>
        <p:nvSpPr>
          <p:cNvPr id="609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5BBB862-1400-4063-AA8D-E9BC0A5FB5EB}" type="slidenum">
              <a:rPr lang="en-US" smtClean="0">
                <a:latin typeface="Arial" charset="0"/>
              </a:rPr>
              <a:pPr/>
              <a:t>11</a:t>
            </a:fld>
            <a:endParaRPr lang="en-US" smtClean="0">
              <a:latin typeface="Arial" charset="0"/>
            </a:endParaRPr>
          </a:p>
        </p:txBody>
      </p:sp>
      <p:sp>
        <p:nvSpPr>
          <p:cNvPr id="61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F3F8DBF-9FAD-498A-A934-3131960A94D4}" type="slidenum">
              <a:rPr lang="en-US" smtClean="0">
                <a:latin typeface="Arial" charset="0"/>
              </a:rPr>
              <a:pPr/>
              <a:t>12</a:t>
            </a:fld>
            <a:endParaRPr lang="en-US" smtClean="0">
              <a:latin typeface="Arial" charset="0"/>
            </a:endParaRPr>
          </a:p>
        </p:txBody>
      </p:sp>
      <p:sp>
        <p:nvSpPr>
          <p:cNvPr id="61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2A2CE6-BD1A-47A4-A317-1A20FA5DCA52}" type="slidenum">
              <a:rPr lang="en-US" smtClean="0">
                <a:latin typeface="Arial" charset="0"/>
              </a:rPr>
              <a:pPr/>
              <a:t>13</a:t>
            </a:fld>
            <a:endParaRPr lang="en-US" smtClean="0">
              <a:latin typeface="Arial" charset="0"/>
            </a:endParaRPr>
          </a:p>
        </p:txBody>
      </p:sp>
      <p:sp>
        <p:nvSpPr>
          <p:cNvPr id="61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BD4BBB6-1956-40DF-BA6C-3430E274F9A3}" type="slidenum">
              <a:rPr lang="en-US" smtClean="0">
                <a:latin typeface="Arial" charset="0"/>
              </a:rPr>
              <a:pPr/>
              <a:t>14</a:t>
            </a:fld>
            <a:endParaRPr lang="en-US" smtClean="0">
              <a:latin typeface="Arial" charset="0"/>
            </a:endParaRPr>
          </a:p>
        </p:txBody>
      </p:sp>
      <p:sp>
        <p:nvSpPr>
          <p:cNvPr id="619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56CED44-8752-43FB-B374-BE5958D25648}" type="slidenum">
              <a:rPr lang="en-US" smtClean="0">
                <a:latin typeface="Arial" charset="0"/>
              </a:rPr>
              <a:pPr/>
              <a:t>15</a:t>
            </a:fld>
            <a:endParaRPr lang="en-US" smtClean="0">
              <a:latin typeface="Arial" charset="0"/>
            </a:endParaRPr>
          </a:p>
        </p:txBody>
      </p:sp>
      <p:sp>
        <p:nvSpPr>
          <p:cNvPr id="620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2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532B-92DC-4EEE-96BA-4AC0B9A73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6370F-AD2E-4BD6-80FE-8B7A5FEA3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C93B2-FECE-4E11-AF7D-420C020AB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ACFC7-8F8B-4549-97A3-5102FA79D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8FD36-8625-46C3-AEDD-9BCF20CEE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83F6A-13FF-45A7-B496-1A3A40E42D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588-2C4A-400F-B22C-2C694FEC8C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8C56-F464-4F75-8BD2-4EC082CB7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ED142-9BA8-4A41-AC87-259E844A8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80A71-ED7F-4E9B-A2DD-AD68FF525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CBFEC-8956-4912-9E32-075BDABA7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EFA0C41-74E1-45FF-88CF-202D00124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000" smtClean="0"/>
              <a:t>The Impact of Enhancing Student</a:t>
            </a:r>
            <a:r>
              <a:rPr lang="ja-JP" altLang="en-US" sz="3000" smtClean="0"/>
              <a:t>’</a:t>
            </a:r>
            <a:r>
              <a:rPr lang="en-US" altLang="ja-JP" sz="3000" smtClean="0"/>
              <a:t>s Social and Emotional Learning:  Meta-Analysis of School-Based Universal Interventions</a:t>
            </a:r>
            <a:endParaRPr lang="en-US" smtClean="0"/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3352800"/>
            <a:ext cx="5408613" cy="2743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/>
          <a:p>
            <a:pPr eaLnBrk="1" hangingPunct="1">
              <a:defRPr/>
            </a:pPr>
            <a:r>
              <a:rPr kumimoji="0" lang="en-US" dirty="0" err="1" smtClean="0"/>
              <a:t>Durlak</a:t>
            </a:r>
            <a:r>
              <a:rPr kumimoji="0" lang="en-US" dirty="0" smtClean="0"/>
              <a:t>, </a:t>
            </a:r>
            <a:r>
              <a:rPr kumimoji="0" lang="en-US" dirty="0" err="1" smtClean="0"/>
              <a:t>Dymnicki</a:t>
            </a:r>
            <a:r>
              <a:rPr kumimoji="0" lang="en-US" dirty="0" smtClean="0"/>
              <a:t>, Taylor, </a:t>
            </a:r>
            <a:r>
              <a:rPr kumimoji="0" lang="en-US" dirty="0" err="1" smtClean="0"/>
              <a:t>Weissberg</a:t>
            </a:r>
            <a:r>
              <a:rPr kumimoji="0" lang="en-US" dirty="0" smtClean="0"/>
              <a:t> &amp; </a:t>
            </a:r>
            <a:r>
              <a:rPr kumimoji="0" lang="en-US" dirty="0" err="1" smtClean="0"/>
              <a:t>Schellinger</a:t>
            </a:r>
            <a:endParaRPr kumimoji="0" lang="en-US" dirty="0" smtClean="0"/>
          </a:p>
          <a:p>
            <a:pPr eaLnBrk="1" hangingPunct="1">
              <a:defRPr/>
            </a:pPr>
            <a:r>
              <a:rPr kumimoji="0" lang="en-US" dirty="0" smtClean="0"/>
              <a:t>Child Development, Jan/Feb 2011</a:t>
            </a:r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304800" y="6316663"/>
            <a:ext cx="21859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Dr. Charlene Myklebust</a:t>
            </a:r>
          </a:p>
          <a:p>
            <a:r>
              <a:rPr lang="en-US">
                <a:solidFill>
                  <a:schemeClr val="tx1"/>
                </a:solidFill>
              </a:rPr>
              <a:t>MDE May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 smtClean="0"/>
              <a:t>Key challenge for the 21st century</a:t>
            </a:r>
            <a:br>
              <a:rPr lang="en-US" sz="1700" smtClean="0"/>
            </a:br>
            <a:r>
              <a:rPr lang="en-US" sz="1700" smtClean="0"/>
              <a:t> serving culturally diverse students with varying abilities and motivations for learning </a:t>
            </a:r>
            <a:br>
              <a:rPr lang="en-US" sz="1700" smtClean="0"/>
            </a:br>
            <a:r>
              <a:rPr lang="en-US" sz="1700" smtClean="0"/>
              <a:t>( Learning First Alliance, 2004)</a:t>
            </a:r>
            <a:endParaRPr lang="en-US" smtClean="0"/>
          </a:p>
        </p:txBody>
      </p:sp>
      <p:pic>
        <p:nvPicPr>
          <p:cNvPr id="598023" name="Picture 1031" descr="m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47938" y="1981200"/>
            <a:ext cx="4046537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Thoughts to ponder…..</a:t>
            </a:r>
          </a:p>
        </p:txBody>
      </p:sp>
      <p:sp>
        <p:nvSpPr>
          <p:cNvPr id="566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en-US" sz="2800" smtClean="0"/>
          </a:p>
          <a:p>
            <a:pPr eaLnBrk="1" hangingPunct="1">
              <a:defRPr/>
            </a:pPr>
            <a:r>
              <a:rPr lang="en-US" sz="2800" smtClean="0"/>
              <a:t>Students are less connected to school as they progress from elementary to middle school. Lack of connection adversely affects their academic performance, behavior and health (Blum &amp; Libbey, 2004)</a:t>
            </a:r>
          </a:p>
          <a:p>
            <a:pPr eaLnBrk="1" hangingPunct="1">
              <a:defRPr/>
            </a:pPr>
            <a:r>
              <a:rPr lang="en-US" sz="2800" smtClean="0"/>
              <a:t>By high school 40-60% become chronically disengaged from school (Klem &amp; Connell, 2004)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was the goal of the study?</a:t>
            </a:r>
          </a:p>
        </p:txBody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This meta-analysis examines effects of SEL programming across multiple outcomes: social and emotional skills, attitudes toward self and others, positive social behavior, conduct problems, emotional distress and academic performance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First large-scale study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Examined 213 school-based, universal SEL programs involving 270.034 Kindergarten - High School age students.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HYPOTHESIS</a:t>
            </a:r>
          </a:p>
        </p:txBody>
      </p:sp>
      <p:sp>
        <p:nvSpPr>
          <p:cNvPr id="58675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500" smtClean="0"/>
              <a:t>#1. Positive mean effects across a variety of skills, attitudinal, behavioral , and academic outcomes.</a:t>
            </a:r>
          </a:p>
          <a:p>
            <a:pPr eaLnBrk="1" hangingPunct="1">
              <a:defRPr/>
            </a:pPr>
            <a:r>
              <a:rPr lang="en-US" sz="2500" smtClean="0"/>
              <a:t>#2Teachers would be effective in administering these programs.</a:t>
            </a:r>
          </a:p>
        </p:txBody>
      </p:sp>
      <p:sp>
        <p:nvSpPr>
          <p:cNvPr id="58675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700" smtClean="0"/>
          </a:p>
        </p:txBody>
      </p:sp>
      <p:pic>
        <p:nvPicPr>
          <p:cNvPr id="7173" name="Picture 8" descr="t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905000"/>
            <a:ext cx="24876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HYPOTHESIS</a:t>
            </a:r>
          </a:p>
        </p:txBody>
      </p:sp>
      <p:sp>
        <p:nvSpPr>
          <p:cNvPr id="61337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100" smtClean="0"/>
              <a:t>#3.Interventions that combined components within and outside of the daily classroom routine would yield stronger effects than those that were only classroom based.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1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100" smtClean="0"/>
              <a:t>#4. SAFE practices would be more successful than Non-</a:t>
            </a:r>
            <a:br>
              <a:rPr lang="en-US" sz="2100" smtClean="0"/>
            </a:br>
            <a:r>
              <a:rPr lang="en-US" sz="2100" smtClean="0"/>
              <a:t>SAFE  implementation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10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</p:txBody>
      </p:sp>
      <p:sp>
        <p:nvSpPr>
          <p:cNvPr id="61338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700" smtClean="0"/>
          </a:p>
          <a:p>
            <a:pPr eaLnBrk="1" hangingPunct="1">
              <a:buFontTx/>
              <a:buNone/>
              <a:defRPr/>
            </a:pPr>
            <a:endParaRPr lang="en-US" sz="1700" smtClean="0"/>
          </a:p>
          <a:p>
            <a:pPr eaLnBrk="1" hangingPunct="1">
              <a:defRPr/>
            </a:pPr>
            <a:r>
              <a:rPr lang="en-US" sz="2100" smtClean="0"/>
              <a:t>#5. Encountering problems during implementation would mean less success.</a:t>
            </a:r>
            <a:endParaRPr lang="en-US" sz="2500" smtClean="0"/>
          </a:p>
          <a:p>
            <a:pPr eaLnBrk="1" hangingPunct="1">
              <a:buFontTx/>
              <a:buNone/>
              <a:defRPr/>
            </a:pPr>
            <a:endParaRPr lang="en-US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SAFE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 = sequenced step-by-step training approach</a:t>
            </a:r>
          </a:p>
          <a:p>
            <a:pPr eaLnBrk="1" hangingPunct="1">
              <a:defRPr/>
            </a:pPr>
            <a:r>
              <a:rPr lang="en-US" smtClean="0"/>
              <a:t>A = use active forms of learning</a:t>
            </a:r>
          </a:p>
          <a:p>
            <a:pPr eaLnBrk="1" hangingPunct="1">
              <a:defRPr/>
            </a:pPr>
            <a:r>
              <a:rPr lang="en-US" smtClean="0"/>
              <a:t>F = Focus sufficient time on skill development</a:t>
            </a:r>
          </a:p>
          <a:p>
            <a:pPr eaLnBrk="1" hangingPunct="1">
              <a:defRPr/>
            </a:pPr>
            <a:r>
              <a:rPr lang="en-US" smtClean="0"/>
              <a:t>E= Explicit learning 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METHOD - Literature Search</a:t>
            </a:r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1800" smtClean="0"/>
              <a:t>Four search strategies were used in an attempt to secure systematic, nonbiased, representative sample of published and unpublished studies.</a:t>
            </a:r>
          </a:p>
          <a:p>
            <a:pPr eaLnBrk="1" hangingPunct="1">
              <a:defRPr/>
            </a:pPr>
            <a:r>
              <a:rPr lang="en-US" sz="1800" smtClean="0"/>
              <a:t>Studies eligible for review were:</a:t>
            </a:r>
          </a:p>
          <a:p>
            <a:pPr eaLnBrk="1" hangingPunct="1">
              <a:defRPr/>
            </a:pPr>
            <a:r>
              <a:rPr lang="en-US" sz="1800" smtClean="0"/>
              <a:t> (a) published in English,</a:t>
            </a:r>
          </a:p>
          <a:p>
            <a:pPr eaLnBrk="1" hangingPunct="1">
              <a:defRPr/>
            </a:pPr>
            <a:r>
              <a:rPr lang="en-US" sz="1800" smtClean="0"/>
              <a:t> (b) appeared in published or unpublished form by Dec, 31, 2007,</a:t>
            </a:r>
          </a:p>
          <a:p>
            <a:pPr eaLnBrk="1" hangingPunct="1">
              <a:buFontTx/>
              <a:buNone/>
              <a:defRPr/>
            </a:pPr>
            <a:r>
              <a:rPr lang="en-US" sz="1800" smtClean="0"/>
              <a:t>    (c)emphasized the development of one or more SEL skills,</a:t>
            </a:r>
          </a:p>
          <a:p>
            <a:pPr eaLnBrk="1" hangingPunct="1">
              <a:buFontTx/>
              <a:buNone/>
              <a:defRPr/>
            </a:pPr>
            <a:r>
              <a:rPr lang="en-US" sz="1800" smtClean="0"/>
              <a:t>    (d) targeted students between the ages of 5 and 18 without any identified adjustment or learning problems,</a:t>
            </a:r>
          </a:p>
          <a:p>
            <a:pPr eaLnBrk="1" hangingPunct="1">
              <a:buFontTx/>
              <a:buNone/>
              <a:defRPr/>
            </a:pPr>
            <a:r>
              <a:rPr lang="en-US" sz="1800" smtClean="0"/>
              <a:t>    (e). included a control group, and </a:t>
            </a:r>
          </a:p>
          <a:p>
            <a:pPr eaLnBrk="1" hangingPunct="1">
              <a:buFontTx/>
              <a:buNone/>
              <a:defRPr/>
            </a:pPr>
            <a:r>
              <a:rPr lang="en-US" sz="1800" smtClean="0"/>
              <a:t>    (f) reported sufficient information so the the effect size (ES) could be calculated at post and if follow-up data were collected, at least 6 months following the end of the intervention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INDEPENDENT VARIABLE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1. Intervention format: Class by teacher, Class by non-school personnel, Multi-component programs (parent or school-wide supplements)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2. Use of 4 recommended practices related to skill development (SAFE practices)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3. Reported implementation problems.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DEPENDENT VARIABLES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Six different student outcomes:</a:t>
            </a:r>
          </a:p>
          <a:p>
            <a:pPr lvl="1" eaLnBrk="1" hangingPunct="1">
              <a:buFontTx/>
              <a:buNone/>
              <a:defRPr/>
            </a:pPr>
            <a:r>
              <a:rPr lang="en-US" smtClean="0"/>
              <a:t>	1. Social and emotional skills</a:t>
            </a:r>
          </a:p>
          <a:p>
            <a:pPr lvl="1" eaLnBrk="1" hangingPunct="1">
              <a:buFontTx/>
              <a:buNone/>
              <a:defRPr/>
            </a:pPr>
            <a:r>
              <a:rPr lang="en-US" smtClean="0"/>
              <a:t>	2. Attitudes towards self and others</a:t>
            </a:r>
          </a:p>
          <a:p>
            <a:pPr lvl="1" eaLnBrk="1" hangingPunct="1">
              <a:buFontTx/>
              <a:buNone/>
              <a:defRPr/>
            </a:pPr>
            <a:r>
              <a:rPr lang="en-US" smtClean="0"/>
              <a:t>	3. Positive social behaviors</a:t>
            </a:r>
          </a:p>
          <a:p>
            <a:pPr lvl="1" eaLnBrk="1" hangingPunct="1">
              <a:buFontTx/>
              <a:buNone/>
              <a:defRPr/>
            </a:pPr>
            <a:r>
              <a:rPr lang="en-US" smtClean="0"/>
              <a:t>	4. Conduct problems</a:t>
            </a:r>
          </a:p>
          <a:p>
            <a:pPr lvl="1" eaLnBrk="1" hangingPunct="1">
              <a:buFontTx/>
              <a:buNone/>
              <a:defRPr/>
            </a:pPr>
            <a:r>
              <a:rPr lang="en-US" smtClean="0"/>
              <a:t>	5. Emotional distress</a:t>
            </a:r>
          </a:p>
          <a:p>
            <a:pPr lvl="1" eaLnBrk="1" hangingPunct="1">
              <a:buFontTx/>
              <a:buNone/>
              <a:defRPr/>
            </a:pPr>
            <a:r>
              <a:rPr lang="en-US" smtClean="0"/>
              <a:t>	6. Academic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600" smtClean="0"/>
              <a:t>1. SEL programs significantly improve student</a:t>
            </a:r>
            <a:r>
              <a:rPr lang="ja-JP" altLang="en-US" sz="2600" smtClean="0"/>
              <a:t>’</a:t>
            </a:r>
            <a:r>
              <a:rPr lang="en-US" altLang="ja-JP" sz="2600" smtClean="0"/>
              <a:t>s skills, attitudes and behaviors.</a:t>
            </a:r>
          </a:p>
          <a:p>
            <a:pPr eaLnBrk="1" hangingPunct="1">
              <a:defRPr/>
            </a:pPr>
            <a:r>
              <a:rPr lang="en-US" sz="2600" smtClean="0"/>
              <a:t>2. Few conduct problems and lower levels of emotional distress.</a:t>
            </a:r>
          </a:p>
          <a:p>
            <a:pPr eaLnBrk="1" hangingPunct="1">
              <a:defRPr/>
            </a:pPr>
            <a:r>
              <a:rPr lang="en-US" sz="2600" smtClean="0"/>
              <a:t>3. Academic performance was significantly improved (11 percentile gain).</a:t>
            </a:r>
          </a:p>
          <a:p>
            <a:pPr eaLnBrk="1" hangingPunct="1">
              <a:defRPr/>
            </a:pPr>
            <a:r>
              <a:rPr lang="en-US" sz="2600" smtClean="0"/>
              <a:t>Follow up for at least 6 months was significant.</a:t>
            </a:r>
          </a:p>
          <a:p>
            <a:pPr eaLnBrk="1" hangingPunct="1">
              <a:buFontTx/>
              <a:buNone/>
              <a:defRPr/>
            </a:pPr>
            <a:r>
              <a:rPr lang="en-US" sz="2600" smtClean="0"/>
              <a:t>.</a:t>
            </a:r>
          </a:p>
        </p:txBody>
      </p:sp>
      <p:pic>
        <p:nvPicPr>
          <p:cNvPr id="13316" name="Picture 4" descr="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74625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00" smtClean="0"/>
              <a:t>School staff can conduct successful SEL programs.</a:t>
            </a:r>
          </a:p>
          <a:p>
            <a:pPr eaLnBrk="1" hangingPunct="1">
              <a:defRPr/>
            </a:pPr>
            <a:r>
              <a:rPr lang="en-US" sz="3000" smtClean="0"/>
              <a:t>Programs following SAFE procedures produced significant effects for all six outcomes</a:t>
            </a:r>
          </a:p>
          <a:p>
            <a:pPr eaLnBrk="1" hangingPunct="1">
              <a:defRPr/>
            </a:pPr>
            <a:r>
              <a:rPr lang="en-US" sz="3000" smtClean="0"/>
              <a:t>Programs that encountered implementation problems did have less successful SEL outcomes.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these academic performance results?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en-US" sz="2400" smtClean="0"/>
          </a:p>
          <a:p>
            <a:pPr eaLnBrk="1" hangingPunct="1">
              <a:defRPr/>
            </a:pPr>
            <a:r>
              <a:rPr lang="en-US" sz="3000" smtClean="0"/>
              <a:t>1. Students who are more self-aware and confident about their learning capacities try harder and persist in the face of challenges ( Aronson, 2002)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these academic performance results?</a:t>
            </a:r>
          </a:p>
        </p:txBody>
      </p:sp>
      <p:sp>
        <p:nvSpPr>
          <p:cNvPr id="615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00" smtClean="0"/>
              <a:t>2. Students who set high academic goals, have self-discipline, motivate themselves, manage their stress and organize their to work learn more and get better grades ( Duckworth &amp; Seligman, 2005, Elliot and Dweck, 2005)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these academic performance results?</a:t>
            </a:r>
          </a:p>
        </p:txBody>
      </p:sp>
      <p:sp>
        <p:nvSpPr>
          <p:cNvPr id="61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00" smtClean="0"/>
              <a:t>3. SEL programs may affect central executive cognitive functions, such as inhibitory control, planning and set shifting that are the result of building greater cognitive-affect regulation in prefrontal ares of the cortex ( Greenberg, 2006)</a:t>
            </a:r>
          </a:p>
          <a:p>
            <a:pPr eaLnBrk="1" hangingPunct="1">
              <a:defRPr/>
            </a:pPr>
            <a:endParaRPr lang="en-US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un Clip">
  <a:themeElements>
    <a:clrScheme name="Fun Clip 1">
      <a:dk1>
        <a:srgbClr val="330000"/>
      </a:dk1>
      <a:lt1>
        <a:srgbClr val="FFFFFF"/>
      </a:lt1>
      <a:dk2>
        <a:srgbClr val="320000"/>
      </a:dk2>
      <a:lt2>
        <a:srgbClr val="808080"/>
      </a:lt2>
      <a:accent1>
        <a:srgbClr val="FFCC00"/>
      </a:accent1>
      <a:accent2>
        <a:srgbClr val="FFDC4C"/>
      </a:accent2>
      <a:accent3>
        <a:srgbClr val="FFFFFF"/>
      </a:accent3>
      <a:accent4>
        <a:srgbClr val="2A0000"/>
      </a:accent4>
      <a:accent5>
        <a:srgbClr val="FFE2AA"/>
      </a:accent5>
      <a:accent6>
        <a:srgbClr val="E7C744"/>
      </a:accent6>
      <a:hlink>
        <a:srgbClr val="009999"/>
      </a:hlink>
      <a:folHlink>
        <a:srgbClr val="CC6018"/>
      </a:folHlink>
    </a:clrScheme>
    <a:fontScheme name="Fun Clip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Fun Clip 1">
        <a:dk1>
          <a:srgbClr val="330000"/>
        </a:dk1>
        <a:lt1>
          <a:srgbClr val="FFFFFF"/>
        </a:lt1>
        <a:dk2>
          <a:srgbClr val="320000"/>
        </a:dk2>
        <a:lt2>
          <a:srgbClr val="808080"/>
        </a:lt2>
        <a:accent1>
          <a:srgbClr val="FFCC00"/>
        </a:accent1>
        <a:accent2>
          <a:srgbClr val="FFDC4C"/>
        </a:accent2>
        <a:accent3>
          <a:srgbClr val="FFFFFF"/>
        </a:accent3>
        <a:accent4>
          <a:srgbClr val="2A0000"/>
        </a:accent4>
        <a:accent5>
          <a:srgbClr val="FFE2AA"/>
        </a:accent5>
        <a:accent6>
          <a:srgbClr val="E7C744"/>
        </a:accent6>
        <a:hlink>
          <a:srgbClr val="009999"/>
        </a:hlink>
        <a:folHlink>
          <a:srgbClr val="CC601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2004:Templates:Presentations:Designs:Fun Clip</Template>
  <TotalTime>1604</TotalTime>
  <Words>681</Words>
  <Application>Microsoft Macintosh PowerPoint</Application>
  <PresentationFormat>On-screen Show (4:3)</PresentationFormat>
  <Paragraphs>82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ＭＳ Ｐゴシック</vt:lpstr>
      <vt:lpstr>Fun Clip</vt:lpstr>
      <vt:lpstr>1_Fun Clip</vt:lpstr>
      <vt:lpstr>The Impact of Enhancing Student’s Social and Emotional Learning:  Meta-Analysis of School-Based Universal Interventions</vt:lpstr>
      <vt:lpstr>Key challenge for the 21st century  serving culturally diverse students with varying abilities and motivations for learning  ( Learning First Alliance, 2004)</vt:lpstr>
      <vt:lpstr>Thoughts to ponder…..</vt:lpstr>
      <vt:lpstr>What was the goal of the study?</vt:lpstr>
      <vt:lpstr>HYPOTHESIS</vt:lpstr>
      <vt:lpstr>HYPOTHESIS</vt:lpstr>
      <vt:lpstr>SAFE</vt:lpstr>
      <vt:lpstr>METHOD - Literature Search</vt:lpstr>
      <vt:lpstr>INDEPENDENT VARIABLE</vt:lpstr>
      <vt:lpstr>DEPENDENT VARIABLES</vt:lpstr>
      <vt:lpstr>Results</vt:lpstr>
      <vt:lpstr>Results</vt:lpstr>
      <vt:lpstr>Why these academic performance results?</vt:lpstr>
      <vt:lpstr>Why these academic performance results?</vt:lpstr>
      <vt:lpstr>Why these academic performance results?</vt:lpstr>
    </vt:vector>
  </TitlesOfParts>
  <Company>int287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Emotional Learning and Positive Behavioral Intervention and Supports</dc:title>
  <dc:creator>int287</dc:creator>
  <cp:lastModifiedBy>CGades</cp:lastModifiedBy>
  <cp:revision>97</cp:revision>
  <cp:lastPrinted>2011-06-09T20:23:09Z</cp:lastPrinted>
  <dcterms:created xsi:type="dcterms:W3CDTF">2010-11-16T21:45:28Z</dcterms:created>
  <dcterms:modified xsi:type="dcterms:W3CDTF">2012-05-22T19:05:57Z</dcterms:modified>
</cp:coreProperties>
</file>