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5214B0-A05F-4159-923E-9D4944EB2B56}">
  <a:tblStyle styleId="{F45214B0-A05F-4159-923E-9D4944EB2B5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0" name="Google Shape;270;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5" name="Google Shape;25;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8"/>
        <p:cNvGrpSpPr/>
        <p:nvPr/>
      </p:nvGrpSpPr>
      <p:grpSpPr>
        <a:xfrm>
          <a:off x="0" y="0"/>
          <a:ext cx="0" cy="0"/>
          <a:chOff x="0" y="0"/>
          <a:chExt cx="0" cy="0"/>
        </a:xfrm>
      </p:grpSpPr>
      <p:grpSp>
        <p:nvGrpSpPr>
          <p:cNvPr id="29" name="Google Shape;29;p3"/>
          <p:cNvGrpSpPr/>
          <p:nvPr/>
        </p:nvGrpSpPr>
        <p:grpSpPr>
          <a:xfrm>
            <a:off x="0" y="-8467"/>
            <a:ext cx="12192000" cy="6866467"/>
            <a:chOff x="0" y="-8467"/>
            <a:chExt cx="12192000" cy="6866467"/>
          </a:xfrm>
        </p:grpSpPr>
        <p:cxnSp>
          <p:nvCxnSpPr>
            <p:cNvPr id="30" name="Google Shape;30;p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31" name="Google Shape;31;p3"/>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2" name="Google Shape;32;p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3" name="Google Shape;33;p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4" name="Google Shape;34;p3"/>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6" name="Google Shape;36;p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7" name="Google Shape;37;p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8" name="Google Shape;38;p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3"/>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2" name="Google Shape;42;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4"/>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48" name="Google Shape;48;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4" name="Google Shape;54;p5"/>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5" name="Google Shape;55;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6"/>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1" name="Google Shape;61;p6"/>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2" name="Google Shape;62;p6"/>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3" name="Google Shape;63;p6"/>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4" name="Google Shape;64;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9" name="Google Shape;79;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0" name="Google Shape;80;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0"/>
          <p:cNvSpPr>
            <a:spLocks noGrp="1"/>
          </p:cNvSpPr>
          <p:nvPr>
            <p:ph type="pic" idx="2"/>
          </p:nvPr>
        </p:nvSpPr>
        <p:spPr>
          <a:xfrm>
            <a:off x="677334" y="609600"/>
            <a:ext cx="8596668" cy="3845718"/>
          </a:xfrm>
          <a:prstGeom prst="rect">
            <a:avLst/>
          </a:prstGeom>
          <a:noFill/>
          <a:ln>
            <a:noFill/>
          </a:ln>
        </p:spPr>
      </p:sp>
      <p:sp>
        <p:nvSpPr>
          <p:cNvPr id="86" name="Google Shape;86;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7" name="Google Shape;87;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0"/>
        <p:cNvGrpSpPr/>
        <p:nvPr/>
      </p:nvGrpSpPr>
      <p:grpSpPr>
        <a:xfrm>
          <a:off x="0" y="0"/>
          <a:ext cx="0" cy="0"/>
          <a:chOff x="0" y="0"/>
          <a:chExt cx="0" cy="0"/>
        </a:xfrm>
      </p:grpSpPr>
      <p:sp>
        <p:nvSpPr>
          <p:cNvPr id="91" name="Google Shape;91;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3" name="Google Shape;93;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9" name="Google Shape;99;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0" name="Google Shape;100;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
        <p:nvSpPr>
          <p:cNvPr id="104" name="Google Shape;104;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8" name="Google Shape;108;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4" name="Google Shape;114;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5" name="Google Shape;115;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8" name="Google Shape;118;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
        <p:nvSpPr>
          <p:cNvPr id="119" name="Google Shape;119;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0"/>
        <p:cNvGrpSpPr/>
        <p:nvPr/>
      </p:nvGrpSpPr>
      <p:grpSpPr>
        <a:xfrm>
          <a:off x="0" y="0"/>
          <a:ext cx="0" cy="0"/>
          <a:chOff x="0" y="0"/>
          <a:chExt cx="0" cy="0"/>
        </a:xfrm>
      </p:grpSpPr>
      <p:sp>
        <p:nvSpPr>
          <p:cNvPr id="121" name="Google Shape;121;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3" name="Google Shape;123;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4" name="Google Shape;124;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6"/>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0" name="Google Shape;130;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6" name="Google Shape;136;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0" y="-8467"/>
            <a:ext cx="12192000" cy="6866467"/>
            <a:chOff x="0" y="-8467"/>
            <a:chExt cx="12192000" cy="6866467"/>
          </a:xfrm>
        </p:grpSpPr>
        <p:cxnSp>
          <p:nvCxnSpPr>
            <p:cNvPr id="7" name="Google Shape;7;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 name="Google Shape;8;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 name="Google Shape;9;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0" name="Google Shape;10;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3" name="Google Shape;13;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4" name="Google Shape;14;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 name="Google Shape;15;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0" name="Google Shape;20;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1" name="Google Shape;21;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8"/>
          <p:cNvSpPr txBox="1">
            <a:spLocks noGrp="1"/>
          </p:cNvSpPr>
          <p:nvPr>
            <p:ph type="title"/>
          </p:nvPr>
        </p:nvSpPr>
        <p:spPr>
          <a:xfrm>
            <a:off x="677334" y="166383"/>
            <a:ext cx="8596668" cy="2271562"/>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4800"/>
              <a:buFont typeface="Algerian"/>
              <a:buNone/>
            </a:pPr>
            <a:r>
              <a:rPr lang="en-US" sz="4800" b="1">
                <a:latin typeface="Algerian"/>
                <a:ea typeface="Algerian"/>
                <a:cs typeface="Algerian"/>
                <a:sym typeface="Algerian"/>
              </a:rPr>
              <a:t>Welcome to the </a:t>
            </a:r>
            <a:br>
              <a:rPr lang="en-US" sz="4800" b="1">
                <a:latin typeface="Algerian"/>
                <a:ea typeface="Algerian"/>
                <a:cs typeface="Algerian"/>
                <a:sym typeface="Algerian"/>
              </a:rPr>
            </a:br>
            <a:r>
              <a:rPr lang="en-US" sz="4800" b="1">
                <a:latin typeface="Algerian"/>
                <a:ea typeface="Algerian"/>
                <a:cs typeface="Algerian"/>
                <a:sym typeface="Algerian"/>
              </a:rPr>
              <a:t>2022-2023 </a:t>
            </a:r>
            <a:br>
              <a:rPr lang="en-US" sz="4800" b="1">
                <a:latin typeface="Algerian"/>
                <a:ea typeface="Algerian"/>
                <a:cs typeface="Algerian"/>
                <a:sym typeface="Algerian"/>
              </a:rPr>
            </a:br>
            <a:r>
              <a:rPr lang="en-US" sz="4800" b="1">
                <a:latin typeface="Algerian"/>
                <a:ea typeface="Algerian"/>
                <a:cs typeface="Algerian"/>
                <a:sym typeface="Algerian"/>
              </a:rPr>
              <a:t>School Year!</a:t>
            </a:r>
            <a:endParaRPr/>
          </a:p>
        </p:txBody>
      </p:sp>
      <p:sp>
        <p:nvSpPr>
          <p:cNvPr id="144" name="Google Shape;144;p18"/>
          <p:cNvSpPr/>
          <p:nvPr/>
        </p:nvSpPr>
        <p:spPr>
          <a:xfrm>
            <a:off x="-224758" y="3900985"/>
            <a:ext cx="11448006" cy="258532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a:solidFill>
                  <a:srgbClr val="B6E995"/>
                </a:solidFill>
                <a:latin typeface="Trebuchet MS"/>
                <a:ea typeface="Trebuchet MS"/>
                <a:cs typeface="Trebuchet MS"/>
                <a:sym typeface="Trebuchet MS"/>
              </a:rPr>
              <a:t>We Bloom Where We’re Planted…</a:t>
            </a:r>
            <a:endParaRPr/>
          </a:p>
          <a:p>
            <a:pPr marL="0" marR="0" lvl="0" indent="0" algn="ctr" rtl="0">
              <a:spcBef>
                <a:spcPts val="0"/>
              </a:spcBef>
              <a:spcAft>
                <a:spcPts val="0"/>
              </a:spcAft>
              <a:buNone/>
            </a:pPr>
            <a:r>
              <a:rPr lang="en-US" sz="5400" b="1" i="0" u="none" strike="noStrike" cap="none">
                <a:solidFill>
                  <a:srgbClr val="B6E995"/>
                </a:solidFill>
                <a:latin typeface="Trebuchet MS"/>
                <a:ea typeface="Trebuchet MS"/>
                <a:cs typeface="Trebuchet MS"/>
                <a:sym typeface="Trebuchet MS"/>
              </a:rPr>
              <a:t>Let’s GROW Together.</a:t>
            </a:r>
            <a:endParaRPr/>
          </a:p>
          <a:p>
            <a:pPr marL="0" marR="0" lvl="0" indent="0" algn="ctr" rtl="0">
              <a:spcBef>
                <a:spcPts val="0"/>
              </a:spcBef>
              <a:spcAft>
                <a:spcPts val="0"/>
              </a:spcAft>
              <a:buNone/>
            </a:pPr>
            <a:r>
              <a:rPr lang="en-US" sz="5400" b="1" i="0" u="none" strike="noStrike" cap="none">
                <a:solidFill>
                  <a:srgbClr val="B6E995"/>
                </a:solidFill>
                <a:latin typeface="Trebuchet MS"/>
                <a:ea typeface="Trebuchet MS"/>
                <a:cs typeface="Trebuchet MS"/>
                <a:sym typeface="Trebuchet MS"/>
              </a:rPr>
              <a:t>It’s GROW Time!!</a:t>
            </a:r>
            <a:endParaRPr sz="5400" b="1" i="0" u="none" strike="noStrike" cap="none">
              <a:solidFill>
                <a:srgbClr val="B6E995"/>
              </a:solidFill>
              <a:latin typeface="Trebuchet MS"/>
              <a:ea typeface="Trebuchet MS"/>
              <a:cs typeface="Trebuchet MS"/>
              <a:sym typeface="Trebuchet MS"/>
            </a:endParaRPr>
          </a:p>
        </p:txBody>
      </p:sp>
      <p:pic>
        <p:nvPicPr>
          <p:cNvPr id="145" name="Google Shape;145;p18" descr="White Daisy Flowers"/>
          <p:cNvPicPr preferRelativeResize="0"/>
          <p:nvPr/>
        </p:nvPicPr>
        <p:blipFill rotWithShape="1">
          <a:blip r:embed="rId3">
            <a:alphaModFix/>
          </a:blip>
          <a:srcRect/>
          <a:stretch/>
        </p:blipFill>
        <p:spPr>
          <a:xfrm>
            <a:off x="7257259" y="1302164"/>
            <a:ext cx="3803327" cy="2545852"/>
          </a:xfrm>
          <a:prstGeom prst="rect">
            <a:avLst/>
          </a:prstGeom>
          <a:noFill/>
          <a:ln>
            <a:noFill/>
          </a:ln>
        </p:spPr>
      </p:pic>
      <p:pic>
        <p:nvPicPr>
          <p:cNvPr id="146" name="Google Shape;146;p18" descr="Thoughts and Reflections of a Beautiful Soul: Quote: Raindrops....."/>
          <p:cNvPicPr preferRelativeResize="0"/>
          <p:nvPr/>
        </p:nvPicPr>
        <p:blipFill rotWithShape="1">
          <a:blip r:embed="rId4">
            <a:alphaModFix/>
          </a:blip>
          <a:srcRect/>
          <a:stretch/>
        </p:blipFill>
        <p:spPr>
          <a:xfrm>
            <a:off x="60043" y="1049155"/>
            <a:ext cx="2604836" cy="264213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9"/>
          <p:cNvSpPr txBox="1">
            <a:spLocks noGrp="1"/>
          </p:cNvSpPr>
          <p:nvPr>
            <p:ph type="title"/>
          </p:nvPr>
        </p:nvSpPr>
        <p:spPr>
          <a:xfrm>
            <a:off x="677334" y="277091"/>
            <a:ext cx="8596668" cy="932873"/>
          </a:xfrm>
          <a:prstGeom prst="rect">
            <a:avLst/>
          </a:prstGeom>
          <a:noFill/>
          <a:ln>
            <a:noFill/>
          </a:ln>
        </p:spPr>
        <p:txBody>
          <a:bodyPr spcFirstLastPara="1" wrap="square" lIns="91425" tIns="45700" rIns="91425" bIns="45700" anchor="t" anchorCtr="0">
            <a:normAutofit fontScale="90000"/>
          </a:bodyPr>
          <a:lstStyle/>
          <a:p>
            <a:pPr marL="0" lvl="0" indent="0" algn="ctr" rtl="0">
              <a:spcBef>
                <a:spcPts val="0"/>
              </a:spcBef>
              <a:spcAft>
                <a:spcPts val="0"/>
              </a:spcAft>
              <a:buClr>
                <a:schemeClr val="accent1"/>
              </a:buClr>
              <a:buSzPct val="100000"/>
              <a:buFont typeface="Trebuchet MS"/>
              <a:buNone/>
            </a:pPr>
            <a:r>
              <a:rPr lang="en-US" sz="6600"/>
              <a:t>Introductions</a:t>
            </a:r>
            <a:endParaRPr/>
          </a:p>
        </p:txBody>
      </p:sp>
      <p:sp>
        <p:nvSpPr>
          <p:cNvPr id="152" name="Google Shape;152;p19"/>
          <p:cNvSpPr txBox="1">
            <a:spLocks noGrp="1"/>
          </p:cNvSpPr>
          <p:nvPr>
            <p:ph type="body" idx="1"/>
          </p:nvPr>
        </p:nvSpPr>
        <p:spPr>
          <a:xfrm>
            <a:off x="193964" y="1209964"/>
            <a:ext cx="10492509" cy="5467927"/>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spcBef>
                <a:spcPts val="0"/>
              </a:spcBef>
              <a:spcAft>
                <a:spcPts val="0"/>
              </a:spcAft>
              <a:buSzPct val="80000"/>
              <a:buNone/>
            </a:pPr>
            <a:r>
              <a:rPr lang="en-US" sz="2300" u="sng"/>
              <a:t>SCHOOL COLORS</a:t>
            </a:r>
            <a:r>
              <a:rPr lang="en-US" sz="2300"/>
              <a:t> 		                                  </a:t>
            </a:r>
            <a:r>
              <a:rPr lang="en-US" sz="2300" u="sng"/>
              <a:t>SCHOOL MOTTO</a:t>
            </a:r>
            <a:r>
              <a:rPr lang="en-US" sz="2300"/>
              <a:t> 		     	                        </a:t>
            </a:r>
            <a:r>
              <a:rPr lang="en-US" sz="2300" u="sng"/>
              <a:t>SCHOOL MASCOT</a:t>
            </a:r>
            <a:r>
              <a:rPr lang="en-US" sz="2300"/>
              <a:t> </a:t>
            </a:r>
            <a:endParaRPr/>
          </a:p>
          <a:p>
            <a:pPr marL="0" lvl="0" indent="0" algn="l" rtl="0">
              <a:spcBef>
                <a:spcPts val="1000"/>
              </a:spcBef>
              <a:spcAft>
                <a:spcPts val="0"/>
              </a:spcAft>
              <a:buSzPct val="80000"/>
              <a:buNone/>
            </a:pPr>
            <a:r>
              <a:rPr lang="en-US" sz="2300"/>
              <a:t> Navy and White		                        Expect More...Achieve More		                             Tiger Cub</a:t>
            </a:r>
            <a:endParaRPr/>
          </a:p>
          <a:p>
            <a:pPr marL="0" lvl="0" indent="0" algn="l" rtl="0">
              <a:spcBef>
                <a:spcPts val="1000"/>
              </a:spcBef>
              <a:spcAft>
                <a:spcPts val="0"/>
              </a:spcAft>
              <a:buSzPct val="80000"/>
              <a:buNone/>
            </a:pPr>
            <a:r>
              <a:rPr lang="en-US" sz="2300"/>
              <a:t>  </a:t>
            </a:r>
            <a:endParaRPr/>
          </a:p>
          <a:p>
            <a:pPr marL="0" lvl="0" indent="0" algn="l" rtl="0">
              <a:spcBef>
                <a:spcPts val="1000"/>
              </a:spcBef>
              <a:spcAft>
                <a:spcPts val="0"/>
              </a:spcAft>
              <a:buSzPct val="80000"/>
              <a:buNone/>
            </a:pPr>
            <a:endParaRPr sz="2300"/>
          </a:p>
          <a:p>
            <a:pPr marL="0" lvl="0" indent="0" algn="ctr" rtl="0">
              <a:spcBef>
                <a:spcPts val="1000"/>
              </a:spcBef>
              <a:spcAft>
                <a:spcPts val="0"/>
              </a:spcAft>
              <a:buSzPct val="80000"/>
              <a:buNone/>
            </a:pPr>
            <a:r>
              <a:rPr lang="en-US" sz="2300"/>
              <a:t> </a:t>
            </a:r>
            <a:r>
              <a:rPr lang="en-US" sz="2300" b="1"/>
              <a:t>Carol Bowie-Cotton, Principal</a:t>
            </a:r>
            <a:endParaRPr sz="2300"/>
          </a:p>
          <a:p>
            <a:pPr marL="0" lvl="0" indent="0" algn="ctr" rtl="0">
              <a:spcBef>
                <a:spcPts val="1000"/>
              </a:spcBef>
              <a:spcAft>
                <a:spcPts val="0"/>
              </a:spcAft>
              <a:buSzPct val="80000"/>
              <a:buNone/>
            </a:pPr>
            <a:r>
              <a:rPr lang="en-US" sz="2300" b="1"/>
              <a:t>Brian Gough, Assistant Principal, Grades 2 &amp; 3</a:t>
            </a:r>
            <a:endParaRPr sz="2300"/>
          </a:p>
          <a:p>
            <a:pPr marL="0" lvl="0" indent="0" algn="ctr" rtl="0">
              <a:spcBef>
                <a:spcPts val="1000"/>
              </a:spcBef>
              <a:spcAft>
                <a:spcPts val="0"/>
              </a:spcAft>
              <a:buSzPct val="80000"/>
              <a:buNone/>
            </a:pPr>
            <a:r>
              <a:rPr lang="en-US" sz="2300" b="1"/>
              <a:t>Jennifer Carter, Assistant Principal, Grades Prek, K, 1</a:t>
            </a:r>
            <a:endParaRPr sz="2300"/>
          </a:p>
          <a:p>
            <a:pPr marL="0" lvl="0" indent="0" algn="ctr" rtl="0">
              <a:spcBef>
                <a:spcPts val="1000"/>
              </a:spcBef>
              <a:spcAft>
                <a:spcPts val="0"/>
              </a:spcAft>
              <a:buSzPct val="80000"/>
              <a:buNone/>
            </a:pPr>
            <a:r>
              <a:rPr lang="en-US" sz="2300" b="1"/>
              <a:t>Diondra Reynaud, Assistant Principal, Grades 4 &amp; 5</a:t>
            </a:r>
            <a:endParaRPr sz="2300"/>
          </a:p>
          <a:p>
            <a:pPr marL="0" lvl="0" indent="0" algn="ctr" rtl="0">
              <a:spcBef>
                <a:spcPts val="1000"/>
              </a:spcBef>
              <a:spcAft>
                <a:spcPts val="0"/>
              </a:spcAft>
              <a:buSzPct val="80000"/>
              <a:buNone/>
            </a:pPr>
            <a:r>
              <a:rPr lang="en-US" sz="2300" b="1"/>
              <a:t> </a:t>
            </a:r>
            <a:endParaRPr sz="2300"/>
          </a:p>
          <a:p>
            <a:pPr marL="0" lvl="0" indent="0" algn="l" rtl="0">
              <a:spcBef>
                <a:spcPts val="1000"/>
              </a:spcBef>
              <a:spcAft>
                <a:spcPts val="0"/>
              </a:spcAft>
              <a:buSzPct val="80000"/>
              <a:buNone/>
            </a:pPr>
            <a:r>
              <a:rPr lang="en-US" sz="2300"/>
              <a:t> </a:t>
            </a:r>
            <a:endParaRPr/>
          </a:p>
          <a:p>
            <a:pPr marL="0" lvl="0" indent="0" algn="l" rtl="0">
              <a:spcBef>
                <a:spcPts val="1000"/>
              </a:spcBef>
              <a:spcAft>
                <a:spcPts val="0"/>
              </a:spcAft>
              <a:buSzPct val="80000"/>
              <a:buNone/>
            </a:pPr>
            <a:r>
              <a:rPr lang="en-US" sz="2300" u="sng"/>
              <a:t>School Office Specialists</a:t>
            </a:r>
            <a:r>
              <a:rPr lang="en-US" sz="2300"/>
              <a:t>                                                </a:t>
            </a:r>
            <a:r>
              <a:rPr lang="en-US" sz="2300" u="sng"/>
              <a:t>School Nurse   </a:t>
            </a:r>
            <a:r>
              <a:rPr lang="en-US" sz="2300"/>
              <a:t>					</a:t>
            </a:r>
            <a:r>
              <a:rPr lang="en-US" sz="2300" u="sng"/>
              <a:t>Counselors                       </a:t>
            </a:r>
            <a:endParaRPr sz="2300"/>
          </a:p>
          <a:p>
            <a:pPr marL="0" lvl="0" indent="0" algn="l" rtl="0">
              <a:spcBef>
                <a:spcPts val="1000"/>
              </a:spcBef>
              <a:spcAft>
                <a:spcPts val="0"/>
              </a:spcAft>
              <a:buSzPct val="80000"/>
              <a:buNone/>
            </a:pPr>
            <a:r>
              <a:rPr lang="en-US" sz="2300"/>
              <a:t>Shanice Hill                                                                Chrissy Rockefeller                             Frank Clavelle, Jr.</a:t>
            </a:r>
            <a:endParaRPr/>
          </a:p>
          <a:p>
            <a:pPr marL="0" lvl="0" indent="0" algn="l" rtl="0">
              <a:spcBef>
                <a:spcPts val="1000"/>
              </a:spcBef>
              <a:spcAft>
                <a:spcPts val="0"/>
              </a:spcAft>
              <a:buSzPct val="80000"/>
              <a:buNone/>
            </a:pPr>
            <a:r>
              <a:rPr lang="en-US" sz="2300"/>
              <a:t>Kara Matherne                                                                                                                     Xylina Eyemaro</a:t>
            </a:r>
            <a:endParaRPr sz="2300"/>
          </a:p>
          <a:p>
            <a:pPr marL="0" lvl="0" indent="0" algn="l" rtl="0">
              <a:spcBef>
                <a:spcPts val="1000"/>
              </a:spcBef>
              <a:spcAft>
                <a:spcPts val="0"/>
              </a:spcAft>
              <a:buSzPct val="80000"/>
              <a:buNone/>
            </a:pPr>
            <a:r>
              <a:rPr lang="en-US" sz="2300"/>
              <a:t>Victoria Ford   </a:t>
            </a:r>
            <a:endParaRPr/>
          </a:p>
          <a:p>
            <a:pPr marL="0" lvl="0" indent="0" algn="l" rtl="0">
              <a:spcBef>
                <a:spcPts val="1000"/>
              </a:spcBef>
              <a:spcAft>
                <a:spcPts val="0"/>
              </a:spcAft>
              <a:buSzPct val="79999"/>
              <a:buNone/>
            </a:pPr>
            <a:r>
              <a:rPr lang="en-US"/>
              <a:t>                                                </a:t>
            </a:r>
            <a:r>
              <a:rPr lang="en-US" sz="2300" u="sng"/>
              <a:t>Behavior Interventionist </a:t>
            </a:r>
            <a:r>
              <a:rPr lang="en-US" sz="2300"/>
              <a:t>                        </a:t>
            </a:r>
            <a:r>
              <a:rPr lang="en-US" sz="2300" u="sng"/>
              <a:t> Mental Health Professional</a:t>
            </a:r>
            <a:endParaRPr/>
          </a:p>
          <a:p>
            <a:pPr marL="0" lvl="0" indent="0" algn="l" rtl="0">
              <a:spcBef>
                <a:spcPts val="1000"/>
              </a:spcBef>
              <a:spcAft>
                <a:spcPts val="0"/>
              </a:spcAft>
              <a:buSzPct val="80000"/>
              <a:buNone/>
            </a:pPr>
            <a:r>
              <a:rPr lang="en-US" sz="2300"/>
              <a:t>                                              Valerie Rogers                                          Britany Wright</a:t>
            </a:r>
            <a:endParaRPr/>
          </a:p>
        </p:txBody>
      </p:sp>
      <p:pic>
        <p:nvPicPr>
          <p:cNvPr id="153" name="Google Shape;153;p19"/>
          <p:cNvPicPr preferRelativeResize="0"/>
          <p:nvPr/>
        </p:nvPicPr>
        <p:blipFill rotWithShape="1">
          <a:blip r:embed="rId3">
            <a:alphaModFix/>
          </a:blip>
          <a:srcRect/>
          <a:stretch/>
        </p:blipFill>
        <p:spPr>
          <a:xfrm>
            <a:off x="10272458" y="4758068"/>
            <a:ext cx="1670160" cy="18436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600"/>
              <a:buFont typeface="Trebuchet MS"/>
              <a:buNone/>
            </a:pPr>
            <a:r>
              <a:rPr lang="en-US"/>
              <a:t>All about Kindergarten and Mrs. Vicknair</a:t>
            </a:r>
            <a:endParaRPr/>
          </a:p>
        </p:txBody>
      </p:sp>
      <p:sp>
        <p:nvSpPr>
          <p:cNvPr id="159" name="Google Shape;159;p20"/>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a:t>WELCOME TO KINDERGARTEN AND TO OUR CLASS!</a:t>
            </a:r>
            <a:endParaRPr/>
          </a:p>
          <a:p>
            <a:pPr marL="342900" lvl="0" indent="-342900" algn="l" rtl="0">
              <a:spcBef>
                <a:spcPts val="1000"/>
              </a:spcBef>
              <a:spcAft>
                <a:spcPts val="0"/>
              </a:spcAft>
              <a:buSzPts val="1440"/>
              <a:buChar char="►"/>
            </a:pPr>
            <a:r>
              <a:rPr lang="en-US">
                <a:solidFill>
                  <a:schemeClr val="dk1"/>
                </a:solidFill>
                <a:latin typeface="Arial"/>
                <a:ea typeface="Arial"/>
                <a:cs typeface="Arial"/>
                <a:sym typeface="Arial"/>
              </a:rPr>
              <a:t>Teaching is my absolute love, joy, and passion!  Kindergarten is truly the most amazing place to be!  It amazes me each year to see each student’s growth and progress!  I have been in education for 12 years!  I have taught kindergarten at Luling Elementary school for 11 years!  I spent one year as an instructional coach for the district, but I quickly learned that my heart will always be in the classroom!  I love Luling Elementary school!  I love all my families and students that I have the honor of teaching and learning with!  This year will be an amazing one!  I am so honored and thankful to be your child’s kindergarten teacher!  I look forward to an amazing learning journey that is filled with success and growth!  </a:t>
            </a:r>
            <a:endParaRPr/>
          </a:p>
          <a:p>
            <a:pPr marL="342900" lvl="0" indent="-342900" algn="l" rtl="0">
              <a:spcBef>
                <a:spcPts val="1000"/>
              </a:spcBef>
              <a:spcAft>
                <a:spcPts val="0"/>
              </a:spcAft>
              <a:buSzPts val="1440"/>
              <a:buChar char="►"/>
            </a:pPr>
            <a:r>
              <a:rPr lang="en-US">
                <a:solidFill>
                  <a:schemeClr val="dk1"/>
                </a:solidFill>
                <a:latin typeface="Arial"/>
                <a:ea typeface="Arial"/>
                <a:cs typeface="Arial"/>
                <a:sym typeface="Arial"/>
              </a:rPr>
              <a:t>Please don’t hesitate to contact me if you need anything or have any questions!</a:t>
            </a:r>
            <a:endParaRPr/>
          </a:p>
        </p:txBody>
      </p:sp>
      <p:pic>
        <p:nvPicPr>
          <p:cNvPr id="160" name="Google Shape;160;p20"/>
          <p:cNvPicPr preferRelativeResize="0"/>
          <p:nvPr/>
        </p:nvPicPr>
        <p:blipFill rotWithShape="1">
          <a:blip r:embed="rId3">
            <a:alphaModFix/>
          </a:blip>
          <a:srcRect/>
          <a:stretch/>
        </p:blipFill>
        <p:spPr>
          <a:xfrm>
            <a:off x="9518209" y="3925455"/>
            <a:ext cx="2424409" cy="26762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600"/>
              <a:buFont typeface="Trebuchet MS"/>
              <a:buNone/>
            </a:pPr>
            <a:r>
              <a:rPr lang="en-US"/>
              <a:t>All about Kindergarten and Mrs. Albert</a:t>
            </a:r>
            <a:endParaRPr/>
          </a:p>
        </p:txBody>
      </p:sp>
      <p:sp>
        <p:nvSpPr>
          <p:cNvPr id="166" name="Google Shape;166;p21"/>
          <p:cNvSpPr txBox="1">
            <a:spLocks noGrp="1"/>
          </p:cNvSpPr>
          <p:nvPr>
            <p:ph type="body" idx="1"/>
          </p:nvPr>
        </p:nvSpPr>
        <p:spPr>
          <a:xfrm>
            <a:off x="677334" y="1682288"/>
            <a:ext cx="8596668" cy="3880773"/>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SzPts val="1440"/>
              <a:buChar char="►"/>
            </a:pPr>
            <a:r>
              <a:rPr lang="en-US" dirty="0"/>
              <a:t>WELCOME TO KINDERGARTEN AND TO OUR CLASS!</a:t>
            </a:r>
            <a:endParaRPr dirty="0"/>
          </a:p>
          <a:p>
            <a:pPr marL="342900" lvl="0" indent="-342900" algn="l" rtl="0">
              <a:spcBef>
                <a:spcPts val="1000"/>
              </a:spcBef>
              <a:spcAft>
                <a:spcPts val="0"/>
              </a:spcAft>
              <a:buSzPts val="1440"/>
              <a:buChar char="►"/>
            </a:pPr>
            <a:r>
              <a:rPr lang="en-US" dirty="0"/>
              <a:t>Welcome families!!! I have been teaching as a Special Education teacher for 6 years! I had the opportunity to co-teach in the Kindergarten classroom last year at LES and absolutely loved it! Prior to teaching, I was an ABA (Applied Behavior Analysis) Therapist and worked with many kids of various ages ranging from 2 years old up to 18! As an ABA therapist, I found my passion for teaching, as I would go to many of my client's schools to conduct their therapy. I was able to help support many teachers with the students who received ABA therapy, but ultimately felt I could make a greater impact becoming a Special Education teacher. My goal as a teacher every year is to help support all students, and have a lasting, positive impact on your child. I am so excited to begin a new journey this year with all of our students and can't wait to see them grow academically, socially, and all around throughout the year!</a:t>
            </a:r>
            <a:endParaRPr dirty="0"/>
          </a:p>
          <a:p>
            <a:pPr marL="342900" lvl="0" indent="-342900" algn="l" rtl="0">
              <a:spcBef>
                <a:spcPts val="1000"/>
              </a:spcBef>
              <a:spcAft>
                <a:spcPts val="0"/>
              </a:spcAft>
              <a:buSzPts val="1440"/>
              <a:buChar char="►"/>
            </a:pPr>
            <a:r>
              <a:rPr lang="en-US" dirty="0"/>
              <a:t>Please feel free to contact me via School Status or e-mail with any questions or concerns that may arise throughout the school year!</a:t>
            </a:r>
            <a:endParaRPr dirty="0"/>
          </a:p>
          <a:p>
            <a:pPr marL="342900" lvl="0" indent="-251459" algn="l" rtl="0">
              <a:spcBef>
                <a:spcPts val="1000"/>
              </a:spcBef>
              <a:spcAft>
                <a:spcPts val="0"/>
              </a:spcAft>
              <a:buSzPts val="1440"/>
              <a:buNone/>
            </a:pPr>
            <a:endParaRPr dirty="0"/>
          </a:p>
        </p:txBody>
      </p:sp>
      <p:pic>
        <p:nvPicPr>
          <p:cNvPr id="167" name="Google Shape;167;p21"/>
          <p:cNvPicPr preferRelativeResize="0"/>
          <p:nvPr/>
        </p:nvPicPr>
        <p:blipFill rotWithShape="1">
          <a:blip r:embed="rId3">
            <a:alphaModFix/>
          </a:blip>
          <a:srcRect/>
          <a:stretch/>
        </p:blipFill>
        <p:spPr>
          <a:xfrm>
            <a:off x="9518209" y="3925455"/>
            <a:ext cx="2424409" cy="26762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5400"/>
              <a:buFont typeface="Trebuchet MS"/>
              <a:buNone/>
            </a:pPr>
            <a:r>
              <a:rPr lang="en-US" sz="5400"/>
              <a:t>School Hours for Students</a:t>
            </a:r>
            <a:endParaRPr/>
          </a:p>
        </p:txBody>
      </p:sp>
      <p:sp>
        <p:nvSpPr>
          <p:cNvPr id="173" name="Google Shape;173;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a:t>Arrival – 7:40-7:50 AM</a:t>
            </a:r>
            <a:endParaRPr/>
          </a:p>
          <a:p>
            <a:pPr marL="342900" lvl="0" indent="-342900" algn="l" rtl="0">
              <a:spcBef>
                <a:spcPts val="1000"/>
              </a:spcBef>
              <a:spcAft>
                <a:spcPts val="0"/>
              </a:spcAft>
              <a:buSzPts val="1440"/>
              <a:buChar char="►"/>
            </a:pPr>
            <a:r>
              <a:rPr lang="en-US"/>
              <a:t>Tardy Bell – 7:50 AM</a:t>
            </a:r>
            <a:endParaRPr/>
          </a:p>
          <a:p>
            <a:pPr marL="342900" lvl="0" indent="-342900" algn="l" rtl="0">
              <a:spcBef>
                <a:spcPts val="1000"/>
              </a:spcBef>
              <a:spcAft>
                <a:spcPts val="0"/>
              </a:spcAft>
              <a:buSzPts val="1440"/>
              <a:buChar char="►"/>
            </a:pPr>
            <a:r>
              <a:rPr lang="en-US"/>
              <a:t>Dismissal – 2:50-3:00 PM</a:t>
            </a:r>
            <a:endParaRPr/>
          </a:p>
          <a:p>
            <a:pPr marL="342900" lvl="0" indent="-342900" algn="l" rtl="0">
              <a:spcBef>
                <a:spcPts val="1000"/>
              </a:spcBef>
              <a:spcAft>
                <a:spcPts val="0"/>
              </a:spcAft>
              <a:buSzPts val="1440"/>
              <a:buChar char="►"/>
            </a:pPr>
            <a:r>
              <a:rPr lang="en-US"/>
              <a:t>Dismissal for Early Dismissal Days – 11:55 AM-12:05 PM</a:t>
            </a:r>
            <a:endParaRPr/>
          </a:p>
          <a:p>
            <a:pPr marL="342900" lvl="0" indent="-251459" algn="l" rtl="0">
              <a:spcBef>
                <a:spcPts val="1000"/>
              </a:spcBef>
              <a:spcAft>
                <a:spcPts val="0"/>
              </a:spcAft>
              <a:buSzPts val="1440"/>
              <a:buNone/>
            </a:pPr>
            <a:endParaRPr/>
          </a:p>
        </p:txBody>
      </p:sp>
      <p:pic>
        <p:nvPicPr>
          <p:cNvPr id="174" name="Google Shape;174;p22"/>
          <p:cNvPicPr preferRelativeResize="0"/>
          <p:nvPr/>
        </p:nvPicPr>
        <p:blipFill rotWithShape="1">
          <a:blip r:embed="rId3">
            <a:alphaModFix/>
          </a:blip>
          <a:srcRect/>
          <a:stretch/>
        </p:blipFill>
        <p:spPr>
          <a:xfrm>
            <a:off x="9702284" y="4128655"/>
            <a:ext cx="2240334" cy="247309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US"/>
              <a:t>Attendance</a:t>
            </a:r>
            <a:endParaRPr/>
          </a:p>
        </p:txBody>
      </p:sp>
      <p:sp>
        <p:nvSpPr>
          <p:cNvPr id="180" name="Google Shape;180;p2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a:t>According to state law, elementary school students must be in attendance a minimum of 167 days per school year.  Students’ absences cannot exceed 10 days for the school year.  Exceptions can be made only in the event of personal illness or circumstances as approved by the Parish Supervisor of Child Welfare and Attendance. The supervisor requires documented excuses for each and every day of absence.</a:t>
            </a:r>
            <a:endParaRPr/>
          </a:p>
          <a:p>
            <a:pPr marL="342900" lvl="0" indent="-342900" algn="l" rtl="0">
              <a:spcBef>
                <a:spcPts val="1000"/>
              </a:spcBef>
              <a:spcAft>
                <a:spcPts val="0"/>
              </a:spcAft>
              <a:buSzPts val="1440"/>
              <a:buChar char="►"/>
            </a:pPr>
            <a:r>
              <a:rPr lang="en-US" b="1"/>
              <a:t>All absences must be excused within 3 days of the absence by parent note (2 days per nine weeks), medical note from physician or state-licensed nurse practitioner, or extenuating circumstance approval.</a:t>
            </a:r>
            <a:r>
              <a:rPr lang="en-US"/>
              <a:t> Refer to the </a:t>
            </a:r>
            <a:r>
              <a:rPr lang="en-US" u="sng"/>
              <a:t>District Code of Conduct</a:t>
            </a:r>
            <a:r>
              <a:rPr lang="en-US"/>
              <a:t> for additional information.  </a:t>
            </a:r>
            <a:endParaRPr/>
          </a:p>
          <a:p>
            <a:pPr marL="342900" lvl="0" indent="-251459" algn="l" rtl="0">
              <a:spcBef>
                <a:spcPts val="1000"/>
              </a:spcBef>
              <a:spcAft>
                <a:spcPts val="0"/>
              </a:spcAft>
              <a:buSzPts val="1440"/>
              <a:buNone/>
            </a:pPr>
            <a:endParaRPr/>
          </a:p>
        </p:txBody>
      </p:sp>
      <p:pic>
        <p:nvPicPr>
          <p:cNvPr id="181" name="Google Shape;181;p23"/>
          <p:cNvPicPr preferRelativeResize="0"/>
          <p:nvPr/>
        </p:nvPicPr>
        <p:blipFill rotWithShape="1">
          <a:blip r:embed="rId3">
            <a:alphaModFix/>
          </a:blip>
          <a:srcRect/>
          <a:stretch/>
        </p:blipFill>
        <p:spPr>
          <a:xfrm>
            <a:off x="9698182" y="4124127"/>
            <a:ext cx="2244436" cy="2477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4800"/>
              <a:buFont typeface="Trebuchet MS"/>
              <a:buNone/>
            </a:pPr>
            <a:r>
              <a:rPr lang="en-US" sz="4800"/>
              <a:t>Truancy</a:t>
            </a:r>
            <a:endParaRPr sz="4800"/>
          </a:p>
        </p:txBody>
      </p:sp>
      <p:sp>
        <p:nvSpPr>
          <p:cNvPr id="187" name="Google Shape;187;p24"/>
          <p:cNvSpPr txBox="1">
            <a:spLocks noGrp="1"/>
          </p:cNvSpPr>
          <p:nvPr>
            <p:ph type="body" idx="1"/>
          </p:nvPr>
        </p:nvSpPr>
        <p:spPr>
          <a:xfrm>
            <a:off x="677333" y="1570183"/>
            <a:ext cx="9445721" cy="4471180"/>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SzPts val="1920"/>
              <a:buChar char="►"/>
            </a:pPr>
            <a:r>
              <a:rPr lang="en-US" sz="2400"/>
              <a:t>Notification sent by School Office Specialist(SOS) if a student misses 3 days whether they are excused or not excused(this includes; tardies and early check out)</a:t>
            </a:r>
            <a:endParaRPr/>
          </a:p>
          <a:p>
            <a:pPr marL="342900" lvl="0" indent="-220980" algn="l" rtl="0">
              <a:spcBef>
                <a:spcPts val="1000"/>
              </a:spcBef>
              <a:spcAft>
                <a:spcPts val="0"/>
              </a:spcAft>
              <a:buSzPts val="1920"/>
              <a:buNone/>
            </a:pPr>
            <a:endParaRPr sz="2400"/>
          </a:p>
          <a:p>
            <a:pPr marL="342900" lvl="0" indent="-220980" algn="l" rtl="0">
              <a:spcBef>
                <a:spcPts val="1000"/>
              </a:spcBef>
              <a:spcAft>
                <a:spcPts val="0"/>
              </a:spcAft>
              <a:buSzPts val="1920"/>
              <a:buNone/>
            </a:pPr>
            <a:endParaRPr sz="2400"/>
          </a:p>
          <a:p>
            <a:pPr marL="342900" lvl="0" indent="-342900" algn="l" rtl="0">
              <a:spcBef>
                <a:spcPts val="1000"/>
              </a:spcBef>
              <a:spcAft>
                <a:spcPts val="0"/>
              </a:spcAft>
              <a:buSzPts val="1920"/>
              <a:buChar char="►"/>
            </a:pPr>
            <a:r>
              <a:rPr lang="en-US" sz="2400"/>
              <a:t>Notification sent by School Office Specialist (SOS) if a student misses 5 days(this includes; tardies and early check out) and this is reported to Child Welfare &amp; Attendance(CWA) and the Louisiana Department Educational reporting system</a:t>
            </a:r>
            <a:endParaRPr/>
          </a:p>
          <a:p>
            <a:pPr marL="0" lvl="0" indent="0" algn="l" rtl="0">
              <a:spcBef>
                <a:spcPts val="1000"/>
              </a:spcBef>
              <a:spcAft>
                <a:spcPts val="0"/>
              </a:spcAft>
              <a:buSzPts val="1920"/>
              <a:buNone/>
            </a:pPr>
            <a:br>
              <a:rPr lang="en-US" sz="2400"/>
            </a:br>
            <a:endParaRPr sz="2400"/>
          </a:p>
        </p:txBody>
      </p:sp>
      <p:pic>
        <p:nvPicPr>
          <p:cNvPr id="188" name="Google Shape;188;p24"/>
          <p:cNvPicPr preferRelativeResize="0"/>
          <p:nvPr/>
        </p:nvPicPr>
        <p:blipFill rotWithShape="1">
          <a:blip r:embed="rId3">
            <a:alphaModFix/>
          </a:blip>
          <a:srcRect/>
          <a:stretch/>
        </p:blipFill>
        <p:spPr>
          <a:xfrm>
            <a:off x="9781309" y="4215890"/>
            <a:ext cx="2161309" cy="23858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txBox="1">
            <a:spLocks noGrp="1"/>
          </p:cNvSpPr>
          <p:nvPr>
            <p:ph type="title"/>
          </p:nvPr>
        </p:nvSpPr>
        <p:spPr>
          <a:xfrm>
            <a:off x="166255" y="609600"/>
            <a:ext cx="9430327"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600"/>
              <a:buFont typeface="Trebuchet MS"/>
              <a:buNone/>
            </a:pPr>
            <a:r>
              <a:rPr lang="en-US"/>
              <a:t>Responsive Classroom: </a:t>
            </a:r>
            <a:br>
              <a:rPr lang="en-US"/>
            </a:br>
            <a:r>
              <a:rPr lang="en-US"/>
              <a:t>Luling Elementary Behavioral Philosophy</a:t>
            </a:r>
            <a:endParaRPr/>
          </a:p>
        </p:txBody>
      </p:sp>
      <p:sp>
        <p:nvSpPr>
          <p:cNvPr id="194" name="Google Shape;194;p25"/>
          <p:cNvSpPr txBox="1">
            <a:spLocks noGrp="1"/>
          </p:cNvSpPr>
          <p:nvPr>
            <p:ph type="body" idx="1"/>
          </p:nvPr>
        </p:nvSpPr>
        <p:spPr>
          <a:xfrm>
            <a:off x="677334" y="1847273"/>
            <a:ext cx="9076266" cy="419408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a:t>Responsive Classroom is an evidence-based approach to teaching that focuses on engaging academics, positive community, effective management, and developmental awareness. (Responsiveclassroom.org)</a:t>
            </a:r>
            <a:endParaRPr/>
          </a:p>
          <a:p>
            <a:pPr marL="0" lvl="0" indent="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a:t>Builds community amongst classroom teacher and students through daily Morning Meeting. (Includes greeting, sharing, team-building activity, and a message.)</a:t>
            </a:r>
            <a:endParaRPr/>
          </a:p>
          <a:p>
            <a:pPr marL="0" lvl="0" indent="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a:t>Proactive strategies include interactive modeling, creating rules with students, and effective teacher language.</a:t>
            </a: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US"/>
              <a:t>Logical consequences used as needed, related to the behavior. </a:t>
            </a:r>
            <a:endParaRPr/>
          </a:p>
        </p:txBody>
      </p:sp>
      <p:pic>
        <p:nvPicPr>
          <p:cNvPr id="195" name="Google Shape;195;p25"/>
          <p:cNvPicPr preferRelativeResize="0"/>
          <p:nvPr/>
        </p:nvPicPr>
        <p:blipFill rotWithShape="1">
          <a:blip r:embed="rId3">
            <a:alphaModFix/>
          </a:blip>
          <a:srcRect/>
          <a:stretch/>
        </p:blipFill>
        <p:spPr>
          <a:xfrm>
            <a:off x="10264679" y="4848202"/>
            <a:ext cx="1685553" cy="18606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6"/>
          <p:cNvSpPr txBox="1">
            <a:spLocks noGrp="1"/>
          </p:cNvSpPr>
          <p:nvPr>
            <p:ph type="title"/>
          </p:nvPr>
        </p:nvSpPr>
        <p:spPr>
          <a:xfrm>
            <a:off x="658861" y="129309"/>
            <a:ext cx="8596668" cy="72043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4000"/>
              <a:buFont typeface="Trebuchet MS"/>
              <a:buNone/>
            </a:pPr>
            <a:r>
              <a:rPr lang="en-US" sz="4000"/>
              <a:t>Dress Code Expectations</a:t>
            </a:r>
            <a:endParaRPr/>
          </a:p>
        </p:txBody>
      </p:sp>
      <p:sp>
        <p:nvSpPr>
          <p:cNvPr id="201" name="Google Shape;201;p26"/>
          <p:cNvSpPr txBox="1">
            <a:spLocks noGrp="1"/>
          </p:cNvSpPr>
          <p:nvPr>
            <p:ph type="body" idx="1"/>
          </p:nvPr>
        </p:nvSpPr>
        <p:spPr>
          <a:xfrm>
            <a:off x="267855" y="849745"/>
            <a:ext cx="10261599" cy="600825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b="1"/>
              <a:t>As part of SCPPS Dress Code Policy, students are to not wear hoods on their heads on the school campus.  Parents are highly encouraged to send their children to school with jackets and/or sweaters without hoods to remove the temptation of a student putting a hood on their head during the school day.  Students will receive consequences for having a hood on their head during the school day on the LES campus.  </a:t>
            </a:r>
            <a:endParaRPr/>
          </a:p>
          <a:p>
            <a:pPr marL="342900" lvl="0" indent="-342900" algn="l" rtl="0">
              <a:spcBef>
                <a:spcPts val="1000"/>
              </a:spcBef>
              <a:spcAft>
                <a:spcPts val="0"/>
              </a:spcAft>
              <a:buSzPts val="1440"/>
              <a:buChar char="►"/>
            </a:pPr>
            <a:r>
              <a:rPr lang="en-US" b="1"/>
              <a:t>Blue school spirit shirts can be worn Monday through Friday. </a:t>
            </a:r>
            <a:endParaRPr/>
          </a:p>
          <a:p>
            <a:pPr marL="342900" lvl="0" indent="-342900" algn="l" rtl="0">
              <a:spcBef>
                <a:spcPts val="1000"/>
              </a:spcBef>
              <a:spcAft>
                <a:spcPts val="0"/>
              </a:spcAft>
              <a:buSzPts val="1440"/>
              <a:buChar char="►"/>
            </a:pPr>
            <a:r>
              <a:rPr lang="en-US"/>
              <a:t>Club shirts may only be worn at designated times and will be communicated to families in advance.  </a:t>
            </a:r>
            <a:endParaRPr/>
          </a:p>
          <a:p>
            <a:pPr marL="342900" lvl="0" indent="-342900" algn="l" rtl="0">
              <a:spcBef>
                <a:spcPts val="1000"/>
              </a:spcBef>
              <a:spcAft>
                <a:spcPts val="0"/>
              </a:spcAft>
              <a:buSzPts val="1440"/>
              <a:buChar char="►"/>
            </a:pPr>
            <a:r>
              <a:rPr lang="en-US" b="1"/>
              <a:t>School spirit shirts must be purchased from the school office.  </a:t>
            </a:r>
            <a:endParaRPr/>
          </a:p>
          <a:p>
            <a:pPr marL="342900" lvl="0" indent="-342900" algn="l" rtl="0">
              <a:spcBef>
                <a:spcPts val="1000"/>
              </a:spcBef>
              <a:spcAft>
                <a:spcPts val="0"/>
              </a:spcAft>
              <a:buSzPts val="1440"/>
              <a:buChar char="►"/>
            </a:pPr>
            <a:r>
              <a:rPr lang="en-US" b="1"/>
              <a:t>Students may wear jeans every Friday only if it is worn in conjunction with a navy blue collared shirt, white collared shirt, or blue school spirit shirt. </a:t>
            </a:r>
            <a:r>
              <a:rPr lang="en-US" b="1" u="sng"/>
              <a:t>Jeans must be free of rips, tears, frays, and holes.</a:t>
            </a:r>
            <a:endParaRPr u="sng"/>
          </a:p>
          <a:p>
            <a:pPr marL="342900" lvl="0" indent="-342900" algn="l" rtl="0">
              <a:spcBef>
                <a:spcPts val="1000"/>
              </a:spcBef>
              <a:spcAft>
                <a:spcPts val="0"/>
              </a:spcAft>
              <a:buSzPts val="1440"/>
              <a:buChar char="►"/>
            </a:pPr>
            <a:r>
              <a:rPr lang="en-US" b="1"/>
              <a:t>Students cannot wear pullover hoodies; only jackets that open the entire front may be worn with hoods.</a:t>
            </a:r>
            <a:r>
              <a:rPr lang="en-US"/>
              <a:t> </a:t>
            </a:r>
            <a:endParaRPr/>
          </a:p>
          <a:p>
            <a:pPr marL="342900" lvl="0" indent="-342900" algn="l" rtl="0">
              <a:spcBef>
                <a:spcPts val="1000"/>
              </a:spcBef>
              <a:spcAft>
                <a:spcPts val="0"/>
              </a:spcAft>
              <a:buSzPts val="1440"/>
              <a:buChar char="►"/>
            </a:pPr>
            <a:r>
              <a:rPr lang="en-US"/>
              <a:t>Students are discouraged from open-toe sandals and heels to school due to potential hazards during physical activities.  Shoes must have foot restraints for the entire foot.  </a:t>
            </a:r>
            <a:r>
              <a:rPr lang="en-US" b="1"/>
              <a:t>Backless shoes and crocs are not allowed (ex. flip-flops, backless sandals, etc.)</a:t>
            </a:r>
            <a:r>
              <a:rPr lang="en-US"/>
              <a:t> Shoes that are deemed unsafe by administration will not be allowed at school.  </a:t>
            </a:r>
            <a:endParaRPr/>
          </a:p>
          <a:p>
            <a:pPr marL="342900" lvl="0" indent="-251459" algn="l" rtl="0">
              <a:spcBef>
                <a:spcPts val="1000"/>
              </a:spcBef>
              <a:spcAft>
                <a:spcPts val="0"/>
              </a:spcAft>
              <a:buSzPts val="1440"/>
              <a:buNone/>
            </a:pPr>
            <a:endParaRPr/>
          </a:p>
        </p:txBody>
      </p:sp>
      <p:pic>
        <p:nvPicPr>
          <p:cNvPr id="202" name="Google Shape;202;p26"/>
          <p:cNvPicPr preferRelativeResize="0"/>
          <p:nvPr/>
        </p:nvPicPr>
        <p:blipFill rotWithShape="1">
          <a:blip r:embed="rId3">
            <a:alphaModFix/>
          </a:blip>
          <a:srcRect/>
          <a:stretch/>
        </p:blipFill>
        <p:spPr>
          <a:xfrm>
            <a:off x="10272458" y="4758068"/>
            <a:ext cx="1670160" cy="184368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7"/>
          <p:cNvSpPr txBox="1">
            <a:spLocks noGrp="1"/>
          </p:cNvSpPr>
          <p:nvPr>
            <p:ph type="title"/>
          </p:nvPr>
        </p:nvSpPr>
        <p:spPr>
          <a:xfrm>
            <a:off x="340553" y="314037"/>
            <a:ext cx="9270230"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600"/>
              <a:buFont typeface="Trebuchet MS"/>
              <a:buNone/>
            </a:pPr>
            <a:r>
              <a:rPr lang="en-US"/>
              <a:t>Responsive Classroom Intervention Form:</a:t>
            </a:r>
            <a:br>
              <a:rPr lang="en-US"/>
            </a:br>
            <a:r>
              <a:rPr lang="en-US" sz="3200"/>
              <a:t>Luling Elementary Behavioral Philosophy</a:t>
            </a:r>
            <a:endParaRPr/>
          </a:p>
        </p:txBody>
      </p:sp>
      <p:sp>
        <p:nvSpPr>
          <p:cNvPr id="208" name="Google Shape;208;p27"/>
          <p:cNvSpPr txBox="1">
            <a:spLocks noGrp="1"/>
          </p:cNvSpPr>
          <p:nvPr>
            <p:ph type="body" idx="1"/>
          </p:nvPr>
        </p:nvSpPr>
        <p:spPr>
          <a:xfrm>
            <a:off x="677334" y="1634837"/>
            <a:ext cx="8596668" cy="440652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a:t>What is the Responsive Classroom Intervention form? </a:t>
            </a:r>
            <a:endParaRPr/>
          </a:p>
          <a:p>
            <a:pPr marL="342900" lvl="0" indent="-342900" algn="l" rtl="0">
              <a:spcBef>
                <a:spcPts val="1000"/>
              </a:spcBef>
              <a:spcAft>
                <a:spcPts val="0"/>
              </a:spcAft>
              <a:buSzPts val="1440"/>
              <a:buChar char="►"/>
            </a:pPr>
            <a:r>
              <a:rPr lang="en-US"/>
              <a:t> It is a form used as a means of communication between teachers and parents.</a:t>
            </a:r>
            <a:endParaRPr/>
          </a:p>
          <a:p>
            <a:pPr marL="342900" lvl="0" indent="-342900" algn="l" rtl="0">
              <a:spcBef>
                <a:spcPts val="1000"/>
              </a:spcBef>
              <a:spcAft>
                <a:spcPts val="0"/>
              </a:spcAft>
              <a:buSzPts val="1440"/>
              <a:buChar char="►"/>
            </a:pPr>
            <a:r>
              <a:rPr lang="en-US"/>
              <a:t>The form notifies parents of incidents that have occurred in the classroom, as well as interventions that have been used to redirect the misbehavior.</a:t>
            </a:r>
            <a:endParaRPr/>
          </a:p>
          <a:p>
            <a:pPr marL="342900" lvl="0" indent="-251459" algn="l" rtl="0">
              <a:spcBef>
                <a:spcPts val="1000"/>
              </a:spcBef>
              <a:spcAft>
                <a:spcPts val="0"/>
              </a:spcAft>
              <a:buSzPts val="1440"/>
              <a:buNone/>
            </a:pPr>
            <a:endParaRPr/>
          </a:p>
        </p:txBody>
      </p:sp>
      <p:pic>
        <p:nvPicPr>
          <p:cNvPr id="209" name="Google Shape;209;p27"/>
          <p:cNvPicPr preferRelativeResize="0"/>
          <p:nvPr/>
        </p:nvPicPr>
        <p:blipFill rotWithShape="1">
          <a:blip r:embed="rId3">
            <a:alphaModFix/>
          </a:blip>
          <a:srcRect/>
          <a:stretch/>
        </p:blipFill>
        <p:spPr>
          <a:xfrm>
            <a:off x="2880959" y="3530600"/>
            <a:ext cx="4189417" cy="3124200"/>
          </a:xfrm>
          <a:prstGeom prst="rect">
            <a:avLst/>
          </a:prstGeom>
          <a:noFill/>
          <a:ln>
            <a:noFill/>
          </a:ln>
        </p:spPr>
      </p:pic>
      <p:pic>
        <p:nvPicPr>
          <p:cNvPr id="210" name="Google Shape;210;p27"/>
          <p:cNvPicPr preferRelativeResize="0"/>
          <p:nvPr/>
        </p:nvPicPr>
        <p:blipFill rotWithShape="1">
          <a:blip r:embed="rId4">
            <a:alphaModFix/>
          </a:blip>
          <a:srcRect/>
          <a:stretch/>
        </p:blipFill>
        <p:spPr>
          <a:xfrm>
            <a:off x="9467273" y="3869227"/>
            <a:ext cx="2475345" cy="273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8"/>
          <p:cNvSpPr txBox="1">
            <a:spLocks noGrp="1"/>
          </p:cNvSpPr>
          <p:nvPr>
            <p:ph type="title"/>
          </p:nvPr>
        </p:nvSpPr>
        <p:spPr>
          <a:xfrm>
            <a:off x="668097" y="332509"/>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5400"/>
              <a:buFont typeface="Trebuchet MS"/>
              <a:buNone/>
            </a:pPr>
            <a:r>
              <a:rPr lang="en-US" sz="5400"/>
              <a:t>LES School Expectations</a:t>
            </a:r>
            <a:endParaRPr/>
          </a:p>
        </p:txBody>
      </p:sp>
      <p:graphicFrame>
        <p:nvGraphicFramePr>
          <p:cNvPr id="216" name="Google Shape;216;p28"/>
          <p:cNvGraphicFramePr/>
          <p:nvPr/>
        </p:nvGraphicFramePr>
        <p:xfrm>
          <a:off x="221674" y="1847272"/>
          <a:ext cx="10390900" cy="4765950"/>
        </p:xfrm>
        <a:graphic>
          <a:graphicData uri="http://schemas.openxmlformats.org/drawingml/2006/table">
            <a:tbl>
              <a:tblPr>
                <a:noFill/>
                <a:tableStyleId>{F45214B0-A05F-4159-923E-9D4944EB2B56}</a:tableStyleId>
              </a:tblPr>
              <a:tblGrid>
                <a:gridCol w="268725">
                  <a:extLst>
                    <a:ext uri="{9D8B030D-6E8A-4147-A177-3AD203B41FA5}">
                      <a16:colId xmlns:a16="http://schemas.microsoft.com/office/drawing/2014/main" val="20000"/>
                    </a:ext>
                  </a:extLst>
                </a:gridCol>
                <a:gridCol w="4228025">
                  <a:extLst>
                    <a:ext uri="{9D8B030D-6E8A-4147-A177-3AD203B41FA5}">
                      <a16:colId xmlns:a16="http://schemas.microsoft.com/office/drawing/2014/main" val="20001"/>
                    </a:ext>
                  </a:extLst>
                </a:gridCol>
                <a:gridCol w="2866450">
                  <a:extLst>
                    <a:ext uri="{9D8B030D-6E8A-4147-A177-3AD203B41FA5}">
                      <a16:colId xmlns:a16="http://schemas.microsoft.com/office/drawing/2014/main" val="20002"/>
                    </a:ext>
                  </a:extLst>
                </a:gridCol>
                <a:gridCol w="3027700">
                  <a:extLst>
                    <a:ext uri="{9D8B030D-6E8A-4147-A177-3AD203B41FA5}">
                      <a16:colId xmlns:a16="http://schemas.microsoft.com/office/drawing/2014/main" val="20003"/>
                    </a:ext>
                  </a:extLst>
                </a:gridCol>
              </a:tblGrid>
              <a:tr h="2859575">
                <a:tc gridSpan="4">
                  <a:txBody>
                    <a:bodyPr/>
                    <a:lstStyle/>
                    <a:p>
                      <a:pPr marL="0" marR="0" lvl="0" indent="0" algn="ctr" rtl="0">
                        <a:spcBef>
                          <a:spcPts val="0"/>
                        </a:spcBef>
                        <a:spcAft>
                          <a:spcPts val="0"/>
                        </a:spcAft>
                        <a:buNone/>
                      </a:pPr>
                      <a:r>
                        <a:rPr lang="en-US" sz="3200" b="1" u="none" strike="noStrike" cap="none">
                          <a:latin typeface="Cambria"/>
                          <a:ea typeface="Cambria"/>
                          <a:cs typeface="Cambria"/>
                          <a:sym typeface="Cambria"/>
                        </a:rPr>
                        <a:t>Luling Elementary School</a:t>
                      </a:r>
                      <a:endParaRPr/>
                    </a:p>
                    <a:p>
                      <a:pPr marL="0" marR="0" lvl="0" indent="0" algn="ctr" rtl="0">
                        <a:spcBef>
                          <a:spcPts val="0"/>
                        </a:spcBef>
                        <a:spcAft>
                          <a:spcPts val="0"/>
                        </a:spcAft>
                        <a:buNone/>
                      </a:pPr>
                      <a:r>
                        <a:rPr lang="en-US" sz="3200" b="1" u="none" strike="noStrike" cap="none">
                          <a:latin typeface="Cambria"/>
                          <a:ea typeface="Cambria"/>
                          <a:cs typeface="Cambria"/>
                          <a:sym typeface="Cambria"/>
                        </a:rPr>
                        <a:t>We are a FAMILY. </a:t>
                      </a:r>
                      <a:endParaRPr/>
                    </a:p>
                    <a:p>
                      <a:pPr marL="0" marR="0" lvl="0" indent="0" algn="ctr" rtl="0">
                        <a:spcBef>
                          <a:spcPts val="0"/>
                        </a:spcBef>
                        <a:spcAft>
                          <a:spcPts val="0"/>
                        </a:spcAft>
                        <a:buNone/>
                      </a:pPr>
                      <a:r>
                        <a:rPr lang="en-US" sz="3200" b="1" u="none" strike="noStrike" cap="none">
                          <a:latin typeface="Cambria"/>
                          <a:ea typeface="Cambria"/>
                          <a:cs typeface="Cambria"/>
                          <a:sym typeface="Cambria"/>
                        </a:rPr>
                        <a:t>We will treat each other with respect and kindness.</a:t>
                      </a:r>
                      <a:endParaRPr sz="3200" u="none" strike="noStrike" cap="none">
                        <a:latin typeface="Times New Roman"/>
                        <a:ea typeface="Times New Roman"/>
                        <a:cs typeface="Times New Roman"/>
                        <a:sym typeface="Times New Roman"/>
                      </a:endParaRPr>
                    </a:p>
                  </a:txBody>
                  <a:tcPr marL="73025" marR="730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06375">
                <a:tc>
                  <a:txBody>
                    <a:bodyPr/>
                    <a:lstStyle/>
                    <a:p>
                      <a:pPr marL="0" marR="0" lvl="0" indent="0" algn="ctr" rtl="0">
                        <a:spcBef>
                          <a:spcPts val="0"/>
                        </a:spcBef>
                        <a:spcAft>
                          <a:spcPts val="0"/>
                        </a:spcAft>
                        <a:buNone/>
                      </a:pPr>
                      <a:endParaRPr sz="1000" u="none" strike="noStrike" cap="none">
                        <a:latin typeface="Times New Roman"/>
                        <a:ea typeface="Times New Roman"/>
                        <a:cs typeface="Times New Roman"/>
                        <a:sym typeface="Times New Roman"/>
                      </a:endParaRPr>
                    </a:p>
                  </a:txBody>
                  <a:tcPr marL="73025" marR="730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3200" b="1" u="none" strike="noStrike" cap="none">
                          <a:latin typeface="Cambria"/>
                          <a:ea typeface="Cambria"/>
                          <a:cs typeface="Cambria"/>
                          <a:sym typeface="Cambria"/>
                        </a:rPr>
                        <a:t>TAKE CARE OF YOURSELF</a:t>
                      </a:r>
                      <a:endParaRPr sz="3200" u="none" strike="noStrike" cap="none">
                        <a:latin typeface="Times New Roman"/>
                        <a:ea typeface="Times New Roman"/>
                        <a:cs typeface="Times New Roman"/>
                        <a:sym typeface="Times New Roman"/>
                      </a:endParaRPr>
                    </a:p>
                  </a:txBody>
                  <a:tcPr marL="73025" marR="730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3200" b="1" u="none" strike="noStrike" cap="none">
                          <a:latin typeface="Cambria"/>
                          <a:ea typeface="Cambria"/>
                          <a:cs typeface="Cambria"/>
                          <a:sym typeface="Cambria"/>
                        </a:rPr>
                        <a:t>TAKE CARE OF OTHERS</a:t>
                      </a:r>
                      <a:endParaRPr sz="3200" u="none" strike="noStrike" cap="none">
                        <a:latin typeface="Times New Roman"/>
                        <a:ea typeface="Times New Roman"/>
                        <a:cs typeface="Times New Roman"/>
                        <a:sym typeface="Times New Roman"/>
                      </a:endParaRPr>
                    </a:p>
                  </a:txBody>
                  <a:tcPr marL="73025" marR="730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3200" b="1" u="none" strike="noStrike" cap="none">
                          <a:latin typeface="Cambria"/>
                          <a:ea typeface="Cambria"/>
                          <a:cs typeface="Cambria"/>
                          <a:sym typeface="Cambria"/>
                        </a:rPr>
                        <a:t>TAKE CARE OF LULING</a:t>
                      </a:r>
                      <a:endParaRPr sz="3200" u="none" strike="noStrike" cap="none">
                        <a:latin typeface="Times New Roman"/>
                        <a:ea typeface="Times New Roman"/>
                        <a:cs typeface="Times New Roman"/>
                        <a:sym typeface="Times New Roman"/>
                      </a:endParaRPr>
                    </a:p>
                  </a:txBody>
                  <a:tcPr marL="73025" marR="730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17" name="Google Shape;217;p28"/>
          <p:cNvPicPr preferRelativeResize="0"/>
          <p:nvPr/>
        </p:nvPicPr>
        <p:blipFill rotWithShape="1">
          <a:blip r:embed="rId3">
            <a:alphaModFix/>
          </a:blip>
          <a:srcRect/>
          <a:stretch/>
        </p:blipFill>
        <p:spPr>
          <a:xfrm>
            <a:off x="10420240" y="4769551"/>
            <a:ext cx="1670160" cy="184368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9"/>
          <p:cNvSpPr txBox="1">
            <a:spLocks noGrp="1"/>
          </p:cNvSpPr>
          <p:nvPr>
            <p:ph type="title"/>
          </p:nvPr>
        </p:nvSpPr>
        <p:spPr>
          <a:xfrm>
            <a:off x="304800" y="609600"/>
            <a:ext cx="9448800" cy="1320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4400"/>
              <a:buFont typeface="Trebuchet MS"/>
              <a:buNone/>
            </a:pPr>
            <a:r>
              <a:rPr lang="en-US" sz="4400"/>
              <a:t>Cell Phones &amp; </a:t>
            </a:r>
            <a:br>
              <a:rPr lang="en-US" sz="4400"/>
            </a:br>
            <a:r>
              <a:rPr lang="en-US" sz="4400"/>
              <a:t>Other Electronic Devices</a:t>
            </a:r>
            <a:endParaRPr/>
          </a:p>
        </p:txBody>
      </p:sp>
      <p:sp>
        <p:nvSpPr>
          <p:cNvPr id="223" name="Google Shape;223;p29"/>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920"/>
              <a:buNone/>
            </a:pPr>
            <a:r>
              <a:rPr lang="en-US" sz="2400"/>
              <a:t>The use of cell phones and other electronic devices are prohibited during school hours or at any school sponsored activity. If heard or used during school hours, the device will be confiscated and held by administration according to the timeline noted in our Student </a:t>
            </a:r>
            <a:r>
              <a:rPr lang="en-US" sz="2400" i="1"/>
              <a:t>Code of Conduct: District Handbook,</a:t>
            </a:r>
            <a:r>
              <a:rPr lang="en-US" sz="2400"/>
              <a:t> if violations occur. School hours are from 7:40 AM to 3:05 PM.</a:t>
            </a:r>
            <a:endParaRPr/>
          </a:p>
          <a:p>
            <a:pPr marL="342900" lvl="0" indent="-220980" algn="l" rtl="0">
              <a:spcBef>
                <a:spcPts val="1000"/>
              </a:spcBef>
              <a:spcAft>
                <a:spcPts val="0"/>
              </a:spcAft>
              <a:buSzPts val="1920"/>
              <a:buNone/>
            </a:pPr>
            <a:endParaRPr sz="2400"/>
          </a:p>
        </p:txBody>
      </p:sp>
      <p:pic>
        <p:nvPicPr>
          <p:cNvPr id="224" name="Google Shape;224;p29"/>
          <p:cNvPicPr preferRelativeResize="0"/>
          <p:nvPr/>
        </p:nvPicPr>
        <p:blipFill rotWithShape="1">
          <a:blip r:embed="rId3">
            <a:alphaModFix/>
          </a:blip>
          <a:srcRect/>
          <a:stretch/>
        </p:blipFill>
        <p:spPr>
          <a:xfrm>
            <a:off x="9947564" y="4399419"/>
            <a:ext cx="1995054" cy="220233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6600"/>
              <a:buFont typeface="Trebuchet MS"/>
              <a:buNone/>
            </a:pPr>
            <a:r>
              <a:rPr lang="en-US" sz="6600"/>
              <a:t>Housekeeping</a:t>
            </a:r>
            <a:endParaRPr/>
          </a:p>
        </p:txBody>
      </p:sp>
      <p:sp>
        <p:nvSpPr>
          <p:cNvPr id="230" name="Google Shape;230;p30"/>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US"/>
              <a:t>Please make sure to send a snack daily! It needs to be consumed in 5-10 minutes. Also, you can send daily, weekly, or a box that I store. They can also have a bottle full of water. If it has juice, it will be dumped and filled with water. This is for their health purposes. </a:t>
            </a:r>
            <a:endParaRPr/>
          </a:p>
          <a:p>
            <a:pPr marL="342900" lvl="0" indent="-342900" algn="l" rtl="0">
              <a:spcBef>
                <a:spcPts val="1000"/>
              </a:spcBef>
              <a:spcAft>
                <a:spcPts val="0"/>
              </a:spcAft>
              <a:buSzPts val="1440"/>
              <a:buChar char="►"/>
            </a:pPr>
            <a:r>
              <a:rPr lang="en-US"/>
              <a:t>Please pay the supply and technology fee. The supply fee is $8.00 and the technology fee is $20.00. If you are writing a check, it needs to be two separate checks made out to Luling Elementary. </a:t>
            </a:r>
            <a:endParaRPr/>
          </a:p>
          <a:p>
            <a:pPr marL="342900" lvl="0" indent="-342900" algn="l" rtl="0">
              <a:spcBef>
                <a:spcPts val="1000"/>
              </a:spcBef>
              <a:spcAft>
                <a:spcPts val="0"/>
              </a:spcAft>
              <a:buSzPts val="1440"/>
              <a:buChar char="►"/>
            </a:pPr>
            <a:r>
              <a:rPr lang="en-US"/>
              <a:t>Please send an extra set of clothes. This needs to include a top, bottom, undergarments, and socks. It does not have to be a uniform! </a:t>
            </a:r>
            <a:endParaRPr/>
          </a:p>
        </p:txBody>
      </p:sp>
      <p:pic>
        <p:nvPicPr>
          <p:cNvPr id="231" name="Google Shape;231;p30"/>
          <p:cNvPicPr preferRelativeResize="0"/>
          <p:nvPr/>
        </p:nvPicPr>
        <p:blipFill rotWithShape="1">
          <a:blip r:embed="rId3">
            <a:alphaModFix/>
          </a:blip>
          <a:srcRect/>
          <a:stretch/>
        </p:blipFill>
        <p:spPr>
          <a:xfrm>
            <a:off x="10049165" y="4632605"/>
            <a:ext cx="1864124" cy="2057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a:spLocks noGrp="1"/>
          </p:cNvSpPr>
          <p:nvPr>
            <p:ph type="title"/>
          </p:nvPr>
        </p:nvSpPr>
        <p:spPr>
          <a:xfrm>
            <a:off x="677334" y="134754"/>
            <a:ext cx="8938304" cy="1795646"/>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6000"/>
              <a:buFont typeface="Trebuchet MS"/>
              <a:buNone/>
            </a:pPr>
            <a:r>
              <a:rPr lang="en-US" sz="6000"/>
              <a:t>Assessments &amp; Grading</a:t>
            </a:r>
            <a:endParaRPr/>
          </a:p>
        </p:txBody>
      </p:sp>
      <p:sp>
        <p:nvSpPr>
          <p:cNvPr id="237" name="Google Shape;237;p3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SzPts val="2240"/>
              <a:buChar char="►"/>
            </a:pPr>
            <a:r>
              <a:rPr lang="en-US" sz="2800"/>
              <a:t>This year grading will be different. </a:t>
            </a:r>
            <a:endParaRPr/>
          </a:p>
          <a:p>
            <a:pPr marL="342900" lvl="0" indent="-342900" algn="l" rtl="0">
              <a:spcBef>
                <a:spcPts val="1000"/>
              </a:spcBef>
              <a:spcAft>
                <a:spcPts val="0"/>
              </a:spcAft>
              <a:buSzPts val="2240"/>
              <a:buChar char="►"/>
            </a:pPr>
            <a:r>
              <a:rPr lang="en-US" sz="2800"/>
              <a:t>Your child will be scored on a 1, 2, or 3. </a:t>
            </a:r>
            <a:endParaRPr/>
          </a:p>
          <a:p>
            <a:pPr marL="342900" lvl="0" indent="-342900" algn="l" rtl="0">
              <a:spcBef>
                <a:spcPts val="1000"/>
              </a:spcBef>
              <a:spcAft>
                <a:spcPts val="0"/>
              </a:spcAft>
              <a:buSzPts val="2240"/>
              <a:buChar char="►"/>
            </a:pPr>
            <a:r>
              <a:rPr lang="en-US" sz="2800"/>
              <a:t>Please be on the lookout for a form that will go into more detail about the new grading system. </a:t>
            </a:r>
            <a:endParaRPr/>
          </a:p>
          <a:p>
            <a:pPr marL="342900" lvl="0" indent="-342900" algn="l" rtl="0">
              <a:spcBef>
                <a:spcPts val="1000"/>
              </a:spcBef>
              <a:spcAft>
                <a:spcPts val="0"/>
              </a:spcAft>
              <a:buSzPts val="2240"/>
              <a:buChar char="►"/>
            </a:pPr>
            <a:r>
              <a:rPr lang="en-US" sz="2800"/>
              <a:t>I will be in constant contact regarding your child’s progress.</a:t>
            </a:r>
            <a:endParaRPr/>
          </a:p>
          <a:p>
            <a:pPr marL="342900" lvl="0" indent="-342900" algn="l" rtl="0">
              <a:spcBef>
                <a:spcPts val="1000"/>
              </a:spcBef>
              <a:spcAft>
                <a:spcPts val="0"/>
              </a:spcAft>
              <a:buSzPts val="2240"/>
              <a:buChar char="►"/>
            </a:pPr>
            <a:r>
              <a:rPr lang="en-US" sz="2800"/>
              <a:t>The assessments will be a combination of paper/pencil and anecdotal notes.</a:t>
            </a:r>
            <a:endParaRPr/>
          </a:p>
        </p:txBody>
      </p:sp>
      <p:pic>
        <p:nvPicPr>
          <p:cNvPr id="238" name="Google Shape;238;p31"/>
          <p:cNvPicPr preferRelativeResize="0"/>
          <p:nvPr/>
        </p:nvPicPr>
        <p:blipFill rotWithShape="1">
          <a:blip r:embed="rId3">
            <a:alphaModFix/>
          </a:blip>
          <a:srcRect/>
          <a:stretch/>
        </p:blipFill>
        <p:spPr>
          <a:xfrm>
            <a:off x="9967658" y="4407086"/>
            <a:ext cx="2030378" cy="22413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2"/>
          <p:cNvSpPr txBox="1">
            <a:spLocks noGrp="1"/>
          </p:cNvSpPr>
          <p:nvPr>
            <p:ph type="title"/>
          </p:nvPr>
        </p:nvSpPr>
        <p:spPr>
          <a:xfrm>
            <a:off x="677334" y="175491"/>
            <a:ext cx="8596668" cy="1754909"/>
          </a:xfrm>
          <a:prstGeom prst="rect">
            <a:avLst/>
          </a:prstGeom>
          <a:noFill/>
          <a:ln>
            <a:noFill/>
          </a:ln>
        </p:spPr>
        <p:txBody>
          <a:bodyPr spcFirstLastPara="1" wrap="square" lIns="91425" tIns="45700" rIns="91425" bIns="45700" anchor="t" anchorCtr="0">
            <a:normAutofit fontScale="90000"/>
          </a:bodyPr>
          <a:lstStyle/>
          <a:p>
            <a:pPr marL="0" lvl="0" indent="0" algn="ctr" rtl="0">
              <a:spcBef>
                <a:spcPts val="0"/>
              </a:spcBef>
              <a:spcAft>
                <a:spcPts val="0"/>
              </a:spcAft>
              <a:buClr>
                <a:schemeClr val="accent1"/>
              </a:buClr>
              <a:buSzPct val="100000"/>
              <a:buFont typeface="Trebuchet MS"/>
              <a:buNone/>
            </a:pPr>
            <a:r>
              <a:rPr lang="en-US" sz="6600"/>
              <a:t>Stakeholder Information Sheet</a:t>
            </a:r>
            <a:endParaRPr/>
          </a:p>
        </p:txBody>
      </p:sp>
      <p:sp>
        <p:nvSpPr>
          <p:cNvPr id="244" name="Google Shape;244;p32"/>
          <p:cNvSpPr txBox="1">
            <a:spLocks noGrp="1"/>
          </p:cNvSpPr>
          <p:nvPr>
            <p:ph type="body" idx="1"/>
          </p:nvPr>
        </p:nvSpPr>
        <p:spPr>
          <a:xfrm>
            <a:off x="4154920" y="2213663"/>
            <a:ext cx="5289525" cy="4057888"/>
          </a:xfrm>
          <a:prstGeom prst="rect">
            <a:avLst/>
          </a:prstGeom>
          <a:noFill/>
          <a:ln>
            <a:noFill/>
          </a:ln>
        </p:spPr>
        <p:txBody>
          <a:bodyPr spcFirstLastPara="1" wrap="square" lIns="91425" tIns="45700" rIns="91425" bIns="45700" anchor="t" anchorCtr="0">
            <a:normAutofit/>
          </a:bodyPr>
          <a:lstStyle/>
          <a:p>
            <a:pPr marL="342900" lvl="0" indent="-139700" algn="l" rtl="0">
              <a:spcBef>
                <a:spcPts val="0"/>
              </a:spcBef>
              <a:spcAft>
                <a:spcPts val="0"/>
              </a:spcAft>
              <a:buClr>
                <a:schemeClr val="lt1"/>
              </a:buClr>
              <a:buSzPts val="3200"/>
              <a:buNone/>
            </a:pPr>
            <a:endParaRPr>
              <a:latin typeface="Arial"/>
              <a:ea typeface="Arial"/>
              <a:cs typeface="Arial"/>
              <a:sym typeface="Arial"/>
            </a:endParaRPr>
          </a:p>
          <a:p>
            <a:pPr marL="342900" lvl="0" indent="-251459" algn="l" rtl="0">
              <a:spcBef>
                <a:spcPts val="1000"/>
              </a:spcBef>
              <a:spcAft>
                <a:spcPts val="0"/>
              </a:spcAft>
              <a:buSzPts val="1440"/>
              <a:buFont typeface="Courier New"/>
              <a:buNone/>
            </a:pPr>
            <a:endParaRPr>
              <a:latin typeface="Arial"/>
              <a:ea typeface="Arial"/>
              <a:cs typeface="Arial"/>
              <a:sym typeface="Arial"/>
            </a:endParaRPr>
          </a:p>
          <a:p>
            <a:pPr marL="342900" lvl="0" indent="-342900" algn="l" rtl="0">
              <a:spcBef>
                <a:spcPts val="1000"/>
              </a:spcBef>
              <a:spcAft>
                <a:spcPts val="0"/>
              </a:spcAft>
              <a:buSzPts val="1440"/>
              <a:buFont typeface="Courier New"/>
              <a:buChar char="o"/>
            </a:pPr>
            <a:r>
              <a:rPr lang="en-US">
                <a:latin typeface="Arial"/>
                <a:ea typeface="Arial"/>
                <a:cs typeface="Arial"/>
                <a:sym typeface="Arial"/>
              </a:rPr>
              <a:t>This will be posted to our Google Classroom and my teacher webpage every Monday morning by 7:40 a.m.</a:t>
            </a:r>
            <a:endParaRPr/>
          </a:p>
          <a:p>
            <a:pPr marL="342900" lvl="0" indent="-342900" algn="l" rtl="0">
              <a:spcBef>
                <a:spcPts val="1000"/>
              </a:spcBef>
              <a:spcAft>
                <a:spcPts val="0"/>
              </a:spcAft>
              <a:buSzPts val="1440"/>
              <a:buFont typeface="Courier New"/>
              <a:buChar char="o"/>
            </a:pPr>
            <a:r>
              <a:rPr lang="en-US">
                <a:latin typeface="Arial"/>
                <a:ea typeface="Arial"/>
                <a:cs typeface="Arial"/>
                <a:sym typeface="Arial"/>
              </a:rPr>
              <a:t>It will be kept on the front cover of your child’s homework folder for the ENTIRE week! </a:t>
            </a:r>
            <a:endParaRPr/>
          </a:p>
          <a:p>
            <a:pPr marL="342900" lvl="0" indent="-342900" algn="l" rtl="0">
              <a:spcBef>
                <a:spcPts val="1000"/>
              </a:spcBef>
              <a:spcAft>
                <a:spcPts val="0"/>
              </a:spcAft>
              <a:buSzPts val="1440"/>
              <a:buFont typeface="Courier New"/>
              <a:buChar char="o"/>
            </a:pPr>
            <a:r>
              <a:rPr lang="en-US">
                <a:latin typeface="Arial"/>
                <a:ea typeface="Arial"/>
                <a:cs typeface="Arial"/>
                <a:sym typeface="Arial"/>
              </a:rPr>
              <a:t>If you need to send any notes or money, please place it in the money and notes pouch that will be at the front of your child’s folder. </a:t>
            </a:r>
            <a:r>
              <a:rPr lang="en-US">
                <a:solidFill>
                  <a:schemeClr val="lt1"/>
                </a:solidFill>
                <a:latin typeface="Comic Sans MS"/>
                <a:ea typeface="Comic Sans MS"/>
                <a:cs typeface="Comic Sans MS"/>
                <a:sym typeface="Comic Sans MS"/>
              </a:rPr>
              <a:t>each week.  </a:t>
            </a:r>
            <a:endParaRPr>
              <a:solidFill>
                <a:schemeClr val="lt1"/>
              </a:solidFill>
            </a:endParaRPr>
          </a:p>
          <a:p>
            <a:pPr marL="342900" lvl="0" indent="-251459" algn="l" rtl="0">
              <a:spcBef>
                <a:spcPts val="1000"/>
              </a:spcBef>
              <a:spcAft>
                <a:spcPts val="0"/>
              </a:spcAft>
              <a:buSzPts val="1440"/>
              <a:buNone/>
            </a:pPr>
            <a:endParaRPr/>
          </a:p>
        </p:txBody>
      </p:sp>
      <p:pic>
        <p:nvPicPr>
          <p:cNvPr id="245" name="Google Shape;245;p32"/>
          <p:cNvPicPr preferRelativeResize="0"/>
          <p:nvPr/>
        </p:nvPicPr>
        <p:blipFill rotWithShape="1">
          <a:blip r:embed="rId3">
            <a:alphaModFix/>
          </a:blip>
          <a:srcRect/>
          <a:stretch/>
        </p:blipFill>
        <p:spPr>
          <a:xfrm>
            <a:off x="10272458" y="4758068"/>
            <a:ext cx="1670160" cy="1843684"/>
          </a:xfrm>
          <a:prstGeom prst="rect">
            <a:avLst/>
          </a:prstGeom>
          <a:noFill/>
          <a:ln>
            <a:noFill/>
          </a:ln>
        </p:spPr>
      </p:pic>
      <p:pic>
        <p:nvPicPr>
          <p:cNvPr id="246" name="Google Shape;246;p32" descr="Diagram  Description automatically generated"/>
          <p:cNvPicPr preferRelativeResize="0"/>
          <p:nvPr/>
        </p:nvPicPr>
        <p:blipFill rotWithShape="1">
          <a:blip r:embed="rId4">
            <a:alphaModFix/>
          </a:blip>
          <a:srcRect t="23441" b="17819"/>
          <a:stretch/>
        </p:blipFill>
        <p:spPr>
          <a:xfrm>
            <a:off x="515139" y="2379533"/>
            <a:ext cx="3322756" cy="389201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US"/>
              <a:t>Wednesday Folders</a:t>
            </a:r>
            <a:endParaRPr/>
          </a:p>
        </p:txBody>
      </p:sp>
      <p:sp>
        <p:nvSpPr>
          <p:cNvPr id="252" name="Google Shape;252;p33"/>
          <p:cNvSpPr txBox="1">
            <a:spLocks noGrp="1"/>
          </p:cNvSpPr>
          <p:nvPr>
            <p:ph type="body" idx="1"/>
          </p:nvPr>
        </p:nvSpPr>
        <p:spPr>
          <a:xfrm>
            <a:off x="677334" y="1594322"/>
            <a:ext cx="8596668" cy="388077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240"/>
              <a:buChar char="►"/>
            </a:pPr>
            <a:r>
              <a:rPr lang="en-US" sz="2800"/>
              <a:t>Folders are sent home weekly on Wednesdays. </a:t>
            </a:r>
            <a:endParaRPr/>
          </a:p>
          <a:p>
            <a:pPr marL="342900" lvl="0" indent="-342900" algn="l" rtl="0">
              <a:spcBef>
                <a:spcPts val="1000"/>
              </a:spcBef>
              <a:spcAft>
                <a:spcPts val="0"/>
              </a:spcAft>
              <a:buSzPts val="2240"/>
              <a:buChar char="►"/>
            </a:pPr>
            <a:r>
              <a:rPr lang="en-US" sz="2800"/>
              <a:t>Wednesday folders include work for the week, important documents, flyers, and other important information.</a:t>
            </a:r>
            <a:endParaRPr/>
          </a:p>
          <a:p>
            <a:pPr marL="342900" lvl="0" indent="-342900" algn="l" rtl="0">
              <a:spcBef>
                <a:spcPts val="1000"/>
              </a:spcBef>
              <a:spcAft>
                <a:spcPts val="0"/>
              </a:spcAft>
              <a:buSzPts val="2240"/>
              <a:buChar char="►"/>
            </a:pPr>
            <a:r>
              <a:rPr lang="en-US" sz="2800"/>
              <a:t>Be sure to check your child’s Wednesday folder and sign that you reviewed it. </a:t>
            </a:r>
            <a:endParaRPr/>
          </a:p>
          <a:p>
            <a:pPr marL="342900" lvl="0" indent="-342900" algn="l" rtl="0">
              <a:spcBef>
                <a:spcPts val="1000"/>
              </a:spcBef>
              <a:spcAft>
                <a:spcPts val="0"/>
              </a:spcAft>
              <a:buSzPts val="2240"/>
              <a:buChar char="►"/>
            </a:pPr>
            <a:r>
              <a:rPr lang="en-US" sz="2800"/>
              <a:t>It is important to review all the work because it gives you insight to what we are learning and how your child is preforming. </a:t>
            </a:r>
            <a:endParaRPr/>
          </a:p>
        </p:txBody>
      </p:sp>
      <p:pic>
        <p:nvPicPr>
          <p:cNvPr id="253" name="Google Shape;253;p33"/>
          <p:cNvPicPr preferRelativeResize="0"/>
          <p:nvPr/>
        </p:nvPicPr>
        <p:blipFill rotWithShape="1">
          <a:blip r:embed="rId3">
            <a:alphaModFix/>
          </a:blip>
          <a:srcRect/>
          <a:stretch/>
        </p:blipFill>
        <p:spPr>
          <a:xfrm>
            <a:off x="9901382" y="4348438"/>
            <a:ext cx="2041236" cy="225331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US"/>
              <a:t>Parent Communication/School Status</a:t>
            </a:r>
            <a:endParaRPr/>
          </a:p>
        </p:txBody>
      </p:sp>
      <p:sp>
        <p:nvSpPr>
          <p:cNvPr id="259" name="Google Shape;259;p34"/>
          <p:cNvSpPr txBox="1">
            <a:spLocks noGrp="1"/>
          </p:cNvSpPr>
          <p:nvPr>
            <p:ph type="body" idx="1"/>
          </p:nvPr>
        </p:nvSpPr>
        <p:spPr>
          <a:xfrm>
            <a:off x="677334" y="1930400"/>
            <a:ext cx="8596668" cy="388077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920"/>
              <a:buChar char="►"/>
            </a:pPr>
            <a:r>
              <a:rPr lang="en-US" sz="2400"/>
              <a:t>I am always available if you need me. Please contact me through school status. </a:t>
            </a:r>
            <a:endParaRPr/>
          </a:p>
          <a:p>
            <a:pPr marL="342900" lvl="0" indent="-342900" algn="l" rtl="0">
              <a:spcBef>
                <a:spcPts val="1000"/>
              </a:spcBef>
              <a:spcAft>
                <a:spcPts val="0"/>
              </a:spcAft>
              <a:buSzPts val="1920"/>
              <a:buChar char="►"/>
            </a:pPr>
            <a:r>
              <a:rPr lang="en-US" sz="2400"/>
              <a:t>The number to school status is the one I call and text on. </a:t>
            </a:r>
            <a:endParaRPr/>
          </a:p>
          <a:p>
            <a:pPr marL="342900" lvl="0" indent="-342900" algn="l" rtl="0">
              <a:spcBef>
                <a:spcPts val="1000"/>
              </a:spcBef>
              <a:spcAft>
                <a:spcPts val="0"/>
              </a:spcAft>
              <a:buSzPts val="1920"/>
              <a:buChar char="►"/>
            </a:pPr>
            <a:r>
              <a:rPr lang="en-US" sz="2400"/>
              <a:t>If you try and call back, it is important for you to leave a voicemail so I know you called. If you are not comfortable leaving a voicemail then send a text asking me to return your call. The APP for some reason does not ring. </a:t>
            </a:r>
            <a:endParaRPr/>
          </a:p>
          <a:p>
            <a:pPr marL="342900" lvl="0" indent="-342900" algn="l" rtl="0">
              <a:spcBef>
                <a:spcPts val="1000"/>
              </a:spcBef>
              <a:spcAft>
                <a:spcPts val="0"/>
              </a:spcAft>
              <a:buSzPts val="1920"/>
              <a:buChar char="►"/>
            </a:pPr>
            <a:r>
              <a:rPr lang="en-US" sz="2400"/>
              <a:t>School Status is a parish wide App that is used to communicate. It records our phone calls and text messages. </a:t>
            </a:r>
            <a:endParaRPr/>
          </a:p>
        </p:txBody>
      </p:sp>
      <p:pic>
        <p:nvPicPr>
          <p:cNvPr id="260" name="Google Shape;260;p34"/>
          <p:cNvPicPr preferRelativeResize="0"/>
          <p:nvPr/>
        </p:nvPicPr>
        <p:blipFill rotWithShape="1">
          <a:blip r:embed="rId3">
            <a:alphaModFix/>
          </a:blip>
          <a:srcRect/>
          <a:stretch/>
        </p:blipFill>
        <p:spPr>
          <a:xfrm>
            <a:off x="10272458" y="4758068"/>
            <a:ext cx="1670160" cy="184368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5400"/>
              <a:buFont typeface="Trebuchet MS"/>
              <a:buNone/>
            </a:pPr>
            <a:r>
              <a:rPr lang="en-US" sz="5400"/>
              <a:t>Emergency Cards</a:t>
            </a:r>
            <a:endParaRPr/>
          </a:p>
        </p:txBody>
      </p:sp>
      <p:sp>
        <p:nvSpPr>
          <p:cNvPr id="266" name="Google Shape;266;p35"/>
          <p:cNvSpPr txBox="1">
            <a:spLocks noGrp="1"/>
          </p:cNvSpPr>
          <p:nvPr>
            <p:ph type="body" idx="1"/>
          </p:nvPr>
        </p:nvSpPr>
        <p:spPr>
          <a:xfrm>
            <a:off x="677333" y="1764145"/>
            <a:ext cx="10119975" cy="4277217"/>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SzPct val="79999"/>
              <a:buChar char="►"/>
            </a:pPr>
            <a:r>
              <a:rPr lang="en-US" sz="3600"/>
              <a:t>These must be updated if there are any changes.</a:t>
            </a:r>
            <a:endParaRPr/>
          </a:p>
          <a:p>
            <a:pPr marL="1600200" lvl="3" indent="-228600" algn="l" rtl="0">
              <a:spcBef>
                <a:spcPts val="1000"/>
              </a:spcBef>
              <a:spcAft>
                <a:spcPts val="0"/>
              </a:spcAft>
              <a:buSzPct val="80000"/>
              <a:buChar char="►"/>
            </a:pPr>
            <a:r>
              <a:rPr lang="en-US" sz="3000"/>
              <a:t>Address—must have provided two proofs of residency to SOS</a:t>
            </a:r>
            <a:endParaRPr/>
          </a:p>
          <a:p>
            <a:pPr marL="1600200" lvl="3" indent="-228600" algn="l" rtl="0">
              <a:spcBef>
                <a:spcPts val="1000"/>
              </a:spcBef>
              <a:spcAft>
                <a:spcPts val="0"/>
              </a:spcAft>
              <a:buSzPct val="80000"/>
              <a:buChar char="►"/>
            </a:pPr>
            <a:r>
              <a:rPr lang="en-US" sz="3000"/>
              <a:t>Phone numbers</a:t>
            </a:r>
            <a:endParaRPr/>
          </a:p>
          <a:p>
            <a:pPr marL="1600200" lvl="3" indent="-228600" algn="l" rtl="0">
              <a:spcBef>
                <a:spcPts val="1000"/>
              </a:spcBef>
              <a:spcAft>
                <a:spcPts val="0"/>
              </a:spcAft>
              <a:buSzPct val="80000"/>
              <a:buChar char="►"/>
            </a:pPr>
            <a:r>
              <a:rPr lang="en-US" sz="3000"/>
              <a:t>List of people that can pick up in case of emergency</a:t>
            </a:r>
            <a:endParaRPr/>
          </a:p>
          <a:p>
            <a:pPr marL="1371600" lvl="3" indent="0" algn="l" rtl="0">
              <a:spcBef>
                <a:spcPts val="1000"/>
              </a:spcBef>
              <a:spcAft>
                <a:spcPts val="0"/>
              </a:spcAft>
              <a:buSzPct val="80000"/>
              <a:buNone/>
            </a:pPr>
            <a:endParaRPr sz="3000"/>
          </a:p>
          <a:p>
            <a:pPr marL="1371600" lvl="3" indent="0" algn="l" rtl="0">
              <a:spcBef>
                <a:spcPts val="1000"/>
              </a:spcBef>
              <a:spcAft>
                <a:spcPts val="0"/>
              </a:spcAft>
              <a:buSzPct val="80000"/>
              <a:buNone/>
            </a:pPr>
            <a:r>
              <a:rPr lang="en-US" sz="3000"/>
              <a:t>****Note: If a person is not listed on a student’s emergency card, they can not pick up the student**  </a:t>
            </a:r>
            <a:endParaRPr/>
          </a:p>
        </p:txBody>
      </p:sp>
      <p:pic>
        <p:nvPicPr>
          <p:cNvPr id="267" name="Google Shape;267;p35"/>
          <p:cNvPicPr preferRelativeResize="0"/>
          <p:nvPr/>
        </p:nvPicPr>
        <p:blipFill rotWithShape="1">
          <a:blip r:embed="rId3">
            <a:alphaModFix/>
          </a:blip>
          <a:srcRect/>
          <a:stretch/>
        </p:blipFill>
        <p:spPr>
          <a:xfrm>
            <a:off x="10272458" y="4758068"/>
            <a:ext cx="1670160" cy="184368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6"/>
          <p:cNvSpPr txBox="1">
            <a:spLocks noGrp="1"/>
          </p:cNvSpPr>
          <p:nvPr>
            <p:ph type="title"/>
          </p:nvPr>
        </p:nvSpPr>
        <p:spPr>
          <a:xfrm>
            <a:off x="677334" y="83128"/>
            <a:ext cx="8596668" cy="960582"/>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4000"/>
              <a:buFont typeface="Trebuchet MS"/>
              <a:buNone/>
            </a:pPr>
            <a:r>
              <a:rPr lang="en-US" sz="4000"/>
              <a:t>Cafe</a:t>
            </a:r>
            <a:endParaRPr/>
          </a:p>
        </p:txBody>
      </p:sp>
      <p:sp>
        <p:nvSpPr>
          <p:cNvPr id="273" name="Google Shape;273;p36"/>
          <p:cNvSpPr txBox="1">
            <a:spLocks noGrp="1"/>
          </p:cNvSpPr>
          <p:nvPr>
            <p:ph type="body" idx="1"/>
          </p:nvPr>
        </p:nvSpPr>
        <p:spPr>
          <a:xfrm>
            <a:off x="677334" y="923637"/>
            <a:ext cx="9879830" cy="5934364"/>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SzPct val="79999"/>
              <a:buChar char="►"/>
            </a:pPr>
            <a:r>
              <a:rPr lang="en-US" sz="2100"/>
              <a:t>We will not have any lunch visitors for the first six weeks of school to help our students adjust and learn the routines of the cafeteria.  When we begin having lunch visitors, we will need parents/legal guardians to contact Ms. Valerie Rogers at 985-786-6086 or vrogers@stcharles.k12.la.us at least 24 hours prior.  You will receive a confirmation email from Ms. Valerie Rogers confirming your visit.  You must receive a confirmation email in order to have lunch with your child. Please only sign up one time in the month to allow for all parents to have an opportunity to eat with their child.  Due to capacity, we must limit </a:t>
            </a:r>
            <a:r>
              <a:rPr lang="en-US" sz="2100" b="1" i="1" u="sng"/>
              <a:t>five</a:t>
            </a:r>
            <a:r>
              <a:rPr lang="en-US" sz="2100"/>
              <a:t> parents per grade level per day. In order to eat lunch with students, the person must be on the child’s emergency card.  </a:t>
            </a:r>
            <a:endParaRPr/>
          </a:p>
          <a:p>
            <a:pPr marL="0" lvl="0" indent="0" algn="l" rtl="0">
              <a:spcBef>
                <a:spcPts val="1000"/>
              </a:spcBef>
              <a:spcAft>
                <a:spcPts val="0"/>
              </a:spcAft>
              <a:buSzPct val="79999"/>
              <a:buNone/>
            </a:pPr>
            <a:r>
              <a:rPr lang="en-US" sz="2100"/>
              <a:t> </a:t>
            </a:r>
            <a:endParaRPr/>
          </a:p>
          <a:p>
            <a:pPr marL="342900" lvl="0" indent="-342900" algn="l" rtl="0">
              <a:spcBef>
                <a:spcPts val="1000"/>
              </a:spcBef>
              <a:spcAft>
                <a:spcPts val="0"/>
              </a:spcAft>
              <a:buSzPct val="79999"/>
              <a:buChar char="►"/>
            </a:pPr>
            <a:r>
              <a:rPr lang="en-US" sz="2100"/>
              <a:t>Parents/legal guardians wishing to eat lunch with their child must first check in at the office with identification to receive a visitor’s pass and special lunch date form.  Parents/legal guardians will present the form to cafeteria monitors and sit with their child in the designated area on the stage. Students </a:t>
            </a:r>
            <a:r>
              <a:rPr lang="en-US" sz="2100" b="1"/>
              <a:t>may not</a:t>
            </a:r>
            <a:r>
              <a:rPr lang="en-US" sz="2100" b="1" i="1"/>
              <a:t> </a:t>
            </a:r>
            <a:r>
              <a:rPr lang="en-US" sz="2100"/>
              <a:t>invite friends to join them.  Parents must return the visitor pass to the office immediately after lunch.   </a:t>
            </a:r>
            <a:endParaRPr/>
          </a:p>
          <a:p>
            <a:pPr marL="0" lvl="0" indent="0" algn="l" rtl="0">
              <a:spcBef>
                <a:spcPts val="1000"/>
              </a:spcBef>
              <a:spcAft>
                <a:spcPts val="0"/>
              </a:spcAft>
              <a:buSzPct val="79999"/>
              <a:buNone/>
            </a:pPr>
            <a:r>
              <a:rPr lang="en-US" sz="2100"/>
              <a:t> </a:t>
            </a:r>
            <a:endParaRPr/>
          </a:p>
          <a:p>
            <a:pPr marL="342900" lvl="0" indent="-342900" algn="l" rtl="0">
              <a:spcBef>
                <a:spcPts val="1000"/>
              </a:spcBef>
              <a:spcAft>
                <a:spcPts val="0"/>
              </a:spcAft>
              <a:buSzPct val="79999"/>
              <a:buChar char="►"/>
            </a:pPr>
            <a:r>
              <a:rPr lang="en-US" sz="2100"/>
              <a:t>If you are planning to eat lunch with your child and will need a school lunch, you must notify Ms. Valerie Rogers in email when requesting to come to eat lunch with your student that you will be eating(purchasing) a cafeteria lunch.  If you have not pre ordered a cafeteria lunch, one may not be available, but you are welcome to stay and sit with your child while he/she eats at a designated table. </a:t>
            </a:r>
            <a:endParaRPr/>
          </a:p>
          <a:p>
            <a:pPr marL="0" lvl="0" indent="0" algn="l" rtl="0">
              <a:spcBef>
                <a:spcPts val="1000"/>
              </a:spcBef>
              <a:spcAft>
                <a:spcPts val="0"/>
              </a:spcAft>
              <a:buSzPct val="79999"/>
              <a:buNone/>
            </a:pPr>
            <a:r>
              <a:rPr lang="en-US" sz="2100" b="1"/>
              <a:t> </a:t>
            </a:r>
            <a:endParaRPr sz="2100"/>
          </a:p>
          <a:p>
            <a:pPr marL="342900" lvl="0" indent="-265176" algn="l" rtl="0">
              <a:spcBef>
                <a:spcPts val="1000"/>
              </a:spcBef>
              <a:spcAft>
                <a:spcPts val="0"/>
              </a:spcAft>
              <a:buSzPct val="79999"/>
              <a:buNone/>
            </a:pPr>
            <a:endParaRPr/>
          </a:p>
        </p:txBody>
      </p:sp>
      <p:pic>
        <p:nvPicPr>
          <p:cNvPr id="274" name="Google Shape;274;p36"/>
          <p:cNvPicPr preferRelativeResize="0"/>
          <p:nvPr/>
        </p:nvPicPr>
        <p:blipFill rotWithShape="1">
          <a:blip r:embed="rId3">
            <a:alphaModFix/>
          </a:blip>
          <a:srcRect/>
          <a:stretch/>
        </p:blipFill>
        <p:spPr>
          <a:xfrm>
            <a:off x="10272458" y="4758068"/>
            <a:ext cx="1670160" cy="184368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7"/>
          <p:cNvSpPr txBox="1">
            <a:spLocks noGrp="1"/>
          </p:cNvSpPr>
          <p:nvPr>
            <p:ph type="title"/>
          </p:nvPr>
        </p:nvSpPr>
        <p:spPr>
          <a:xfrm>
            <a:off x="677334" y="120073"/>
            <a:ext cx="9676630" cy="1810327"/>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4000"/>
              <a:buFont typeface="Trebuchet MS"/>
              <a:buNone/>
            </a:pPr>
            <a:r>
              <a:rPr lang="en-US" sz="4000"/>
              <a:t>Luling Elementary School &amp; </a:t>
            </a:r>
            <a:br>
              <a:rPr lang="en-US" sz="4000"/>
            </a:br>
            <a:r>
              <a:rPr lang="en-US" sz="4000"/>
              <a:t>Federal Programs</a:t>
            </a:r>
            <a:br>
              <a:rPr lang="en-US" sz="4000"/>
            </a:br>
            <a:r>
              <a:rPr lang="en-US" sz="4000"/>
              <a:t>St. Charles Parish Public Schools</a:t>
            </a:r>
            <a:endParaRPr/>
          </a:p>
        </p:txBody>
      </p:sp>
      <p:sp>
        <p:nvSpPr>
          <p:cNvPr id="280" name="Google Shape;280;p37"/>
          <p:cNvSpPr txBox="1">
            <a:spLocks noGrp="1"/>
          </p:cNvSpPr>
          <p:nvPr>
            <p:ph type="body" idx="1"/>
          </p:nvPr>
        </p:nvSpPr>
        <p:spPr>
          <a:xfrm>
            <a:off x="1102207" y="2724007"/>
            <a:ext cx="8596668" cy="388077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520"/>
              <a:buNone/>
            </a:pPr>
            <a:r>
              <a:rPr lang="en-US" sz="4400"/>
              <a:t>               </a:t>
            </a:r>
            <a:r>
              <a:rPr lang="en-US" sz="4400" u="sng"/>
              <a:t>Outcome</a:t>
            </a:r>
            <a:endParaRPr/>
          </a:p>
          <a:p>
            <a:pPr marL="342900" lvl="0" indent="-342900" algn="l" rtl="0">
              <a:spcBef>
                <a:spcPts val="1000"/>
              </a:spcBef>
              <a:spcAft>
                <a:spcPts val="0"/>
              </a:spcAft>
              <a:buSzPts val="3520"/>
              <a:buChar char="►"/>
            </a:pPr>
            <a:r>
              <a:rPr lang="en-US" sz="4400"/>
              <a:t>Become familiar with Title I</a:t>
            </a:r>
            <a:endParaRPr/>
          </a:p>
          <a:p>
            <a:pPr marL="1600200" lvl="3" indent="-228600" algn="l" rtl="0">
              <a:spcBef>
                <a:spcPts val="1000"/>
              </a:spcBef>
              <a:spcAft>
                <a:spcPts val="0"/>
              </a:spcAft>
              <a:buSzPts val="3520"/>
              <a:buChar char="►"/>
            </a:pPr>
            <a:r>
              <a:rPr lang="en-US" sz="4400"/>
              <a:t>Services</a:t>
            </a:r>
            <a:endParaRPr/>
          </a:p>
          <a:p>
            <a:pPr marL="1600200" lvl="3" indent="-228600" algn="l" rtl="0">
              <a:spcBef>
                <a:spcPts val="1000"/>
              </a:spcBef>
              <a:spcAft>
                <a:spcPts val="0"/>
              </a:spcAft>
              <a:buSzPts val="3520"/>
              <a:buChar char="►"/>
            </a:pPr>
            <a:r>
              <a:rPr lang="en-US" sz="4400"/>
              <a:t>Requirements</a:t>
            </a:r>
            <a:endParaRPr/>
          </a:p>
        </p:txBody>
      </p:sp>
      <p:pic>
        <p:nvPicPr>
          <p:cNvPr id="281" name="Google Shape;281;p37"/>
          <p:cNvPicPr preferRelativeResize="0"/>
          <p:nvPr/>
        </p:nvPicPr>
        <p:blipFill rotWithShape="1">
          <a:blip r:embed="rId3">
            <a:alphaModFix/>
          </a:blip>
          <a:srcRect/>
          <a:stretch/>
        </p:blipFill>
        <p:spPr>
          <a:xfrm>
            <a:off x="10272458" y="4758068"/>
            <a:ext cx="1670160" cy="184368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8"/>
          <p:cNvSpPr txBox="1">
            <a:spLocks noGrp="1"/>
          </p:cNvSpPr>
          <p:nvPr>
            <p:ph type="title"/>
          </p:nvPr>
        </p:nvSpPr>
        <p:spPr>
          <a:xfrm>
            <a:off x="677334" y="2152072"/>
            <a:ext cx="8596668" cy="4396509"/>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8000"/>
              <a:buFont typeface="Trebuchet MS"/>
              <a:buNone/>
            </a:pPr>
            <a:r>
              <a:rPr lang="en-US" sz="8000"/>
              <a:t>Federal Programs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9"/>
          <p:cNvSpPr txBox="1">
            <a:spLocks noGrp="1"/>
          </p:cNvSpPr>
          <p:nvPr>
            <p:ph type="title"/>
          </p:nvPr>
        </p:nvSpPr>
        <p:spPr>
          <a:xfrm>
            <a:off x="677334" y="166255"/>
            <a:ext cx="8596668" cy="110836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4400"/>
              <a:buFont typeface="Trebuchet MS"/>
              <a:buNone/>
            </a:pPr>
            <a:r>
              <a:rPr lang="en-US" sz="4400"/>
              <a:t>Purposes of Title I</a:t>
            </a:r>
            <a:endParaRPr/>
          </a:p>
        </p:txBody>
      </p:sp>
      <p:sp>
        <p:nvSpPr>
          <p:cNvPr id="292" name="Google Shape;292;p39"/>
          <p:cNvSpPr txBox="1">
            <a:spLocks noGrp="1"/>
          </p:cNvSpPr>
          <p:nvPr>
            <p:ph type="body" idx="1"/>
          </p:nvPr>
        </p:nvSpPr>
        <p:spPr>
          <a:xfrm>
            <a:off x="501842" y="868218"/>
            <a:ext cx="10554085" cy="5273964"/>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480"/>
              <a:buChar char="►"/>
            </a:pPr>
            <a:r>
              <a:rPr lang="en-US" sz="3100"/>
              <a:t>To provide funding to assist at-risk students in becoming more successful.</a:t>
            </a:r>
            <a:endParaRPr/>
          </a:p>
          <a:p>
            <a:pPr marL="342900" lvl="0" indent="-185420" algn="l" rtl="0">
              <a:spcBef>
                <a:spcPts val="1000"/>
              </a:spcBef>
              <a:spcAft>
                <a:spcPts val="0"/>
              </a:spcAft>
              <a:buSzPts val="2480"/>
              <a:buNone/>
            </a:pPr>
            <a:endParaRPr sz="3100"/>
          </a:p>
          <a:p>
            <a:pPr marL="342900" lvl="0" indent="-342900" algn="l" rtl="0">
              <a:spcBef>
                <a:spcPts val="1000"/>
              </a:spcBef>
              <a:spcAft>
                <a:spcPts val="0"/>
              </a:spcAft>
              <a:buSzPts val="2480"/>
              <a:buChar char="►"/>
            </a:pPr>
            <a:r>
              <a:rPr lang="en-US" sz="3100"/>
              <a:t>Funding is determined by the level of poverty at the school</a:t>
            </a:r>
            <a:endParaRPr/>
          </a:p>
          <a:p>
            <a:pPr marL="342900" lvl="0" indent="-185420" algn="l" rtl="0">
              <a:spcBef>
                <a:spcPts val="1000"/>
              </a:spcBef>
              <a:spcAft>
                <a:spcPts val="0"/>
              </a:spcAft>
              <a:buSzPts val="2480"/>
              <a:buNone/>
            </a:pPr>
            <a:endParaRPr sz="3100"/>
          </a:p>
          <a:p>
            <a:pPr marL="342900" lvl="0" indent="-342900" algn="l" rtl="0">
              <a:spcBef>
                <a:spcPts val="1000"/>
              </a:spcBef>
              <a:spcAft>
                <a:spcPts val="0"/>
              </a:spcAft>
              <a:buSzPts val="2480"/>
              <a:buChar char="►"/>
            </a:pPr>
            <a:r>
              <a:rPr lang="en-US" sz="3100"/>
              <a:t>Services are provided to students who are academically in need.</a:t>
            </a:r>
            <a:endParaRPr/>
          </a:p>
          <a:p>
            <a:pPr marL="342900" lvl="0" indent="-185420" algn="l" rtl="0">
              <a:spcBef>
                <a:spcPts val="1000"/>
              </a:spcBef>
              <a:spcAft>
                <a:spcPts val="0"/>
              </a:spcAft>
              <a:buSzPts val="2480"/>
              <a:buNone/>
            </a:pPr>
            <a:endParaRPr sz="3100"/>
          </a:p>
          <a:p>
            <a:pPr marL="342900" lvl="0" indent="-342900" algn="l" rtl="0">
              <a:spcBef>
                <a:spcPts val="1000"/>
              </a:spcBef>
              <a:spcAft>
                <a:spcPts val="0"/>
              </a:spcAft>
              <a:buSzPts val="2480"/>
              <a:buChar char="►"/>
            </a:pPr>
            <a:r>
              <a:rPr lang="en-US" sz="3100"/>
              <a:t>Title 1 services are provided above that of the district.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0"/>
          <p:cNvSpPr txBox="1">
            <a:spLocks noGrp="1"/>
          </p:cNvSpPr>
          <p:nvPr>
            <p:ph type="title"/>
          </p:nvPr>
        </p:nvSpPr>
        <p:spPr>
          <a:xfrm>
            <a:off x="175491" y="203200"/>
            <a:ext cx="9448799" cy="131156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6000"/>
              <a:buFont typeface="Trebuchet MS"/>
              <a:buNone/>
            </a:pPr>
            <a:r>
              <a:rPr lang="en-US" sz="6000"/>
              <a:t>Title I Funding</a:t>
            </a:r>
            <a:endParaRPr/>
          </a:p>
        </p:txBody>
      </p:sp>
      <p:sp>
        <p:nvSpPr>
          <p:cNvPr id="298" name="Google Shape;298;p40"/>
          <p:cNvSpPr txBox="1">
            <a:spLocks noGrp="1"/>
          </p:cNvSpPr>
          <p:nvPr>
            <p:ph type="body" idx="1"/>
          </p:nvPr>
        </p:nvSpPr>
        <p:spPr>
          <a:xfrm>
            <a:off x="175491" y="1440873"/>
            <a:ext cx="10686473" cy="5153891"/>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SzPct val="79999"/>
              <a:buChar char="►"/>
            </a:pPr>
            <a:r>
              <a:rPr lang="en-US" sz="3600"/>
              <a:t>K-5 Literacy Interventionists</a:t>
            </a:r>
            <a:endParaRPr/>
          </a:p>
          <a:p>
            <a:pPr marL="342900" lvl="0" indent="-173736" algn="l" rtl="0">
              <a:spcBef>
                <a:spcPts val="1000"/>
              </a:spcBef>
              <a:spcAft>
                <a:spcPts val="0"/>
              </a:spcAft>
              <a:buSzPct val="79999"/>
              <a:buNone/>
            </a:pPr>
            <a:endParaRPr sz="3600"/>
          </a:p>
          <a:p>
            <a:pPr marL="342900" lvl="0" indent="-342900" algn="l" rtl="0">
              <a:spcBef>
                <a:spcPts val="1000"/>
              </a:spcBef>
              <a:spcAft>
                <a:spcPts val="0"/>
              </a:spcAft>
              <a:buSzPct val="79999"/>
              <a:buChar char="►"/>
            </a:pPr>
            <a:r>
              <a:rPr lang="en-US" sz="3600"/>
              <a:t>Family Center Literacy Teacher</a:t>
            </a:r>
            <a:endParaRPr/>
          </a:p>
          <a:p>
            <a:pPr marL="342900" lvl="0" indent="-173736" algn="l" rtl="0">
              <a:spcBef>
                <a:spcPts val="1000"/>
              </a:spcBef>
              <a:spcAft>
                <a:spcPts val="0"/>
              </a:spcAft>
              <a:buSzPct val="79999"/>
              <a:buNone/>
            </a:pPr>
            <a:endParaRPr sz="3600"/>
          </a:p>
          <a:p>
            <a:pPr marL="342900" lvl="0" indent="-342900" algn="l" rtl="0">
              <a:spcBef>
                <a:spcPts val="1000"/>
              </a:spcBef>
              <a:spcAft>
                <a:spcPts val="0"/>
              </a:spcAft>
              <a:buSzPct val="79999"/>
              <a:buChar char="►"/>
            </a:pPr>
            <a:r>
              <a:rPr lang="en-US" sz="3600"/>
              <a:t>Technology</a:t>
            </a:r>
            <a:endParaRPr/>
          </a:p>
          <a:p>
            <a:pPr marL="342900" lvl="0" indent="-173736" algn="l" rtl="0">
              <a:spcBef>
                <a:spcPts val="1000"/>
              </a:spcBef>
              <a:spcAft>
                <a:spcPts val="0"/>
              </a:spcAft>
              <a:buSzPct val="79999"/>
              <a:buNone/>
            </a:pPr>
            <a:endParaRPr sz="3600"/>
          </a:p>
          <a:p>
            <a:pPr marL="342900" lvl="0" indent="-342900" algn="l" rtl="0">
              <a:spcBef>
                <a:spcPts val="1000"/>
              </a:spcBef>
              <a:spcAft>
                <a:spcPts val="0"/>
              </a:spcAft>
              <a:buSzPct val="79999"/>
              <a:buChar char="►"/>
            </a:pPr>
            <a:r>
              <a:rPr lang="en-US" sz="3600"/>
              <a:t>Homeless Student Support</a:t>
            </a:r>
            <a:endParaRPr/>
          </a:p>
          <a:p>
            <a:pPr marL="342900" lvl="0" indent="-173736" algn="l" rtl="0">
              <a:spcBef>
                <a:spcPts val="1000"/>
              </a:spcBef>
              <a:spcAft>
                <a:spcPts val="0"/>
              </a:spcAft>
              <a:buSzPct val="79999"/>
              <a:buNone/>
            </a:pPr>
            <a:endParaRPr sz="3600"/>
          </a:p>
          <a:p>
            <a:pPr marL="342900" lvl="0" indent="-342900" algn="l" rtl="0">
              <a:spcBef>
                <a:spcPts val="1000"/>
              </a:spcBef>
              <a:spcAft>
                <a:spcPts val="0"/>
              </a:spcAft>
              <a:buSzPct val="79999"/>
              <a:buChar char="►"/>
            </a:pPr>
            <a:r>
              <a:rPr lang="en-US" sz="3600"/>
              <a:t>Materials &amp; Supplies for teachers to support teaching and learning</a:t>
            </a:r>
            <a:endParaRPr/>
          </a:p>
          <a:p>
            <a:pPr marL="342900" lvl="0" indent="-258318" algn="l" rtl="0">
              <a:spcBef>
                <a:spcPts val="1000"/>
              </a:spcBef>
              <a:spcAft>
                <a:spcPts val="0"/>
              </a:spcAft>
              <a:buSzPct val="79999"/>
              <a:buNone/>
            </a:pPr>
            <a:endParaRPr/>
          </a:p>
          <a:p>
            <a:pPr marL="342900" lvl="0" indent="-258318" algn="l" rtl="0">
              <a:lnSpc>
                <a:spcPct val="90000"/>
              </a:lnSpc>
              <a:spcBef>
                <a:spcPts val="1000"/>
              </a:spcBef>
              <a:spcAft>
                <a:spcPts val="0"/>
              </a:spcAft>
              <a:buClr>
                <a:schemeClr val="lt1"/>
              </a:buClr>
              <a:buSzPct val="79999"/>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1"/>
          <p:cNvSpPr txBox="1">
            <a:spLocks noGrp="1"/>
          </p:cNvSpPr>
          <p:nvPr>
            <p:ph type="title"/>
          </p:nvPr>
        </p:nvSpPr>
        <p:spPr>
          <a:xfrm>
            <a:off x="649625" y="304800"/>
            <a:ext cx="8596668" cy="103447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6000"/>
              <a:buFont typeface="Trebuchet MS"/>
              <a:buNone/>
            </a:pPr>
            <a:r>
              <a:rPr lang="en-US" sz="6000"/>
              <a:t>Title I Requirements</a:t>
            </a:r>
            <a:endParaRPr/>
          </a:p>
        </p:txBody>
      </p:sp>
      <p:sp>
        <p:nvSpPr>
          <p:cNvPr id="304" name="Google Shape;304;p41"/>
          <p:cNvSpPr txBox="1">
            <a:spLocks noGrp="1"/>
          </p:cNvSpPr>
          <p:nvPr>
            <p:ph type="body" idx="1"/>
          </p:nvPr>
        </p:nvSpPr>
        <p:spPr>
          <a:xfrm>
            <a:off x="443345" y="1339274"/>
            <a:ext cx="9485745" cy="5518726"/>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920"/>
              <a:buChar char="►"/>
            </a:pPr>
            <a:r>
              <a:rPr lang="en-US" sz="2400"/>
              <a:t>The district and school must have a written parent involvement policy that is reviewed annually.</a:t>
            </a:r>
            <a:endParaRPr/>
          </a:p>
          <a:p>
            <a:pPr marL="342900" lvl="0" indent="-220980" algn="l" rtl="0">
              <a:spcBef>
                <a:spcPts val="1000"/>
              </a:spcBef>
              <a:spcAft>
                <a:spcPts val="0"/>
              </a:spcAft>
              <a:buSzPts val="1920"/>
              <a:buNone/>
            </a:pPr>
            <a:endParaRPr sz="2400"/>
          </a:p>
          <a:p>
            <a:pPr marL="342900" lvl="0" indent="-342900" algn="l" rtl="0">
              <a:spcBef>
                <a:spcPts val="1000"/>
              </a:spcBef>
              <a:spcAft>
                <a:spcPts val="0"/>
              </a:spcAft>
              <a:buSzPts val="1920"/>
              <a:buChar char="►"/>
            </a:pPr>
            <a:r>
              <a:rPr lang="en-US" sz="2400"/>
              <a:t>Parent’s right to know – teacher and paraprofessional qualifications</a:t>
            </a:r>
            <a:endParaRPr/>
          </a:p>
          <a:p>
            <a:pPr marL="342900" lvl="0" indent="-220980" algn="l" rtl="0">
              <a:spcBef>
                <a:spcPts val="1000"/>
              </a:spcBef>
              <a:spcAft>
                <a:spcPts val="0"/>
              </a:spcAft>
              <a:buSzPts val="1920"/>
              <a:buNone/>
            </a:pPr>
            <a:endParaRPr sz="2400"/>
          </a:p>
          <a:p>
            <a:pPr marL="342900" lvl="0" indent="-342900" algn="l" rtl="0">
              <a:spcBef>
                <a:spcPts val="1000"/>
              </a:spcBef>
              <a:spcAft>
                <a:spcPts val="0"/>
              </a:spcAft>
              <a:buSzPts val="1920"/>
              <a:buChar char="►"/>
            </a:pPr>
            <a:r>
              <a:rPr lang="en-US" sz="2400"/>
              <a:t>Parent’s right to know – student achievement</a:t>
            </a:r>
            <a:endParaRPr/>
          </a:p>
          <a:p>
            <a:pPr marL="342900" lvl="0" indent="-220980" algn="l" rtl="0">
              <a:spcBef>
                <a:spcPts val="1000"/>
              </a:spcBef>
              <a:spcAft>
                <a:spcPts val="0"/>
              </a:spcAft>
              <a:buSzPts val="1920"/>
              <a:buNone/>
            </a:pPr>
            <a:endParaRPr sz="2400"/>
          </a:p>
          <a:p>
            <a:pPr marL="342900" lvl="0" indent="-342900" algn="l" rtl="0">
              <a:spcBef>
                <a:spcPts val="1000"/>
              </a:spcBef>
              <a:spcAft>
                <a:spcPts val="0"/>
              </a:spcAft>
              <a:buSzPts val="1920"/>
              <a:buChar char="►"/>
            </a:pPr>
            <a:r>
              <a:rPr lang="en-US" sz="2400"/>
              <a:t>Parent’s right to know – non-highly qualified teachers</a:t>
            </a:r>
            <a:endParaRPr/>
          </a:p>
          <a:p>
            <a:pPr marL="342900" lvl="0" indent="-220980" algn="l" rtl="0">
              <a:spcBef>
                <a:spcPts val="1000"/>
              </a:spcBef>
              <a:spcAft>
                <a:spcPts val="0"/>
              </a:spcAft>
              <a:buSzPts val="1920"/>
              <a:buNone/>
            </a:pPr>
            <a:endParaRPr sz="2400"/>
          </a:p>
          <a:p>
            <a:pPr marL="342900" lvl="0" indent="-342900" algn="l" rtl="0">
              <a:spcBef>
                <a:spcPts val="1000"/>
              </a:spcBef>
              <a:spcAft>
                <a:spcPts val="0"/>
              </a:spcAft>
              <a:buSzPts val="1920"/>
              <a:buChar char="►"/>
            </a:pPr>
            <a:r>
              <a:rPr lang="en-US" sz="2400"/>
              <a:t>School/Parent/Child Compacts</a:t>
            </a:r>
            <a:endParaRPr/>
          </a:p>
          <a:p>
            <a:pPr marL="342900" lvl="0" indent="-251459" algn="l" rtl="0">
              <a:spcBef>
                <a:spcPts val="1000"/>
              </a:spcBef>
              <a:spcAft>
                <a:spcPts val="0"/>
              </a:spcAft>
              <a:buSzPts val="1440"/>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2"/>
          <p:cNvSpPr txBox="1">
            <a:spLocks noGrp="1"/>
          </p:cNvSpPr>
          <p:nvPr>
            <p:ph type="title"/>
          </p:nvPr>
        </p:nvSpPr>
        <p:spPr>
          <a:xfrm>
            <a:off x="677334" y="350982"/>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5400"/>
              <a:buFont typeface="Trebuchet MS"/>
              <a:buNone/>
            </a:pPr>
            <a:r>
              <a:rPr lang="en-US" sz="5400"/>
              <a:t>Contacts for Title I</a:t>
            </a:r>
            <a:endParaRPr/>
          </a:p>
        </p:txBody>
      </p:sp>
      <p:sp>
        <p:nvSpPr>
          <p:cNvPr id="310" name="Google Shape;310;p42"/>
          <p:cNvSpPr txBox="1">
            <a:spLocks noGrp="1"/>
          </p:cNvSpPr>
          <p:nvPr>
            <p:ph type="body" idx="1"/>
          </p:nvPr>
        </p:nvSpPr>
        <p:spPr>
          <a:xfrm>
            <a:off x="677334" y="1838037"/>
            <a:ext cx="8596668" cy="4203326"/>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3520"/>
              <a:buChar char="►"/>
            </a:pPr>
            <a:r>
              <a:rPr lang="en-US" sz="4400"/>
              <a:t>Director of Federal Programs</a:t>
            </a:r>
            <a:endParaRPr/>
          </a:p>
          <a:p>
            <a:pPr marL="1143000" lvl="2" indent="-228600" algn="l" rtl="0">
              <a:spcBef>
                <a:spcPts val="1000"/>
              </a:spcBef>
              <a:spcAft>
                <a:spcPts val="0"/>
              </a:spcAft>
              <a:buSzPts val="3520"/>
              <a:buChar char="►"/>
            </a:pPr>
            <a:r>
              <a:rPr lang="en-US" sz="4400"/>
              <a:t>Patricia Smith</a:t>
            </a:r>
            <a:endParaRPr/>
          </a:p>
          <a:p>
            <a:pPr marL="0" lvl="0" indent="0" algn="l" rtl="0">
              <a:spcBef>
                <a:spcPts val="1000"/>
              </a:spcBef>
              <a:spcAft>
                <a:spcPts val="0"/>
              </a:spcAft>
              <a:buSzPts val="3520"/>
              <a:buNone/>
            </a:pPr>
            <a:endParaRPr sz="4400"/>
          </a:p>
          <a:p>
            <a:pPr marL="342900" lvl="0" indent="-342900" algn="l" rtl="0">
              <a:spcBef>
                <a:spcPts val="1000"/>
              </a:spcBef>
              <a:spcAft>
                <a:spcPts val="0"/>
              </a:spcAft>
              <a:buSzPts val="3520"/>
              <a:buChar char="►"/>
            </a:pPr>
            <a:r>
              <a:rPr lang="en-US" sz="4400"/>
              <a:t>Title I Coordinator</a:t>
            </a:r>
            <a:endParaRPr/>
          </a:p>
          <a:p>
            <a:pPr marL="1143000" lvl="2" indent="-228600" algn="l" rtl="0">
              <a:spcBef>
                <a:spcPts val="1000"/>
              </a:spcBef>
              <a:spcAft>
                <a:spcPts val="0"/>
              </a:spcAft>
              <a:buSzPts val="3520"/>
              <a:buChar char="►"/>
            </a:pPr>
            <a:r>
              <a:rPr lang="en-US" sz="4400"/>
              <a:t>Lacey Powers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600"/>
              <a:buFont typeface="Trebuchet MS"/>
              <a:buNone/>
            </a:pPr>
            <a:r>
              <a:rPr lang="en-US"/>
              <a:t>We look forward to </a:t>
            </a:r>
            <a:r>
              <a:rPr lang="en-US" i="1"/>
              <a:t>“GROWing” </a:t>
            </a:r>
            <a:br>
              <a:rPr lang="en-US"/>
            </a:br>
            <a:r>
              <a:rPr lang="en-US"/>
              <a:t>together this school year. </a:t>
            </a:r>
            <a:endParaRPr/>
          </a:p>
        </p:txBody>
      </p:sp>
      <p:pic>
        <p:nvPicPr>
          <p:cNvPr id="316" name="Google Shape;316;p43"/>
          <p:cNvPicPr preferRelativeResize="0">
            <a:picLocks noGrp="1"/>
          </p:cNvPicPr>
          <p:nvPr>
            <p:ph type="body" idx="1"/>
          </p:nvPr>
        </p:nvPicPr>
        <p:blipFill rotWithShape="1">
          <a:blip r:embed="rId3">
            <a:alphaModFix/>
          </a:blip>
          <a:srcRect/>
          <a:stretch/>
        </p:blipFill>
        <p:spPr>
          <a:xfrm>
            <a:off x="2594340" y="2096655"/>
            <a:ext cx="4762655" cy="4414982"/>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2257</Words>
  <Application>Microsoft Office PowerPoint</Application>
  <PresentationFormat>Widescreen</PresentationFormat>
  <Paragraphs>153</Paragraphs>
  <Slides>26</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Algerian</vt:lpstr>
      <vt:lpstr>Arial</vt:lpstr>
      <vt:lpstr>Cambria</vt:lpstr>
      <vt:lpstr>Comic Sans MS</vt:lpstr>
      <vt:lpstr>Courier New</vt:lpstr>
      <vt:lpstr>Noto Sans Symbols</vt:lpstr>
      <vt:lpstr>Times New Roman</vt:lpstr>
      <vt:lpstr>Trebuchet MS</vt:lpstr>
      <vt:lpstr>Facet</vt:lpstr>
      <vt:lpstr>Welcome to the  2022-2023  School Year!</vt:lpstr>
      <vt:lpstr>Introductions</vt:lpstr>
      <vt:lpstr>All about Kindergarten and Mrs. Vicknair</vt:lpstr>
      <vt:lpstr>All about Kindergarten and Mrs. Albert</vt:lpstr>
      <vt:lpstr>School Hours for Students</vt:lpstr>
      <vt:lpstr>Attendance</vt:lpstr>
      <vt:lpstr>Truancy</vt:lpstr>
      <vt:lpstr>Responsive Classroom:  Luling Elementary Behavioral Philosophy</vt:lpstr>
      <vt:lpstr>Dress Code Expectations</vt:lpstr>
      <vt:lpstr>Responsive Classroom Intervention Form: Luling Elementary Behavioral Philosophy</vt:lpstr>
      <vt:lpstr>LES School Expectations</vt:lpstr>
      <vt:lpstr>Cell Phones &amp;  Other Electronic Devices</vt:lpstr>
      <vt:lpstr>Housekeeping</vt:lpstr>
      <vt:lpstr>Assessments &amp; Grading</vt:lpstr>
      <vt:lpstr>Stakeholder Information Sheet</vt:lpstr>
      <vt:lpstr>Wednesday Folders</vt:lpstr>
      <vt:lpstr>Parent Communication/School Status</vt:lpstr>
      <vt:lpstr>Emergency Cards</vt:lpstr>
      <vt:lpstr>Cafe</vt:lpstr>
      <vt:lpstr>Luling Elementary School &amp;  Federal Programs St. Charles Parish Public Schools</vt:lpstr>
      <vt:lpstr>Federal Programs</vt:lpstr>
      <vt:lpstr>Purposes of Title I</vt:lpstr>
      <vt:lpstr>Title I Funding</vt:lpstr>
      <vt:lpstr>Title I Requirements</vt:lpstr>
      <vt:lpstr>Contacts for Title I</vt:lpstr>
      <vt:lpstr>We look forward to “GROWing”  together this school year.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2022-2023  School Year!</dc:title>
  <dc:creator>Todd Vicknair</dc:creator>
  <cp:lastModifiedBy>Todd Vicknair</cp:lastModifiedBy>
  <cp:revision>1</cp:revision>
  <dcterms:modified xsi:type="dcterms:W3CDTF">2022-08-07T17:06:31Z</dcterms:modified>
</cp:coreProperties>
</file>