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58" r:id="rId4"/>
    <p:sldId id="276" r:id="rId5"/>
    <p:sldId id="274" r:id="rId6"/>
    <p:sldId id="275" r:id="rId7"/>
    <p:sldId id="266" r:id="rId8"/>
    <p:sldId id="282" r:id="rId9"/>
    <p:sldId id="260" r:id="rId10"/>
    <p:sldId id="261" r:id="rId11"/>
    <p:sldId id="268" r:id="rId12"/>
    <p:sldId id="269" r:id="rId13"/>
    <p:sldId id="270" r:id="rId14"/>
    <p:sldId id="271" r:id="rId15"/>
    <p:sldId id="272" r:id="rId16"/>
    <p:sldId id="273" r:id="rId17"/>
    <p:sldId id="281" r:id="rId18"/>
    <p:sldId id="279" r:id="rId19"/>
    <p:sldId id="280" r:id="rId20"/>
    <p:sldId id="277" r:id="rId21"/>
    <p:sldId id="283" r:id="rId2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25" d="100"/>
          <a:sy n="25" d="100"/>
        </p:scale>
        <p:origin x="-1332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2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3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3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5" Type="http://schemas.openxmlformats.org/officeDocument/2006/relationships/image" Target="../media/image38.wmf"/><Relationship Id="rId4" Type="http://schemas.openxmlformats.org/officeDocument/2006/relationships/image" Target="../media/image37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4" Type="http://schemas.openxmlformats.org/officeDocument/2006/relationships/image" Target="../media/image42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1.wmf"/><Relationship Id="rId4" Type="http://schemas.openxmlformats.org/officeDocument/2006/relationships/image" Target="../media/image45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0.wmf"/><Relationship Id="rId4" Type="http://schemas.openxmlformats.org/officeDocument/2006/relationships/image" Target="../media/image48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39.wmf"/><Relationship Id="rId5" Type="http://schemas.openxmlformats.org/officeDocument/2006/relationships/image" Target="../media/image52.wmf"/><Relationship Id="rId4" Type="http://schemas.openxmlformats.org/officeDocument/2006/relationships/image" Target="../media/image51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42.wmf"/><Relationship Id="rId4" Type="http://schemas.openxmlformats.org/officeDocument/2006/relationships/image" Target="../media/image55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A30A647-5EE2-4B1F-82DB-89A4C82442D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9459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9460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9461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9462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9463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2A68431-A4A3-41E0-A2E7-B8B6B9FD4F4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900F0F-9BA6-4016-914B-7BCE061BD010}" type="slidenum">
              <a:rPr lang="en-US"/>
              <a:pPr/>
              <a:t>1</a:t>
            </a:fld>
            <a:endParaRPr lang="en-US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1B93D7-053A-48FB-B76E-42EAEC695310}" type="slidenum">
              <a:rPr lang="en-US"/>
              <a:pPr/>
              <a:t>2</a:t>
            </a:fld>
            <a:endParaRPr 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9E157B-AAF3-47FF-96AF-D94FA657C159}" type="slidenum">
              <a:rPr lang="en-US"/>
              <a:pPr/>
              <a:t>3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A65CB2-0B16-4B59-A4FA-FAEEAC57A803}" type="slidenum">
              <a:rPr lang="en-US"/>
              <a:pPr/>
              <a:t>4</a:t>
            </a:fld>
            <a:endParaRPr 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57CFB9-122B-4984-A767-1BC41481F047}" type="slidenum">
              <a:rPr lang="en-US"/>
              <a:pPr/>
              <a:t>5</a:t>
            </a:fld>
            <a:endParaRPr lang="en-US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B8E54B-0EA1-4B80-A28B-FBEF3110B6C7}" type="slidenum">
              <a:rPr lang="en-US"/>
              <a:pPr/>
              <a:t>6</a:t>
            </a:fld>
            <a:endParaRPr 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90E00A-8790-4D4B-9FE6-2B20954CFC06}" type="slidenum">
              <a:rPr lang="en-US"/>
              <a:pPr/>
              <a:t>7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FF3564-2D2F-4C79-86DC-5F17653E4EC0}" type="slidenum">
              <a:rPr lang="en-US"/>
              <a:pPr/>
              <a:t>8</a:t>
            </a:fld>
            <a:endParaRPr lang="en-US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EB272C-51CC-4CF4-8ADE-B7B87BB39D61}" type="slidenum">
              <a:rPr lang="en-US"/>
              <a:pPr/>
              <a:t>9</a:t>
            </a:fld>
            <a:endParaRPr 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0D1AAA-3623-46A5-B547-6A83650CDB40}" type="slidenum">
              <a:rPr lang="en-US"/>
              <a:pPr/>
              <a:t>10</a:t>
            </a:fld>
            <a:endParaRPr lang="en-US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B9AF8C-BEAA-4C75-AF2E-B7B7AC9639D4}" type="slidenum">
              <a:rPr lang="en-US"/>
              <a:pPr/>
              <a:t>11</a:t>
            </a:fld>
            <a:endParaRPr 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6669CD-50E4-4342-A854-53265A44AC65}" type="slidenum">
              <a:rPr lang="en-US"/>
              <a:pPr/>
              <a:t>12</a:t>
            </a:fld>
            <a:endParaRPr lang="en-US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360C3F-70D6-46D4-BAF4-B134C08ACD5F}" type="slidenum">
              <a:rPr lang="en-US"/>
              <a:pPr/>
              <a:t>13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E6579C-2781-4750-81FB-1D0C54959F5A}" type="slidenum">
              <a:rPr lang="en-US"/>
              <a:pPr/>
              <a:t>14</a:t>
            </a:fld>
            <a:endParaRPr lang="en-US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F8D0BC-7C0C-420E-A166-E847F1FE6DC2}" type="slidenum">
              <a:rPr lang="en-US"/>
              <a:pPr/>
              <a:t>15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A56F60-4EF9-42E8-863F-88F2A594D2CC}" type="slidenum">
              <a:rPr lang="en-US"/>
              <a:pPr/>
              <a:t>16</a:t>
            </a:fld>
            <a:endParaRPr lang="en-US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3D6ADF-02AB-4DA4-BB5F-346B89C16F85}" type="slidenum">
              <a:rPr lang="en-US"/>
              <a:pPr/>
              <a:t>17</a:t>
            </a:fld>
            <a:endParaRPr lang="en-US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03881A-CE22-43B7-B58D-4D85FECE0F44}" type="slidenum">
              <a:rPr lang="en-US"/>
              <a:pPr/>
              <a:t>18</a:t>
            </a:fld>
            <a:endParaRPr 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38C905-D226-418B-A084-1135EBFE0A41}" type="slidenum">
              <a:rPr lang="en-US"/>
              <a:pPr/>
              <a:t>19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C78394-CAF2-4D7B-B169-B18F22D87962}" type="slidenum">
              <a:rPr lang="en-US"/>
              <a:pPr/>
              <a:t>20</a:t>
            </a:fld>
            <a:endParaRPr lang="en-US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757E95-E355-45F0-836A-808F78CC555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51E6AA-845C-4021-A512-B659BEFFAFC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DDB19B-44CF-4925-92D1-305AEA3FA8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E61859-305B-4638-A1DC-06B17E043DF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344053-CDE6-403A-80D3-C04402E0EA3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A4EDE5-E355-4341-AA33-6B5F0041C4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2E81A-5035-46DD-8451-EF272DD3D0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A73981-07F4-4B54-A747-4085848EA0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452EAD-B6D3-4436-A899-C05513CBBC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BE0FAF-ED2D-48F5-B2EE-4717CBBB99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22D2E7-7320-48BE-960F-BB56A370E5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B03BDAC-4437-45B4-9D47-52928DEBC8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40EBDCD-34C7-4B23-838E-702B2BAE17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8165B8E-88B0-4346-9866-56280D5DBBE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6.bin"/><Relationship Id="rId5" Type="http://schemas.openxmlformats.org/officeDocument/2006/relationships/oleObject" Target="../embeddings/oleObject25.bin"/><Relationship Id="rId4" Type="http://schemas.openxmlformats.org/officeDocument/2006/relationships/oleObject" Target="../embeddings/oleObject24.bin"/><Relationship Id="rId9" Type="http://schemas.openxmlformats.org/officeDocument/2006/relationships/oleObject" Target="../embeddings/oleObject29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2.bin"/><Relationship Id="rId5" Type="http://schemas.openxmlformats.org/officeDocument/2006/relationships/oleObject" Target="../embeddings/oleObject31.bin"/><Relationship Id="rId4" Type="http://schemas.openxmlformats.org/officeDocument/2006/relationships/oleObject" Target="../embeddings/oleObject30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35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8.bin"/><Relationship Id="rId5" Type="http://schemas.openxmlformats.org/officeDocument/2006/relationships/oleObject" Target="../embeddings/oleObject37.bin"/><Relationship Id="rId4" Type="http://schemas.openxmlformats.org/officeDocument/2006/relationships/oleObject" Target="../embeddings/oleObject3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43.bin"/><Relationship Id="rId5" Type="http://schemas.openxmlformats.org/officeDocument/2006/relationships/oleObject" Target="../embeddings/oleObject42.bin"/><Relationship Id="rId4" Type="http://schemas.openxmlformats.org/officeDocument/2006/relationships/oleObject" Target="../embeddings/oleObject4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47.bin"/><Relationship Id="rId5" Type="http://schemas.openxmlformats.org/officeDocument/2006/relationships/oleObject" Target="../embeddings/oleObject46.bin"/><Relationship Id="rId4" Type="http://schemas.openxmlformats.org/officeDocument/2006/relationships/oleObject" Target="../embeddings/oleObject4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5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51.bin"/><Relationship Id="rId5" Type="http://schemas.openxmlformats.org/officeDocument/2006/relationships/oleObject" Target="../embeddings/oleObject50.bin"/><Relationship Id="rId4" Type="http://schemas.openxmlformats.org/officeDocument/2006/relationships/oleObject" Target="../embeddings/oleObject49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7.bin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5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55.bin"/><Relationship Id="rId5" Type="http://schemas.openxmlformats.org/officeDocument/2006/relationships/oleObject" Target="../embeddings/oleObject54.bin"/><Relationship Id="rId4" Type="http://schemas.openxmlformats.org/officeDocument/2006/relationships/oleObject" Target="../embeddings/oleObject53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60.bin"/><Relationship Id="rId5" Type="http://schemas.openxmlformats.org/officeDocument/2006/relationships/oleObject" Target="../embeddings/oleObject59.bin"/><Relationship Id="rId4" Type="http://schemas.openxmlformats.org/officeDocument/2006/relationships/oleObject" Target="../embeddings/oleObject58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5" Type="http://schemas.openxmlformats.org/officeDocument/2006/relationships/oleObject" Target="../embeddings/oleObject64.bin"/><Relationship Id="rId4" Type="http://schemas.openxmlformats.org/officeDocument/2006/relationships/oleObject" Target="../embeddings/oleObject6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609600"/>
            <a:ext cx="7772400" cy="1143000"/>
          </a:xfrm>
        </p:spPr>
        <p:txBody>
          <a:bodyPr/>
          <a:lstStyle/>
          <a:p>
            <a:r>
              <a:rPr lang="en-US"/>
              <a:t>Adding and subtracting rational expressions: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133600"/>
            <a:ext cx="6400800" cy="1752600"/>
          </a:xfrm>
        </p:spPr>
        <p:txBody>
          <a:bodyPr/>
          <a:lstStyle/>
          <a:p>
            <a:r>
              <a:rPr lang="en-US" sz="4400"/>
              <a:t>To add or subtract rational expressions use the addition property:</a:t>
            </a:r>
          </a:p>
        </p:txBody>
      </p:sp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2286000" y="4267200"/>
          <a:ext cx="4800600" cy="2212975"/>
        </p:xfrm>
        <a:graphic>
          <a:graphicData uri="http://schemas.openxmlformats.org/presentationml/2006/ole">
            <p:oleObj spid="_x0000_s2053" name="Equation" r:id="rId4" imgW="850680" imgH="393480" progId="Equation.3">
              <p:embed/>
            </p:oleObj>
          </a:graphicData>
        </a:graphic>
      </p:graphicFrame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228600" y="6477000"/>
            <a:ext cx="6419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/>
              <a:t>Taken from http://podcasts.shelbyed.k12.al.us/sclemons/files/2011/05/add-subtraction-rationals.ppt#1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905000"/>
            <a:ext cx="7772400" cy="1143000"/>
          </a:xfrm>
        </p:spPr>
        <p:txBody>
          <a:bodyPr/>
          <a:lstStyle/>
          <a:p>
            <a:r>
              <a:rPr lang="en-US"/>
              <a:t>If the expressions have the same (common) denominator, add or subtract the numerators, keep the same denominator, and simplify the result.</a:t>
            </a:r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1219200" y="4267200"/>
          <a:ext cx="6858000" cy="2205038"/>
        </p:xfrm>
        <a:graphic>
          <a:graphicData uri="http://schemas.openxmlformats.org/presentationml/2006/ole">
            <p:oleObj spid="_x0000_s3075" name="Equation" r:id="rId4" imgW="1218960" imgH="393480" progId="Equation.3">
              <p:embed/>
            </p:oleObj>
          </a:graphicData>
        </a:graphic>
      </p:graphicFrame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228600" y="6477000"/>
            <a:ext cx="6419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/>
              <a:t>Taken from http://podcasts.shelbyed.k12.al.us/sclemons/files/2011/05/add-subtraction-rationals.ppt#1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 the operations and simplify the result:</a:t>
            </a:r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4514850" y="3321050"/>
          <a:ext cx="112713" cy="214313"/>
        </p:xfrm>
        <a:graphic>
          <a:graphicData uri="http://schemas.openxmlformats.org/presentationml/2006/ole">
            <p:oleObj spid="_x0000_s4099" name="Equation" r:id="rId4" imgW="114120" imgH="215640" progId="Equation.3">
              <p:embed/>
            </p:oleObj>
          </a:graphicData>
        </a:graphic>
      </p:graphicFrame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762000" y="1524000"/>
          <a:ext cx="5638800" cy="2725738"/>
        </p:xfrm>
        <a:graphic>
          <a:graphicData uri="http://schemas.openxmlformats.org/presentationml/2006/ole">
            <p:oleObj spid="_x0000_s4100" name="Equation" r:id="rId5" imgW="812520" imgH="393480" progId="Equation.3">
              <p:embed/>
            </p:oleObj>
          </a:graphicData>
        </a:graphic>
      </p:graphicFrame>
      <p:graphicFrame>
        <p:nvGraphicFramePr>
          <p:cNvPr id="4105" name="Object 9"/>
          <p:cNvGraphicFramePr>
            <a:graphicFrameLocks noChangeAspect="1"/>
          </p:cNvGraphicFramePr>
          <p:nvPr>
            <p:ph idx="1"/>
          </p:nvPr>
        </p:nvGraphicFramePr>
        <p:xfrm>
          <a:off x="2438400" y="3886200"/>
          <a:ext cx="2312988" cy="2473325"/>
        </p:xfrm>
        <a:graphic>
          <a:graphicData uri="http://schemas.openxmlformats.org/presentationml/2006/ole">
            <p:oleObj spid="_x0000_s4105" name="Equation" r:id="rId6" imgW="368280" imgH="393480" progId="Equation.3">
              <p:embed/>
            </p:oleObj>
          </a:graphicData>
        </a:graphic>
      </p:graphicFrame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228600" y="6477000"/>
            <a:ext cx="6419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/>
              <a:t>Taken from http://podcasts.shelbyed.k12.al.us/sclemons/files/2011/05/add-subtraction-rationals.ppt#1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2" name="Object 2"/>
          <p:cNvGraphicFramePr>
            <a:graphicFrameLocks noChangeAspect="1"/>
          </p:cNvGraphicFramePr>
          <p:nvPr/>
        </p:nvGraphicFramePr>
        <p:xfrm>
          <a:off x="0" y="0"/>
          <a:ext cx="7543800" cy="2330450"/>
        </p:xfrm>
        <a:graphic>
          <a:graphicData uri="http://schemas.openxmlformats.org/presentationml/2006/ole">
            <p:oleObj spid="_x0000_s46082" name="Equation" r:id="rId4" imgW="1269720" imgH="393480" progId="Equation.3">
              <p:embed/>
            </p:oleObj>
          </a:graphicData>
        </a:graphic>
      </p:graphicFrame>
      <p:graphicFrame>
        <p:nvGraphicFramePr>
          <p:cNvPr id="46083" name="Object 3"/>
          <p:cNvGraphicFramePr>
            <a:graphicFrameLocks noChangeAspect="1"/>
          </p:cNvGraphicFramePr>
          <p:nvPr/>
        </p:nvGraphicFramePr>
        <p:xfrm>
          <a:off x="0" y="2438400"/>
          <a:ext cx="2867025" cy="2330450"/>
        </p:xfrm>
        <a:graphic>
          <a:graphicData uri="http://schemas.openxmlformats.org/presentationml/2006/ole">
            <p:oleObj spid="_x0000_s46083" name="Equation" r:id="rId5" imgW="482400" imgH="393480" progId="Equation.3">
              <p:embed/>
            </p:oleObj>
          </a:graphicData>
        </a:graphic>
      </p:graphicFrame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2743200" y="4953000"/>
            <a:ext cx="9953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6000"/>
              <a:t>=1</a:t>
            </a:r>
          </a:p>
        </p:txBody>
      </p:sp>
      <p:graphicFrame>
        <p:nvGraphicFramePr>
          <p:cNvPr id="46085" name="Object 5"/>
          <p:cNvGraphicFramePr>
            <a:graphicFrameLocks noChangeAspect="1"/>
          </p:cNvGraphicFramePr>
          <p:nvPr/>
        </p:nvGraphicFramePr>
        <p:xfrm>
          <a:off x="2898775" y="2592388"/>
          <a:ext cx="3471863" cy="2481262"/>
        </p:xfrm>
        <a:graphic>
          <a:graphicData uri="http://schemas.openxmlformats.org/presentationml/2006/ole">
            <p:oleObj spid="_x0000_s46085" name="Equation" r:id="rId6" imgW="583920" imgH="419040" progId="Equation.3">
              <p:embed/>
            </p:oleObj>
          </a:graphicData>
        </a:graphic>
      </p:graphicFrame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228600" y="6477000"/>
            <a:ext cx="6419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/>
              <a:t>Taken from http://podcasts.shelbyed.k12.al.us/sclemons/files/2011/05/add-subtraction-rationals.ppt#1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8" name="Object 4"/>
          <p:cNvGraphicFramePr>
            <a:graphicFrameLocks noChangeAspect="1"/>
          </p:cNvGraphicFramePr>
          <p:nvPr/>
        </p:nvGraphicFramePr>
        <p:xfrm>
          <a:off x="0" y="0"/>
          <a:ext cx="6858000" cy="1524000"/>
        </p:xfrm>
        <a:graphic>
          <a:graphicData uri="http://schemas.openxmlformats.org/presentationml/2006/ole">
            <p:oleObj spid="_x0000_s41988" name="Equation" r:id="rId4" imgW="1765080" imgH="393480" progId="Equation.3">
              <p:embed/>
            </p:oleObj>
          </a:graphicData>
        </a:graphic>
      </p:graphicFrame>
      <p:graphicFrame>
        <p:nvGraphicFramePr>
          <p:cNvPr id="41989" name="Object 5"/>
          <p:cNvGraphicFramePr>
            <a:graphicFrameLocks noChangeAspect="1"/>
          </p:cNvGraphicFramePr>
          <p:nvPr/>
        </p:nvGraphicFramePr>
        <p:xfrm>
          <a:off x="0" y="1524000"/>
          <a:ext cx="3962400" cy="1439863"/>
        </p:xfrm>
        <a:graphic>
          <a:graphicData uri="http://schemas.openxmlformats.org/presentationml/2006/ole">
            <p:oleObj spid="_x0000_s41989" name="Equation" r:id="rId5" imgW="1079280" imgH="393480" progId="Equation.3">
              <p:embed/>
            </p:oleObj>
          </a:graphicData>
        </a:graphic>
      </p:graphicFrame>
      <p:graphicFrame>
        <p:nvGraphicFramePr>
          <p:cNvPr id="41990" name="Object 6"/>
          <p:cNvGraphicFramePr>
            <a:graphicFrameLocks noChangeAspect="1"/>
          </p:cNvGraphicFramePr>
          <p:nvPr/>
        </p:nvGraphicFramePr>
        <p:xfrm>
          <a:off x="0" y="2895600"/>
          <a:ext cx="3862388" cy="1590675"/>
        </p:xfrm>
        <a:graphic>
          <a:graphicData uri="http://schemas.openxmlformats.org/presentationml/2006/ole">
            <p:oleObj spid="_x0000_s41990" name="Equation" r:id="rId6" imgW="952200" imgH="393480" progId="Equation.3">
              <p:embed/>
            </p:oleObj>
          </a:graphicData>
        </a:graphic>
      </p:graphicFrame>
      <p:graphicFrame>
        <p:nvGraphicFramePr>
          <p:cNvPr id="41991" name="Object 7"/>
          <p:cNvGraphicFramePr>
            <a:graphicFrameLocks noChangeAspect="1"/>
          </p:cNvGraphicFramePr>
          <p:nvPr/>
        </p:nvGraphicFramePr>
        <p:xfrm>
          <a:off x="4267200" y="3124200"/>
          <a:ext cx="3124200" cy="1289050"/>
        </p:xfrm>
        <a:graphic>
          <a:graphicData uri="http://schemas.openxmlformats.org/presentationml/2006/ole">
            <p:oleObj spid="_x0000_s41991" name="Equation" r:id="rId7" imgW="1015920" imgH="419040" progId="Equation.3">
              <p:embed/>
            </p:oleObj>
          </a:graphicData>
        </a:graphic>
      </p:graphicFrame>
      <p:graphicFrame>
        <p:nvGraphicFramePr>
          <p:cNvPr id="41993" name="Object 9"/>
          <p:cNvGraphicFramePr>
            <a:graphicFrameLocks noChangeAspect="1"/>
          </p:cNvGraphicFramePr>
          <p:nvPr/>
        </p:nvGraphicFramePr>
        <p:xfrm>
          <a:off x="234950" y="4660900"/>
          <a:ext cx="1517650" cy="1093788"/>
        </p:xfrm>
        <a:graphic>
          <a:graphicData uri="http://schemas.openxmlformats.org/presentationml/2006/ole">
            <p:oleObj spid="_x0000_s41993" name="Equation" r:id="rId8" imgW="545760" imgH="393480" progId="Equation.3">
              <p:embed/>
            </p:oleObj>
          </a:graphicData>
        </a:graphic>
      </p:graphicFrame>
      <p:sp>
        <p:nvSpPr>
          <p:cNvPr id="41994" name="Text Box 10"/>
          <p:cNvSpPr txBox="1">
            <a:spLocks noChangeArrowheads="1"/>
          </p:cNvSpPr>
          <p:nvPr/>
        </p:nvSpPr>
        <p:spPr bwMode="auto">
          <a:xfrm>
            <a:off x="228600" y="6477000"/>
            <a:ext cx="6419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/>
              <a:t>Taken from http://podcasts.shelbyed.k12.al.us/sclemons/files/2011/05/add-subtraction-rationals.ppt#1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12" name="Object 4"/>
          <p:cNvGraphicFramePr>
            <a:graphicFrameLocks noChangeAspect="1"/>
          </p:cNvGraphicFramePr>
          <p:nvPr/>
        </p:nvGraphicFramePr>
        <p:xfrm>
          <a:off x="0" y="0"/>
          <a:ext cx="4876800" cy="2476500"/>
        </p:xfrm>
        <a:graphic>
          <a:graphicData uri="http://schemas.openxmlformats.org/presentationml/2006/ole">
            <p:oleObj spid="_x0000_s43012" name="Equation" r:id="rId4" imgW="825480" imgH="419040" progId="Equation.3">
              <p:embed/>
            </p:oleObj>
          </a:graphicData>
        </a:graphic>
      </p:graphicFrame>
      <p:graphicFrame>
        <p:nvGraphicFramePr>
          <p:cNvPr id="43013" name="Object 5"/>
          <p:cNvGraphicFramePr>
            <a:graphicFrameLocks noChangeAspect="1"/>
          </p:cNvGraphicFramePr>
          <p:nvPr/>
        </p:nvGraphicFramePr>
        <p:xfrm>
          <a:off x="715963" y="2438400"/>
          <a:ext cx="3749675" cy="2476500"/>
        </p:xfrm>
        <a:graphic>
          <a:graphicData uri="http://schemas.openxmlformats.org/presentationml/2006/ole">
            <p:oleObj spid="_x0000_s43013" name="Equation" r:id="rId5" imgW="634680" imgH="419040" progId="Equation.3">
              <p:embed/>
            </p:oleObj>
          </a:graphicData>
        </a:graphic>
      </p:graphicFrame>
      <p:graphicFrame>
        <p:nvGraphicFramePr>
          <p:cNvPr id="43014" name="Object 6"/>
          <p:cNvGraphicFramePr>
            <a:graphicFrameLocks noChangeAspect="1"/>
          </p:cNvGraphicFramePr>
          <p:nvPr/>
        </p:nvGraphicFramePr>
        <p:xfrm>
          <a:off x="4349750" y="2514600"/>
          <a:ext cx="3973513" cy="2476500"/>
        </p:xfrm>
        <a:graphic>
          <a:graphicData uri="http://schemas.openxmlformats.org/presentationml/2006/ole">
            <p:oleObj spid="_x0000_s43014" name="Equation" r:id="rId6" imgW="672840" imgH="419040" progId="Equation.3">
              <p:embed/>
            </p:oleObj>
          </a:graphicData>
        </a:graphic>
      </p:graphicFrame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669925" y="4857750"/>
            <a:ext cx="9953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6000"/>
              <a:t>=9</a:t>
            </a:r>
          </a:p>
        </p:txBody>
      </p:sp>
      <p:sp>
        <p:nvSpPr>
          <p:cNvPr id="43018" name="Text Box 10"/>
          <p:cNvSpPr txBox="1">
            <a:spLocks noChangeArrowheads="1"/>
          </p:cNvSpPr>
          <p:nvPr/>
        </p:nvSpPr>
        <p:spPr bwMode="auto">
          <a:xfrm>
            <a:off x="228600" y="6477000"/>
            <a:ext cx="6419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/>
              <a:t>Taken from http://podcasts.shelbyed.k12.al.us/sclemons/files/2011/05/add-subtraction-rationals.ppt#1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40" name="Object 1028"/>
          <p:cNvGraphicFramePr>
            <a:graphicFrameLocks noChangeAspect="1"/>
          </p:cNvGraphicFramePr>
          <p:nvPr>
            <p:ph sz="half" idx="1"/>
          </p:nvPr>
        </p:nvGraphicFramePr>
        <p:xfrm>
          <a:off x="0" y="0"/>
          <a:ext cx="3733800" cy="1520825"/>
        </p:xfrm>
        <a:graphic>
          <a:graphicData uri="http://schemas.openxmlformats.org/presentationml/2006/ole">
            <p:oleObj spid="_x0000_s14340" name="Equation" r:id="rId4" imgW="1028520" imgH="419040" progId="Equation.3">
              <p:embed/>
            </p:oleObj>
          </a:graphicData>
        </a:graphic>
      </p:graphicFrame>
      <p:graphicFrame>
        <p:nvGraphicFramePr>
          <p:cNvPr id="14345" name="Object 1033"/>
          <p:cNvGraphicFramePr>
            <a:graphicFrameLocks noChangeAspect="1"/>
          </p:cNvGraphicFramePr>
          <p:nvPr>
            <p:ph sz="quarter" idx="2"/>
          </p:nvPr>
        </p:nvGraphicFramePr>
        <p:xfrm>
          <a:off x="0" y="1905000"/>
          <a:ext cx="3505200" cy="1463675"/>
        </p:xfrm>
        <a:graphic>
          <a:graphicData uri="http://schemas.openxmlformats.org/presentationml/2006/ole">
            <p:oleObj spid="_x0000_s14345" name="Equation" r:id="rId5" imgW="1002960" imgH="419040" progId="Equation.3">
              <p:embed/>
            </p:oleObj>
          </a:graphicData>
        </a:graphic>
      </p:graphicFrame>
      <p:sp>
        <p:nvSpPr>
          <p:cNvPr id="14339" name="Text Box 1027"/>
          <p:cNvSpPr txBox="1">
            <a:spLocks noChangeArrowheads="1"/>
          </p:cNvSpPr>
          <p:nvPr/>
        </p:nvSpPr>
        <p:spPr bwMode="auto">
          <a:xfrm>
            <a:off x="1584325" y="4689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4342" name="Text Box 1030"/>
          <p:cNvSpPr txBox="1">
            <a:spLocks noChangeArrowheads="1"/>
          </p:cNvSpPr>
          <p:nvPr/>
        </p:nvSpPr>
        <p:spPr bwMode="auto">
          <a:xfrm>
            <a:off x="381000" y="4572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14351" name="Object 1039"/>
          <p:cNvGraphicFramePr>
            <a:graphicFrameLocks noChangeAspect="1"/>
          </p:cNvGraphicFramePr>
          <p:nvPr>
            <p:ph sz="quarter" idx="3"/>
          </p:nvPr>
        </p:nvGraphicFramePr>
        <p:xfrm>
          <a:off x="0" y="3949700"/>
          <a:ext cx="8382000" cy="1025525"/>
        </p:xfrm>
        <a:graphic>
          <a:graphicData uri="http://schemas.openxmlformats.org/presentationml/2006/ole">
            <p:oleObj spid="_x0000_s14351" name="Equation" r:id="rId6" imgW="3429000" imgH="419040" progId="Equation.3">
              <p:embed/>
            </p:oleObj>
          </a:graphicData>
        </a:graphic>
      </p:graphicFrame>
      <p:sp>
        <p:nvSpPr>
          <p:cNvPr id="14354" name="Text Box 1042"/>
          <p:cNvSpPr txBox="1">
            <a:spLocks noChangeArrowheads="1"/>
          </p:cNvSpPr>
          <p:nvPr/>
        </p:nvSpPr>
        <p:spPr bwMode="auto">
          <a:xfrm>
            <a:off x="228600" y="6477000"/>
            <a:ext cx="6419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/>
              <a:t>Taken from http://podcasts.shelbyed.k12.al.us/sclemons/files/2011/05/add-subtraction-rationals.ppt#1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152400" y="382588"/>
            <a:ext cx="8850313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000">
                <a:solidFill>
                  <a:schemeClr val="tx2"/>
                </a:solidFill>
              </a:rPr>
              <a:t>To add or subtract fractions with different denominators </a:t>
            </a:r>
          </a:p>
          <a:p>
            <a:pPr algn="ctr"/>
            <a:r>
              <a:rPr lang="en-US" sz="3000">
                <a:solidFill>
                  <a:schemeClr val="tx2"/>
                </a:solidFill>
              </a:rPr>
              <a:t>find the least common denominator (LCD), change </a:t>
            </a:r>
          </a:p>
          <a:p>
            <a:pPr algn="ctr"/>
            <a:r>
              <a:rPr lang="en-US" sz="3000">
                <a:solidFill>
                  <a:schemeClr val="tx2"/>
                </a:solidFill>
              </a:rPr>
              <a:t>each fraction so that it has that denominator </a:t>
            </a:r>
          </a:p>
          <a:p>
            <a:pPr algn="ctr"/>
            <a:r>
              <a:rPr lang="en-US" sz="3000">
                <a:solidFill>
                  <a:schemeClr val="tx2"/>
                </a:solidFill>
              </a:rPr>
              <a:t>then add or subtract</a:t>
            </a:r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228600" y="3308350"/>
            <a:ext cx="8923338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4000">
                <a:solidFill>
                  <a:schemeClr val="tx2"/>
                </a:solidFill>
              </a:rPr>
              <a:t>Simply stated, the LCD is the least</a:t>
            </a:r>
          </a:p>
          <a:p>
            <a:pPr algn="ctr"/>
            <a:r>
              <a:rPr lang="en-US" sz="4000">
                <a:solidFill>
                  <a:schemeClr val="tx2"/>
                </a:solidFill>
              </a:rPr>
              <a:t> number (expression) that all denominators</a:t>
            </a:r>
          </a:p>
          <a:p>
            <a:pPr algn="ctr"/>
            <a:r>
              <a:rPr lang="en-US" sz="4000">
                <a:solidFill>
                  <a:schemeClr val="tx2"/>
                </a:solidFill>
              </a:rPr>
              <a:t> will divide into evenly.</a:t>
            </a:r>
          </a:p>
        </p:txBody>
      </p:sp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228600" y="6477000"/>
            <a:ext cx="6419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/>
              <a:t>Taken from http://podcasts.shelbyed.k12.al.us/sclemons/files/2011/05/add-subtraction-rationals.ppt#1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 find the LCD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/>
              <a:t>factor each denominator</a:t>
            </a:r>
          </a:p>
          <a:p>
            <a:r>
              <a:rPr lang="en-US" sz="4000"/>
              <a:t>write the </a:t>
            </a:r>
            <a:r>
              <a:rPr lang="en-US" sz="4000" u="sng"/>
              <a:t>different</a:t>
            </a:r>
            <a:r>
              <a:rPr lang="en-US" sz="4000"/>
              <a:t> factors</a:t>
            </a:r>
          </a:p>
          <a:p>
            <a:r>
              <a:rPr lang="en-US" sz="4000"/>
              <a:t>give each factor  the highest power to which it occurs</a:t>
            </a:r>
          </a:p>
          <a:p>
            <a:r>
              <a:rPr lang="en-US" sz="4000"/>
              <a:t>multiply the results</a:t>
            </a:r>
          </a:p>
          <a:p>
            <a:endParaRPr lang="en-US" sz="4000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28600" y="6477000"/>
            <a:ext cx="6419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/>
              <a:t>Taken from http://podcasts.shelbyed.k12.al.us/sclemons/files/2011/05/add-subtraction-rationals.ppt#1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Find the LCD for y²-16 </a:t>
            </a:r>
            <a:br>
              <a:rPr lang="en-US"/>
            </a:br>
            <a:r>
              <a:rPr lang="en-US"/>
              <a:t>and y²-8y+16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4000"/>
              <a:t>Factor each</a:t>
            </a:r>
          </a:p>
          <a:p>
            <a:r>
              <a:rPr lang="en-US" sz="4000"/>
              <a:t>write each factor</a:t>
            </a:r>
          </a:p>
          <a:p>
            <a:r>
              <a:rPr lang="en-US" sz="4000"/>
              <a:t>give each highest exponent</a:t>
            </a:r>
          </a:p>
          <a:p>
            <a:r>
              <a:rPr lang="en-US" sz="4000"/>
              <a:t>multiply results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981200"/>
            <a:ext cx="3886200" cy="4572000"/>
          </a:xfrm>
        </p:spPr>
        <p:txBody>
          <a:bodyPr/>
          <a:lstStyle/>
          <a:p>
            <a:r>
              <a:rPr lang="en-US" sz="4000"/>
              <a:t>(y+4)(y-4) and (y-4)</a:t>
            </a:r>
            <a:r>
              <a:rPr lang="en-US" sz="4400"/>
              <a:t>²</a:t>
            </a:r>
            <a:endParaRPr lang="en-US" sz="4000"/>
          </a:p>
          <a:p>
            <a:r>
              <a:rPr lang="en-US" sz="4000"/>
              <a:t>(y+4)(y-4)</a:t>
            </a:r>
          </a:p>
          <a:p>
            <a:endParaRPr lang="en-US" sz="4000"/>
          </a:p>
          <a:p>
            <a:r>
              <a:rPr lang="en-US" sz="4000"/>
              <a:t>(y+4)(y-4)</a:t>
            </a:r>
            <a:r>
              <a:rPr lang="en-US" sz="4400"/>
              <a:t>²</a:t>
            </a:r>
            <a:endParaRPr lang="en-US" sz="4000"/>
          </a:p>
          <a:p>
            <a:r>
              <a:rPr lang="en-US" sz="4000"/>
              <a:t>(y+4)(y-4)</a:t>
            </a:r>
            <a:r>
              <a:rPr lang="en-US" sz="4400"/>
              <a:t>²</a:t>
            </a:r>
            <a:endParaRPr lang="en-US"/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228600" y="6477000"/>
            <a:ext cx="6419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/>
              <a:t>Taken from http://podcasts.shelbyed.k12.al.us/sclemons/files/2011/05/add-subtraction-rationals.ppt#1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1981200" cy="1143000"/>
          </a:xfrm>
        </p:spPr>
        <p:txBody>
          <a:bodyPr/>
          <a:lstStyle/>
          <a:p>
            <a:r>
              <a:rPr lang="en-US"/>
              <a:t>Add :</a:t>
            </a:r>
          </a:p>
        </p:txBody>
      </p:sp>
      <p:graphicFrame>
        <p:nvGraphicFramePr>
          <p:cNvPr id="70656" name="Object 0"/>
          <p:cNvGraphicFramePr>
            <a:graphicFrameLocks noChangeAspect="1"/>
          </p:cNvGraphicFramePr>
          <p:nvPr/>
        </p:nvGraphicFramePr>
        <p:xfrm>
          <a:off x="4038600" y="0"/>
          <a:ext cx="2667000" cy="1714500"/>
        </p:xfrm>
        <a:graphic>
          <a:graphicData uri="http://schemas.openxmlformats.org/presentationml/2006/ole">
            <p:oleObj spid="_x0000_s70656" name="Equation" r:id="rId4" imgW="609480" imgH="393480" progId="Equation.3">
              <p:embed/>
            </p:oleObj>
          </a:graphicData>
        </a:graphic>
      </p:graphicFrame>
      <p:sp>
        <p:nvSpPr>
          <p:cNvPr id="1638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3048000" cy="4114800"/>
          </a:xfrm>
        </p:spPr>
        <p:txBody>
          <a:bodyPr/>
          <a:lstStyle/>
          <a:p>
            <a:r>
              <a:rPr lang="en-US" sz="4000"/>
              <a:t>LCD =</a:t>
            </a:r>
          </a:p>
          <a:p>
            <a:r>
              <a:rPr lang="en-US" sz="4000"/>
              <a:t>change each fraction to LCD</a:t>
            </a:r>
          </a:p>
          <a:p>
            <a:r>
              <a:rPr lang="en-US" sz="4000"/>
              <a:t>add/subtract</a:t>
            </a:r>
          </a:p>
          <a:p>
            <a:r>
              <a:rPr lang="en-US" sz="4000"/>
              <a:t>simplify</a:t>
            </a:r>
          </a:p>
        </p:txBody>
      </p:sp>
      <p:graphicFrame>
        <p:nvGraphicFramePr>
          <p:cNvPr id="70657" name="Object 1"/>
          <p:cNvGraphicFramePr>
            <a:graphicFrameLocks noChangeAspect="1"/>
          </p:cNvGraphicFramePr>
          <p:nvPr/>
        </p:nvGraphicFramePr>
        <p:xfrm>
          <a:off x="3886200" y="1828800"/>
          <a:ext cx="1524000" cy="849313"/>
        </p:xfrm>
        <a:graphic>
          <a:graphicData uri="http://schemas.openxmlformats.org/presentationml/2006/ole">
            <p:oleObj spid="_x0000_s70657" name="Equation" r:id="rId5" imgW="317160" imgH="177480" progId="Equation.3">
              <p:embed/>
            </p:oleObj>
          </a:graphicData>
        </a:graphic>
      </p:graphicFrame>
      <p:graphicFrame>
        <p:nvGraphicFramePr>
          <p:cNvPr id="70658" name="Object 2"/>
          <p:cNvGraphicFramePr>
            <a:graphicFrameLocks noChangeAspect="1"/>
          </p:cNvGraphicFramePr>
          <p:nvPr/>
        </p:nvGraphicFramePr>
        <p:xfrm>
          <a:off x="3835400" y="2895600"/>
          <a:ext cx="4206875" cy="1582738"/>
        </p:xfrm>
        <a:graphic>
          <a:graphicData uri="http://schemas.openxmlformats.org/presentationml/2006/ole">
            <p:oleObj spid="_x0000_s70658" name="Equation" r:id="rId6" imgW="1041120" imgH="393480" progId="Equation.3">
              <p:embed/>
            </p:oleObj>
          </a:graphicData>
        </a:graphic>
      </p:graphicFrame>
      <p:graphicFrame>
        <p:nvGraphicFramePr>
          <p:cNvPr id="70659" name="Object 3"/>
          <p:cNvGraphicFramePr>
            <a:graphicFrameLocks noChangeAspect="1"/>
          </p:cNvGraphicFramePr>
          <p:nvPr/>
        </p:nvGraphicFramePr>
        <p:xfrm>
          <a:off x="4114800" y="4648200"/>
          <a:ext cx="2971800" cy="1833563"/>
        </p:xfrm>
        <a:graphic>
          <a:graphicData uri="http://schemas.openxmlformats.org/presentationml/2006/ole">
            <p:oleObj spid="_x0000_s70659" name="Equation" r:id="rId7" imgW="736560" imgH="419040" progId="Equation.3">
              <p:embed/>
            </p:oleObj>
          </a:graphicData>
        </a:graphic>
      </p:graphicFrame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228600" y="6477000"/>
            <a:ext cx="6419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/>
              <a:t>Taken from http://podcasts.shelbyed.k12.al.us/sclemons/files/2011/05/add-subtraction-rationals.ppt#1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1981200" cy="1143000"/>
          </a:xfrm>
        </p:spPr>
        <p:txBody>
          <a:bodyPr/>
          <a:lstStyle/>
          <a:p>
            <a:r>
              <a:rPr lang="en-US"/>
              <a:t>Add :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3048000" cy="4114800"/>
          </a:xfrm>
        </p:spPr>
        <p:txBody>
          <a:bodyPr/>
          <a:lstStyle/>
          <a:p>
            <a:r>
              <a:rPr lang="en-US" sz="4000"/>
              <a:t>LCD =</a:t>
            </a:r>
          </a:p>
          <a:p>
            <a:r>
              <a:rPr lang="en-US" sz="4000"/>
              <a:t>change each fraction to LCD</a:t>
            </a:r>
          </a:p>
          <a:p>
            <a:r>
              <a:rPr lang="en-US" sz="4000"/>
              <a:t>add/subtract</a:t>
            </a:r>
          </a:p>
          <a:p>
            <a:r>
              <a:rPr lang="en-US" sz="4000"/>
              <a:t>simplify</a:t>
            </a:r>
          </a:p>
        </p:txBody>
      </p:sp>
      <p:graphicFrame>
        <p:nvGraphicFramePr>
          <p:cNvPr id="71680" name="Object 2048"/>
          <p:cNvGraphicFramePr>
            <a:graphicFrameLocks noChangeAspect="1"/>
          </p:cNvGraphicFramePr>
          <p:nvPr/>
        </p:nvGraphicFramePr>
        <p:xfrm>
          <a:off x="4514850" y="3321050"/>
          <a:ext cx="112713" cy="214313"/>
        </p:xfrm>
        <a:graphic>
          <a:graphicData uri="http://schemas.openxmlformats.org/presentationml/2006/ole">
            <p:oleObj spid="_x0000_s71680" name="Equation" r:id="rId4" imgW="114120" imgH="215640" progId="Equation.3">
              <p:embed/>
            </p:oleObj>
          </a:graphicData>
        </a:graphic>
      </p:graphicFrame>
      <p:graphicFrame>
        <p:nvGraphicFramePr>
          <p:cNvPr id="71681" name="Object 2049"/>
          <p:cNvGraphicFramePr>
            <a:graphicFrameLocks noChangeAspect="1"/>
          </p:cNvGraphicFramePr>
          <p:nvPr/>
        </p:nvGraphicFramePr>
        <p:xfrm>
          <a:off x="3810000" y="0"/>
          <a:ext cx="2209800" cy="1590675"/>
        </p:xfrm>
        <a:graphic>
          <a:graphicData uri="http://schemas.openxmlformats.org/presentationml/2006/ole">
            <p:oleObj spid="_x0000_s71681" name="Equation" r:id="rId5" imgW="545760" imgH="393480" progId="Equation.3">
              <p:embed/>
            </p:oleObj>
          </a:graphicData>
        </a:graphic>
      </p:graphicFrame>
      <p:graphicFrame>
        <p:nvGraphicFramePr>
          <p:cNvPr id="71682" name="Object 2050"/>
          <p:cNvGraphicFramePr>
            <a:graphicFrameLocks noChangeAspect="1"/>
          </p:cNvGraphicFramePr>
          <p:nvPr/>
        </p:nvGraphicFramePr>
        <p:xfrm>
          <a:off x="3962400" y="1828800"/>
          <a:ext cx="1371600" cy="796925"/>
        </p:xfrm>
        <a:graphic>
          <a:graphicData uri="http://schemas.openxmlformats.org/presentationml/2006/ole">
            <p:oleObj spid="_x0000_s71682" name="Equation" r:id="rId6" imgW="304560" imgH="177480" progId="Equation.3">
              <p:embed/>
            </p:oleObj>
          </a:graphicData>
        </a:graphic>
      </p:graphicFrame>
      <p:graphicFrame>
        <p:nvGraphicFramePr>
          <p:cNvPr id="71683" name="Object 2051"/>
          <p:cNvGraphicFramePr>
            <a:graphicFrameLocks noChangeAspect="1"/>
          </p:cNvGraphicFramePr>
          <p:nvPr/>
        </p:nvGraphicFramePr>
        <p:xfrm>
          <a:off x="3962400" y="2819400"/>
          <a:ext cx="3657600" cy="1525588"/>
        </p:xfrm>
        <a:graphic>
          <a:graphicData uri="http://schemas.openxmlformats.org/presentationml/2006/ole">
            <p:oleObj spid="_x0000_s71683" name="Equation" r:id="rId7" imgW="939600" imgH="393480" progId="Equation.3">
              <p:embed/>
            </p:oleObj>
          </a:graphicData>
        </a:graphic>
      </p:graphicFrame>
      <p:graphicFrame>
        <p:nvGraphicFramePr>
          <p:cNvPr id="71684" name="Object 2052"/>
          <p:cNvGraphicFramePr>
            <a:graphicFrameLocks noChangeAspect="1"/>
          </p:cNvGraphicFramePr>
          <p:nvPr/>
        </p:nvGraphicFramePr>
        <p:xfrm>
          <a:off x="3657600" y="4648200"/>
          <a:ext cx="2895600" cy="1828800"/>
        </p:xfrm>
        <a:graphic>
          <a:graphicData uri="http://schemas.openxmlformats.org/presentationml/2006/ole">
            <p:oleObj spid="_x0000_s71684" name="Equation" r:id="rId8" imgW="622080" imgH="393480" progId="Equation.3">
              <p:embed/>
            </p:oleObj>
          </a:graphicData>
        </a:graphic>
      </p:graphicFrame>
      <p:graphicFrame>
        <p:nvGraphicFramePr>
          <p:cNvPr id="71685" name="Object 2053"/>
          <p:cNvGraphicFramePr>
            <a:graphicFrameLocks noChangeAspect="1"/>
          </p:cNvGraphicFramePr>
          <p:nvPr/>
        </p:nvGraphicFramePr>
        <p:xfrm>
          <a:off x="6553200" y="4572000"/>
          <a:ext cx="2590800" cy="1911350"/>
        </p:xfrm>
        <a:graphic>
          <a:graphicData uri="http://schemas.openxmlformats.org/presentationml/2006/ole">
            <p:oleObj spid="_x0000_s71685" name="Equation" r:id="rId9" imgW="533160" imgH="393480" progId="Equation.3">
              <p:embed/>
            </p:oleObj>
          </a:graphicData>
        </a:graphic>
      </p:graphicFrame>
      <p:sp>
        <p:nvSpPr>
          <p:cNvPr id="18446" name="Text Box 14"/>
          <p:cNvSpPr txBox="1">
            <a:spLocks noChangeArrowheads="1"/>
          </p:cNvSpPr>
          <p:nvPr/>
        </p:nvSpPr>
        <p:spPr bwMode="auto">
          <a:xfrm>
            <a:off x="228600" y="6477000"/>
            <a:ext cx="6419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/>
              <a:t>Taken from http://podcasts.shelbyed.k12.al.us/sclemons/files/2011/05/add-subtraction-rationals.ppt#1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1981200" cy="1143000"/>
          </a:xfrm>
        </p:spPr>
        <p:txBody>
          <a:bodyPr/>
          <a:lstStyle/>
          <a:p>
            <a:r>
              <a:rPr lang="en-US"/>
              <a:t>Add :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981200"/>
            <a:ext cx="3048000" cy="4114800"/>
          </a:xfrm>
        </p:spPr>
        <p:txBody>
          <a:bodyPr/>
          <a:lstStyle/>
          <a:p>
            <a:r>
              <a:rPr lang="en-US" sz="4000"/>
              <a:t>LCD =</a:t>
            </a:r>
          </a:p>
          <a:p>
            <a:r>
              <a:rPr lang="en-US" sz="4000"/>
              <a:t>change each fraction to LCD</a:t>
            </a:r>
          </a:p>
          <a:p>
            <a:r>
              <a:rPr lang="en-US" sz="4000"/>
              <a:t>add/subtract</a:t>
            </a:r>
          </a:p>
          <a:p>
            <a:r>
              <a:rPr lang="en-US" sz="4000"/>
              <a:t>simplify</a:t>
            </a:r>
          </a:p>
        </p:txBody>
      </p:sp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4514850" y="3321050"/>
          <a:ext cx="112713" cy="214313"/>
        </p:xfrm>
        <a:graphic>
          <a:graphicData uri="http://schemas.openxmlformats.org/presentationml/2006/ole">
            <p:oleObj spid="_x0000_s21508" name="Equation" r:id="rId4" imgW="114120" imgH="215640" progId="Equation.3">
              <p:embed/>
            </p:oleObj>
          </a:graphicData>
        </a:graphic>
      </p:graphicFrame>
      <p:graphicFrame>
        <p:nvGraphicFramePr>
          <p:cNvPr id="21515" name="Object 11"/>
          <p:cNvGraphicFramePr>
            <a:graphicFrameLocks noChangeAspect="1"/>
          </p:cNvGraphicFramePr>
          <p:nvPr/>
        </p:nvGraphicFramePr>
        <p:xfrm>
          <a:off x="2819400" y="0"/>
          <a:ext cx="3429000" cy="1679575"/>
        </p:xfrm>
        <a:graphic>
          <a:graphicData uri="http://schemas.openxmlformats.org/presentationml/2006/ole">
            <p:oleObj spid="_x0000_s21515" name="Equation" r:id="rId5" imgW="799920" imgH="393480" progId="Equation.3">
              <p:embed/>
            </p:oleObj>
          </a:graphicData>
        </a:graphic>
      </p:graphicFrame>
      <p:graphicFrame>
        <p:nvGraphicFramePr>
          <p:cNvPr id="21517" name="Object 13"/>
          <p:cNvGraphicFramePr>
            <a:graphicFrameLocks noChangeAspect="1"/>
          </p:cNvGraphicFramePr>
          <p:nvPr/>
        </p:nvGraphicFramePr>
        <p:xfrm>
          <a:off x="2819400" y="1905000"/>
          <a:ext cx="2971800" cy="795338"/>
        </p:xfrm>
        <a:graphic>
          <a:graphicData uri="http://schemas.openxmlformats.org/presentationml/2006/ole">
            <p:oleObj spid="_x0000_s21517" name="Equation" r:id="rId6" imgW="799920" imgH="215640" progId="Equation.3">
              <p:embed/>
            </p:oleObj>
          </a:graphicData>
        </a:graphic>
      </p:graphicFrame>
      <p:graphicFrame>
        <p:nvGraphicFramePr>
          <p:cNvPr id="21518" name="Object 14"/>
          <p:cNvGraphicFramePr>
            <a:graphicFrameLocks noChangeAspect="1"/>
          </p:cNvGraphicFramePr>
          <p:nvPr/>
        </p:nvGraphicFramePr>
        <p:xfrm>
          <a:off x="3200400" y="2895600"/>
          <a:ext cx="4572000" cy="1101725"/>
        </p:xfrm>
        <a:graphic>
          <a:graphicData uri="http://schemas.openxmlformats.org/presentationml/2006/ole">
            <p:oleObj spid="_x0000_s21518" name="Equation" r:id="rId7" imgW="1739880" imgH="419040" progId="Equation.3">
              <p:embed/>
            </p:oleObj>
          </a:graphicData>
        </a:graphic>
      </p:graphicFrame>
      <p:graphicFrame>
        <p:nvGraphicFramePr>
          <p:cNvPr id="21519" name="Object 15"/>
          <p:cNvGraphicFramePr>
            <a:graphicFrameLocks noChangeAspect="1"/>
          </p:cNvGraphicFramePr>
          <p:nvPr/>
        </p:nvGraphicFramePr>
        <p:xfrm>
          <a:off x="3238500" y="4114800"/>
          <a:ext cx="5905500" cy="1150938"/>
        </p:xfrm>
        <a:graphic>
          <a:graphicData uri="http://schemas.openxmlformats.org/presentationml/2006/ole">
            <p:oleObj spid="_x0000_s21519" name="Equation" r:id="rId8" imgW="2273040" imgH="444240" progId="Equation.3">
              <p:embed/>
            </p:oleObj>
          </a:graphicData>
        </a:graphic>
      </p:graphicFrame>
      <p:sp>
        <p:nvSpPr>
          <p:cNvPr id="21521" name="Text Box 17"/>
          <p:cNvSpPr txBox="1">
            <a:spLocks noChangeArrowheads="1"/>
          </p:cNvSpPr>
          <p:nvPr/>
        </p:nvSpPr>
        <p:spPr bwMode="auto">
          <a:xfrm>
            <a:off x="4098925" y="5527675"/>
            <a:ext cx="2787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(Top isn’t factorable)</a:t>
            </a:r>
          </a:p>
        </p:txBody>
      </p:sp>
      <p:sp>
        <p:nvSpPr>
          <p:cNvPr id="21522" name="Text Box 18"/>
          <p:cNvSpPr txBox="1">
            <a:spLocks noChangeArrowheads="1"/>
          </p:cNvSpPr>
          <p:nvPr/>
        </p:nvSpPr>
        <p:spPr bwMode="auto">
          <a:xfrm>
            <a:off x="228600" y="6477000"/>
            <a:ext cx="6419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/>
              <a:t>Taken from http://podcasts.shelbyed.k12.al.us/sclemons/files/2011/05/add-subtraction-rationals.ppt#1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600200"/>
            <a:ext cx="7772400" cy="1143000"/>
          </a:xfrm>
        </p:spPr>
        <p:txBody>
          <a:bodyPr/>
          <a:lstStyle/>
          <a:p>
            <a:r>
              <a:rPr lang="en-US"/>
              <a:t>If the denominators have opposite factors, then change one of them using the 3 signs of a fraction rule.</a:t>
            </a:r>
          </a:p>
        </p:txBody>
      </p:sp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1905000" y="3886200"/>
          <a:ext cx="5410200" cy="2141538"/>
        </p:xfrm>
        <a:graphic>
          <a:graphicData uri="http://schemas.openxmlformats.org/presentationml/2006/ole">
            <p:oleObj spid="_x0000_s23556" name="Equation" r:id="rId4" imgW="990360" imgH="393480" progId="Equation.3">
              <p:embed/>
            </p:oleObj>
          </a:graphicData>
        </a:graphic>
      </p:graphicFrame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228600" y="6477000"/>
            <a:ext cx="6419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/>
              <a:t>Taken from http://podcasts.shelbyed.k12.al.us/sclemons/files/2011/05/add-subtraction-rationals.ppt#1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704" name="Object 0"/>
          <p:cNvGraphicFramePr>
            <a:graphicFrameLocks noChangeAspect="1"/>
          </p:cNvGraphicFramePr>
          <p:nvPr>
            <p:ph sz="half" idx="1"/>
          </p:nvPr>
        </p:nvGraphicFramePr>
        <p:xfrm>
          <a:off x="3962400" y="3505200"/>
          <a:ext cx="1655763" cy="1466850"/>
        </p:xfrm>
        <a:graphic>
          <a:graphicData uri="http://schemas.openxmlformats.org/presentationml/2006/ole">
            <p:oleObj spid="_x0000_s72704" name="Equation" r:id="rId4" imgW="444240" imgH="393480" progId="Equation.3">
              <p:embed/>
            </p:oleObj>
          </a:graphicData>
        </a:graphic>
      </p:graphicFrame>
      <p:graphicFrame>
        <p:nvGraphicFramePr>
          <p:cNvPr id="72705" name="Object 1"/>
          <p:cNvGraphicFramePr>
            <a:graphicFrameLocks noChangeAspect="1"/>
          </p:cNvGraphicFramePr>
          <p:nvPr/>
        </p:nvGraphicFramePr>
        <p:xfrm>
          <a:off x="0" y="0"/>
          <a:ext cx="4343400" cy="1836738"/>
        </p:xfrm>
        <a:graphic>
          <a:graphicData uri="http://schemas.openxmlformats.org/presentationml/2006/ole">
            <p:oleObj spid="_x0000_s72705" name="Equation" r:id="rId5" imgW="927000" imgH="393480" progId="Equation.3">
              <p:embed/>
            </p:oleObj>
          </a:graphicData>
        </a:graphic>
      </p:graphicFrame>
      <p:graphicFrame>
        <p:nvGraphicFramePr>
          <p:cNvPr id="72706" name="Object 2"/>
          <p:cNvGraphicFramePr>
            <a:graphicFrameLocks noChangeAspect="1"/>
          </p:cNvGraphicFramePr>
          <p:nvPr/>
        </p:nvGraphicFramePr>
        <p:xfrm>
          <a:off x="0" y="1676400"/>
          <a:ext cx="4876800" cy="1787525"/>
        </p:xfrm>
        <a:graphic>
          <a:graphicData uri="http://schemas.openxmlformats.org/presentationml/2006/ole">
            <p:oleObj spid="_x0000_s72706" name="Equation" r:id="rId6" imgW="1143000" imgH="419040" progId="Equation.3">
              <p:embed/>
            </p:oleObj>
          </a:graphicData>
        </a:graphic>
      </p:graphicFrame>
      <p:graphicFrame>
        <p:nvGraphicFramePr>
          <p:cNvPr id="72707" name="Object 3"/>
          <p:cNvGraphicFramePr>
            <a:graphicFrameLocks noChangeAspect="1"/>
          </p:cNvGraphicFramePr>
          <p:nvPr/>
        </p:nvGraphicFramePr>
        <p:xfrm>
          <a:off x="0" y="3352800"/>
          <a:ext cx="3962400" cy="1676400"/>
        </p:xfrm>
        <a:graphic>
          <a:graphicData uri="http://schemas.openxmlformats.org/presentationml/2006/ole">
            <p:oleObj spid="_x0000_s72707" name="Equation" r:id="rId7" imgW="927000" imgH="393480" progId="Equation.3">
              <p:embed/>
            </p:oleObj>
          </a:graphicData>
        </a:graphic>
      </p:graphicFrame>
      <p:graphicFrame>
        <p:nvGraphicFramePr>
          <p:cNvPr id="72708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330200" y="5181600"/>
          <a:ext cx="3225800" cy="1520825"/>
        </p:xfrm>
        <a:graphic>
          <a:graphicData uri="http://schemas.openxmlformats.org/presentationml/2006/ole">
            <p:oleObj spid="_x0000_s72708" name="Equation" r:id="rId8" imgW="888840" imgH="419040" progId="Equation.3">
              <p:embed/>
            </p:oleObj>
          </a:graphicData>
        </a:graphic>
      </p:graphicFrame>
      <p:sp>
        <p:nvSpPr>
          <p:cNvPr id="24593" name="Text Box 17"/>
          <p:cNvSpPr txBox="1">
            <a:spLocks noChangeArrowheads="1"/>
          </p:cNvSpPr>
          <p:nvPr/>
        </p:nvSpPr>
        <p:spPr bwMode="auto">
          <a:xfrm>
            <a:off x="2724150" y="6583363"/>
            <a:ext cx="64198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/>
              <a:t>Taken from http://podcasts.shelbyed.k12.al.us/sclemons/files/2011/05/add-subtraction-rationals.ppt#1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0" y="0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1)</a:t>
            </a:r>
          </a:p>
        </p:txBody>
      </p:sp>
      <p:graphicFrame>
        <p:nvGraphicFramePr>
          <p:cNvPr id="25611" name="Object 11"/>
          <p:cNvGraphicFramePr>
            <a:graphicFrameLocks noChangeAspect="1"/>
          </p:cNvGraphicFramePr>
          <p:nvPr/>
        </p:nvGraphicFramePr>
        <p:xfrm>
          <a:off x="609600" y="3429000"/>
          <a:ext cx="3886200" cy="1200150"/>
        </p:xfrm>
        <a:graphic>
          <a:graphicData uri="http://schemas.openxmlformats.org/presentationml/2006/ole">
            <p:oleObj spid="_x0000_s25611" name="Equation" r:id="rId4" imgW="1358640" imgH="419040" progId="Equation.3">
              <p:embed/>
            </p:oleObj>
          </a:graphicData>
        </a:graphic>
      </p:graphicFrame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0" y="1905000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2)</a:t>
            </a:r>
          </a:p>
        </p:txBody>
      </p:sp>
      <p:graphicFrame>
        <p:nvGraphicFramePr>
          <p:cNvPr id="25614" name="Object 14"/>
          <p:cNvGraphicFramePr>
            <a:graphicFrameLocks noChangeAspect="1"/>
          </p:cNvGraphicFramePr>
          <p:nvPr/>
        </p:nvGraphicFramePr>
        <p:xfrm>
          <a:off x="533400" y="1524000"/>
          <a:ext cx="7467600" cy="1555750"/>
        </p:xfrm>
        <a:graphic>
          <a:graphicData uri="http://schemas.openxmlformats.org/presentationml/2006/ole">
            <p:oleObj spid="_x0000_s25614" name="Equation" r:id="rId5" imgW="2374560" imgH="393480" progId="Equation.3">
              <p:embed/>
            </p:oleObj>
          </a:graphicData>
        </a:graphic>
      </p:graphicFrame>
      <p:sp>
        <p:nvSpPr>
          <p:cNvPr id="25615" name="Text Box 15"/>
          <p:cNvSpPr txBox="1">
            <a:spLocks noChangeArrowheads="1"/>
          </p:cNvSpPr>
          <p:nvPr/>
        </p:nvSpPr>
        <p:spPr bwMode="auto">
          <a:xfrm>
            <a:off x="0" y="3429000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3)</a:t>
            </a:r>
          </a:p>
        </p:txBody>
      </p:sp>
      <p:graphicFrame>
        <p:nvGraphicFramePr>
          <p:cNvPr id="25616" name="Object 16"/>
          <p:cNvGraphicFramePr>
            <a:graphicFrameLocks noChangeAspect="1"/>
          </p:cNvGraphicFramePr>
          <p:nvPr/>
        </p:nvGraphicFramePr>
        <p:xfrm>
          <a:off x="990600" y="0"/>
          <a:ext cx="3048000" cy="1544638"/>
        </p:xfrm>
        <a:graphic>
          <a:graphicData uri="http://schemas.openxmlformats.org/presentationml/2006/ole">
            <p:oleObj spid="_x0000_s25616" name="Equation" r:id="rId6" imgW="774360" imgH="393480" progId="Equation.3">
              <p:embed/>
            </p:oleObj>
          </a:graphicData>
        </a:graphic>
      </p:graphicFrame>
      <p:sp>
        <p:nvSpPr>
          <p:cNvPr id="25617" name="Text Box 17"/>
          <p:cNvSpPr txBox="1">
            <a:spLocks noChangeArrowheads="1"/>
          </p:cNvSpPr>
          <p:nvPr/>
        </p:nvSpPr>
        <p:spPr bwMode="auto">
          <a:xfrm>
            <a:off x="0" y="4953000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4)</a:t>
            </a:r>
          </a:p>
        </p:txBody>
      </p:sp>
      <p:graphicFrame>
        <p:nvGraphicFramePr>
          <p:cNvPr id="25618" name="Object 18"/>
          <p:cNvGraphicFramePr>
            <a:graphicFrameLocks noChangeAspect="1"/>
          </p:cNvGraphicFramePr>
          <p:nvPr/>
        </p:nvGraphicFramePr>
        <p:xfrm>
          <a:off x="457200" y="4495800"/>
          <a:ext cx="5638800" cy="1381125"/>
        </p:xfrm>
        <a:graphic>
          <a:graphicData uri="http://schemas.openxmlformats.org/presentationml/2006/ole">
            <p:oleObj spid="_x0000_s25618" name="Equation" r:id="rId7" imgW="1600200" imgH="393480" progId="Equation.3">
              <p:embed/>
            </p:oleObj>
          </a:graphicData>
        </a:graphic>
      </p:graphicFrame>
      <p:sp>
        <p:nvSpPr>
          <p:cNvPr id="25620" name="Text Box 20"/>
          <p:cNvSpPr txBox="1">
            <a:spLocks noChangeArrowheads="1"/>
          </p:cNvSpPr>
          <p:nvPr/>
        </p:nvSpPr>
        <p:spPr bwMode="auto">
          <a:xfrm>
            <a:off x="228600" y="6477000"/>
            <a:ext cx="6419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/>
              <a:t>Taken from http://podcasts.shelbyed.k12.al.us/sclemons/files/2011/05/add-subtraction-rationals.ppt#1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274" name="Object 2"/>
          <p:cNvGraphicFramePr>
            <a:graphicFrameLocks noChangeAspect="1"/>
          </p:cNvGraphicFramePr>
          <p:nvPr/>
        </p:nvGraphicFramePr>
        <p:xfrm>
          <a:off x="0" y="0"/>
          <a:ext cx="2667000" cy="1354138"/>
        </p:xfrm>
        <a:graphic>
          <a:graphicData uri="http://schemas.openxmlformats.org/presentationml/2006/ole">
            <p:oleObj spid="_x0000_s54274" name="Equation" r:id="rId4" imgW="774360" imgH="393480" progId="Equation.3">
              <p:embed/>
            </p:oleObj>
          </a:graphicData>
        </a:graphic>
      </p:graphicFrame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60325" y="13366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54276" name="Object 4"/>
          <p:cNvGraphicFramePr>
            <a:graphicFrameLocks noChangeAspect="1"/>
          </p:cNvGraphicFramePr>
          <p:nvPr/>
        </p:nvGraphicFramePr>
        <p:xfrm>
          <a:off x="0" y="1219200"/>
          <a:ext cx="3048000" cy="949325"/>
        </p:xfrm>
        <a:graphic>
          <a:graphicData uri="http://schemas.openxmlformats.org/presentationml/2006/ole">
            <p:oleObj spid="_x0000_s54276" name="Equation" r:id="rId5" imgW="1346040" imgH="419040" progId="Equation.3">
              <p:embed/>
            </p:oleObj>
          </a:graphicData>
        </a:graphic>
      </p:graphicFrame>
      <p:graphicFrame>
        <p:nvGraphicFramePr>
          <p:cNvPr id="54277" name="Object 5"/>
          <p:cNvGraphicFramePr>
            <a:graphicFrameLocks noChangeAspect="1"/>
          </p:cNvGraphicFramePr>
          <p:nvPr/>
        </p:nvGraphicFramePr>
        <p:xfrm>
          <a:off x="47625" y="2185988"/>
          <a:ext cx="3187700" cy="1116012"/>
        </p:xfrm>
        <a:graphic>
          <a:graphicData uri="http://schemas.openxmlformats.org/presentationml/2006/ole">
            <p:oleObj spid="_x0000_s54277" name="Equation" r:id="rId6" imgW="1269720" imgH="444240" progId="Equation.3">
              <p:embed/>
            </p:oleObj>
          </a:graphicData>
        </a:graphic>
      </p:graphicFrame>
      <p:graphicFrame>
        <p:nvGraphicFramePr>
          <p:cNvPr id="54278" name="Object 6"/>
          <p:cNvGraphicFramePr>
            <a:graphicFrameLocks noChangeAspect="1"/>
          </p:cNvGraphicFramePr>
          <p:nvPr/>
        </p:nvGraphicFramePr>
        <p:xfrm>
          <a:off x="60325" y="3429000"/>
          <a:ext cx="2776538" cy="1312863"/>
        </p:xfrm>
        <a:graphic>
          <a:graphicData uri="http://schemas.openxmlformats.org/presentationml/2006/ole">
            <p:oleObj spid="_x0000_s54278" name="Equation" r:id="rId7" imgW="939600" imgH="444240" progId="Equation.3">
              <p:embed/>
            </p:oleObj>
          </a:graphicData>
        </a:graphic>
      </p:graphicFrame>
      <p:sp>
        <p:nvSpPr>
          <p:cNvPr id="54279" name="Text Box 7"/>
          <p:cNvSpPr txBox="1">
            <a:spLocks noChangeArrowheads="1"/>
          </p:cNvSpPr>
          <p:nvPr/>
        </p:nvSpPr>
        <p:spPr bwMode="auto">
          <a:xfrm>
            <a:off x="228600" y="6477000"/>
            <a:ext cx="6419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/>
              <a:t>Taken from http://podcasts.shelbyed.k12.al.us/sclemons/files/2011/05/add-subtraction-rationals.ppt#1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228" name="Object 4"/>
          <p:cNvGraphicFramePr>
            <a:graphicFrameLocks noChangeAspect="1"/>
          </p:cNvGraphicFramePr>
          <p:nvPr/>
        </p:nvGraphicFramePr>
        <p:xfrm>
          <a:off x="0" y="0"/>
          <a:ext cx="8305800" cy="1730375"/>
        </p:xfrm>
        <a:graphic>
          <a:graphicData uri="http://schemas.openxmlformats.org/presentationml/2006/ole">
            <p:oleObj spid="_x0000_s52228" name="Equation" r:id="rId4" imgW="2374560" imgH="393480" progId="Equation.3">
              <p:embed/>
            </p:oleObj>
          </a:graphicData>
        </a:graphic>
      </p:graphicFrame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136525" y="1565275"/>
            <a:ext cx="7258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1"/>
                </a:solidFill>
              </a:rPr>
              <a:t>(x+3)</a:t>
            </a:r>
            <a:r>
              <a:rPr lang="en-US"/>
              <a:t> (x-2)                  </a:t>
            </a:r>
            <a:r>
              <a:rPr lang="en-US">
                <a:solidFill>
                  <a:schemeClr val="accent1"/>
                </a:solidFill>
              </a:rPr>
              <a:t>(x+3)</a:t>
            </a:r>
            <a:r>
              <a:rPr lang="en-US"/>
              <a:t> </a:t>
            </a:r>
            <a:r>
              <a:rPr lang="en-US">
                <a:solidFill>
                  <a:schemeClr val="accent2"/>
                </a:solidFill>
              </a:rPr>
              <a:t>(x-5)</a:t>
            </a:r>
            <a:r>
              <a:rPr lang="en-US"/>
              <a:t>                      </a:t>
            </a:r>
            <a:r>
              <a:rPr lang="en-US">
                <a:solidFill>
                  <a:schemeClr val="accent2"/>
                </a:solidFill>
              </a:rPr>
              <a:t>(x-5)</a:t>
            </a:r>
            <a:r>
              <a:rPr lang="en-US"/>
              <a:t> (x-2)</a:t>
            </a:r>
          </a:p>
        </p:txBody>
      </p:sp>
      <p:graphicFrame>
        <p:nvGraphicFramePr>
          <p:cNvPr id="52231" name="Object 7"/>
          <p:cNvGraphicFramePr>
            <a:graphicFrameLocks noChangeAspect="1"/>
          </p:cNvGraphicFramePr>
          <p:nvPr/>
        </p:nvGraphicFramePr>
        <p:xfrm>
          <a:off x="304800" y="2057400"/>
          <a:ext cx="7543800" cy="1336675"/>
        </p:xfrm>
        <a:graphic>
          <a:graphicData uri="http://schemas.openxmlformats.org/presentationml/2006/ole">
            <p:oleObj spid="_x0000_s52231" name="Equation" r:id="rId5" imgW="2971800" imgH="419040" progId="Equation.3">
              <p:embed/>
            </p:oleObj>
          </a:graphicData>
        </a:graphic>
      </p:graphicFrame>
      <p:graphicFrame>
        <p:nvGraphicFramePr>
          <p:cNvPr id="52232" name="Object 8"/>
          <p:cNvGraphicFramePr>
            <a:graphicFrameLocks noChangeAspect="1"/>
          </p:cNvGraphicFramePr>
          <p:nvPr/>
        </p:nvGraphicFramePr>
        <p:xfrm>
          <a:off x="0" y="3352800"/>
          <a:ext cx="7924800" cy="1495425"/>
        </p:xfrm>
        <a:graphic>
          <a:graphicData uri="http://schemas.openxmlformats.org/presentationml/2006/ole">
            <p:oleObj spid="_x0000_s52232" name="Equation" r:id="rId6" imgW="2958840" imgH="444240" progId="Equation.3">
              <p:embed/>
            </p:oleObj>
          </a:graphicData>
        </a:graphic>
      </p:graphicFrame>
      <p:graphicFrame>
        <p:nvGraphicFramePr>
          <p:cNvPr id="52234" name="Object 10"/>
          <p:cNvGraphicFramePr>
            <a:graphicFrameLocks noChangeAspect="1"/>
          </p:cNvGraphicFramePr>
          <p:nvPr/>
        </p:nvGraphicFramePr>
        <p:xfrm>
          <a:off x="2312988" y="4800600"/>
          <a:ext cx="3298825" cy="1495425"/>
        </p:xfrm>
        <a:graphic>
          <a:graphicData uri="http://schemas.openxmlformats.org/presentationml/2006/ole">
            <p:oleObj spid="_x0000_s52234" name="Equation" r:id="rId7" imgW="1231560" imgH="444240" progId="Equation.3">
              <p:embed/>
            </p:oleObj>
          </a:graphicData>
        </a:graphic>
      </p:graphicFrame>
      <p:sp>
        <p:nvSpPr>
          <p:cNvPr id="52235" name="Text Box 11"/>
          <p:cNvSpPr txBox="1">
            <a:spLocks noChangeArrowheads="1"/>
          </p:cNvSpPr>
          <p:nvPr/>
        </p:nvSpPr>
        <p:spPr bwMode="auto">
          <a:xfrm>
            <a:off x="228600" y="6477000"/>
            <a:ext cx="6419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/>
              <a:t>Taken from http://podcasts.shelbyed.k12.al.us/sclemons/files/2011/05/add-subtraction-rationals.ppt#1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252" name="Object 4"/>
          <p:cNvGraphicFramePr>
            <a:graphicFrameLocks noChangeAspect="1"/>
          </p:cNvGraphicFramePr>
          <p:nvPr/>
        </p:nvGraphicFramePr>
        <p:xfrm>
          <a:off x="0" y="0"/>
          <a:ext cx="5562600" cy="1716088"/>
        </p:xfrm>
        <a:graphic>
          <a:graphicData uri="http://schemas.openxmlformats.org/presentationml/2006/ole">
            <p:oleObj spid="_x0000_s53252" name="Equation" r:id="rId4" imgW="1358640" imgH="419040" progId="Equation.3">
              <p:embed/>
            </p:oleObj>
          </a:graphicData>
        </a:graphic>
      </p:graphicFrame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0" y="1447800"/>
            <a:ext cx="5353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(y – 2)                (y+2)              -(y-2)(y+2)</a:t>
            </a:r>
          </a:p>
        </p:txBody>
      </p:sp>
      <p:graphicFrame>
        <p:nvGraphicFramePr>
          <p:cNvPr id="53255" name="Object 7"/>
          <p:cNvGraphicFramePr>
            <a:graphicFrameLocks noChangeAspect="1"/>
          </p:cNvGraphicFramePr>
          <p:nvPr/>
        </p:nvGraphicFramePr>
        <p:xfrm>
          <a:off x="47625" y="1981200"/>
          <a:ext cx="7372350" cy="1600200"/>
        </p:xfrm>
        <a:graphic>
          <a:graphicData uri="http://schemas.openxmlformats.org/presentationml/2006/ole">
            <p:oleObj spid="_x0000_s53255" name="Equation" r:id="rId5" imgW="1930320" imgH="419040" progId="Equation.3">
              <p:embed/>
            </p:oleObj>
          </a:graphicData>
        </a:graphic>
      </p:graphicFrame>
      <p:graphicFrame>
        <p:nvGraphicFramePr>
          <p:cNvPr id="53256" name="Object 8"/>
          <p:cNvGraphicFramePr>
            <a:graphicFrameLocks noChangeAspect="1"/>
          </p:cNvGraphicFramePr>
          <p:nvPr/>
        </p:nvGraphicFramePr>
        <p:xfrm>
          <a:off x="193675" y="3505200"/>
          <a:ext cx="4752975" cy="1697038"/>
        </p:xfrm>
        <a:graphic>
          <a:graphicData uri="http://schemas.openxmlformats.org/presentationml/2006/ole">
            <p:oleObj spid="_x0000_s53256" name="Equation" r:id="rId6" imgW="1244520" imgH="444240" progId="Equation.3">
              <p:embed/>
            </p:oleObj>
          </a:graphicData>
        </a:graphic>
      </p:graphicFrame>
      <p:graphicFrame>
        <p:nvGraphicFramePr>
          <p:cNvPr id="53258" name="Object 10"/>
          <p:cNvGraphicFramePr>
            <a:graphicFrameLocks noChangeAspect="1"/>
          </p:cNvGraphicFramePr>
          <p:nvPr/>
        </p:nvGraphicFramePr>
        <p:xfrm>
          <a:off x="217488" y="5160963"/>
          <a:ext cx="3346450" cy="1697037"/>
        </p:xfrm>
        <a:graphic>
          <a:graphicData uri="http://schemas.openxmlformats.org/presentationml/2006/ole">
            <p:oleObj spid="_x0000_s53258" name="Equation" r:id="rId7" imgW="876240" imgH="444240" progId="Equation.3">
              <p:embed/>
            </p:oleObj>
          </a:graphicData>
        </a:graphic>
      </p:graphicFrame>
      <p:graphicFrame>
        <p:nvGraphicFramePr>
          <p:cNvPr id="53260" name="Object 12"/>
          <p:cNvGraphicFramePr>
            <a:graphicFrameLocks noChangeAspect="1"/>
          </p:cNvGraphicFramePr>
          <p:nvPr/>
        </p:nvGraphicFramePr>
        <p:xfrm>
          <a:off x="4449763" y="5257800"/>
          <a:ext cx="4124325" cy="1600200"/>
        </p:xfrm>
        <a:graphic>
          <a:graphicData uri="http://schemas.openxmlformats.org/presentationml/2006/ole">
            <p:oleObj spid="_x0000_s53260" name="Equation" r:id="rId8" imgW="107928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3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3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180" name="Object 4"/>
          <p:cNvGraphicFramePr>
            <a:graphicFrameLocks noChangeAspect="1"/>
          </p:cNvGraphicFramePr>
          <p:nvPr/>
        </p:nvGraphicFramePr>
        <p:xfrm>
          <a:off x="0" y="0"/>
          <a:ext cx="5638800" cy="1381125"/>
        </p:xfrm>
        <a:graphic>
          <a:graphicData uri="http://schemas.openxmlformats.org/presentationml/2006/ole">
            <p:oleObj spid="_x0000_s50180" name="Equation" r:id="rId4" imgW="1600200" imgH="393480" progId="Equation.3">
              <p:embed/>
            </p:oleObj>
          </a:graphicData>
        </a:graphic>
      </p:graphicFrame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60325" y="1336675"/>
            <a:ext cx="5422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(x-1)           (x-1)(x+1)               (x+1)(x+1)</a:t>
            </a:r>
          </a:p>
        </p:txBody>
      </p:sp>
      <p:sp>
        <p:nvSpPr>
          <p:cNvPr id="50183" name="Text Box 7"/>
          <p:cNvSpPr txBox="1">
            <a:spLocks noChangeArrowheads="1"/>
          </p:cNvSpPr>
          <p:nvPr/>
        </p:nvSpPr>
        <p:spPr bwMode="auto">
          <a:xfrm>
            <a:off x="288925" y="1793875"/>
            <a:ext cx="2973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LCM: (x-1)(x+1)(x+1)</a:t>
            </a:r>
          </a:p>
        </p:txBody>
      </p:sp>
      <p:graphicFrame>
        <p:nvGraphicFramePr>
          <p:cNvPr id="50184" name="Object 8"/>
          <p:cNvGraphicFramePr>
            <a:graphicFrameLocks noChangeAspect="1"/>
          </p:cNvGraphicFramePr>
          <p:nvPr/>
        </p:nvGraphicFramePr>
        <p:xfrm>
          <a:off x="228600" y="2438400"/>
          <a:ext cx="4876800" cy="963613"/>
        </p:xfrm>
        <a:graphic>
          <a:graphicData uri="http://schemas.openxmlformats.org/presentationml/2006/ole">
            <p:oleObj spid="_x0000_s50184" name="Equation" r:id="rId5" imgW="2120760" imgH="419040" progId="Equation.3">
              <p:embed/>
            </p:oleObj>
          </a:graphicData>
        </a:graphic>
      </p:graphicFrame>
      <p:graphicFrame>
        <p:nvGraphicFramePr>
          <p:cNvPr id="50185" name="Object 9"/>
          <p:cNvGraphicFramePr>
            <a:graphicFrameLocks noChangeAspect="1"/>
          </p:cNvGraphicFramePr>
          <p:nvPr/>
        </p:nvGraphicFramePr>
        <p:xfrm>
          <a:off x="328613" y="3476625"/>
          <a:ext cx="4525962" cy="1022350"/>
        </p:xfrm>
        <a:graphic>
          <a:graphicData uri="http://schemas.openxmlformats.org/presentationml/2006/ole">
            <p:oleObj spid="_x0000_s50185" name="Equation" r:id="rId6" imgW="1968480" imgH="444240" progId="Equation.3">
              <p:embed/>
            </p:oleObj>
          </a:graphicData>
        </a:graphic>
      </p:graphicFrame>
      <p:graphicFrame>
        <p:nvGraphicFramePr>
          <p:cNvPr id="50186" name="Object 10"/>
          <p:cNvGraphicFramePr>
            <a:graphicFrameLocks noChangeAspect="1"/>
          </p:cNvGraphicFramePr>
          <p:nvPr/>
        </p:nvGraphicFramePr>
        <p:xfrm>
          <a:off x="0" y="4419600"/>
          <a:ext cx="5635625" cy="1022350"/>
        </p:xfrm>
        <a:graphic>
          <a:graphicData uri="http://schemas.openxmlformats.org/presentationml/2006/ole">
            <p:oleObj spid="_x0000_s50186" name="Equation" r:id="rId7" imgW="2450880" imgH="444240" progId="Equation.3">
              <p:embed/>
            </p:oleObj>
          </a:graphicData>
        </a:graphic>
      </p:graphicFrame>
      <p:sp>
        <p:nvSpPr>
          <p:cNvPr id="50188" name="Text Box 12"/>
          <p:cNvSpPr txBox="1">
            <a:spLocks noChangeArrowheads="1"/>
          </p:cNvSpPr>
          <p:nvPr/>
        </p:nvSpPr>
        <p:spPr bwMode="auto">
          <a:xfrm>
            <a:off x="228600" y="6477000"/>
            <a:ext cx="6419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/>
              <a:t>Taken from http://podcasts.shelbyed.k12.al.us/sclemons/files/2011/05/add-subtraction-rationals.ppt#1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0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1" grpId="0"/>
      <p:bldP spid="5018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0" y="0"/>
          <a:ext cx="1600200" cy="1981200"/>
        </p:xfrm>
        <a:graphic>
          <a:graphicData uri="http://schemas.openxmlformats.org/presentationml/2006/ole">
            <p:oleObj spid="_x0000_s73730" name="Equation" r:id="rId3" imgW="406080" imgH="787320" progId="Equation.3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2057400"/>
            <a:ext cx="49247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Simplify the top and bottom:</a:t>
            </a:r>
            <a:endParaRPr lang="en-US" sz="3200" dirty="0"/>
          </a:p>
        </p:txBody>
      </p:sp>
      <p:graphicFrame>
        <p:nvGraphicFramePr>
          <p:cNvPr id="73731" name="Object 3"/>
          <p:cNvGraphicFramePr>
            <a:graphicFrameLocks noChangeAspect="1"/>
          </p:cNvGraphicFramePr>
          <p:nvPr/>
        </p:nvGraphicFramePr>
        <p:xfrm>
          <a:off x="5181600" y="1447800"/>
          <a:ext cx="1749425" cy="1981200"/>
        </p:xfrm>
        <a:graphic>
          <a:graphicData uri="http://schemas.openxmlformats.org/presentationml/2006/ole">
            <p:oleObj spid="_x0000_s73731" name="Equation" r:id="rId4" imgW="444240" imgH="787320" progId="Equation.3">
              <p:embed/>
            </p:oleObj>
          </a:graphicData>
        </a:graphic>
      </p:graphicFrame>
      <p:graphicFrame>
        <p:nvGraphicFramePr>
          <p:cNvPr id="73732" name="Object 4"/>
          <p:cNvGraphicFramePr>
            <a:graphicFrameLocks noChangeAspect="1"/>
          </p:cNvGraphicFramePr>
          <p:nvPr/>
        </p:nvGraphicFramePr>
        <p:xfrm>
          <a:off x="4764088" y="3968750"/>
          <a:ext cx="3498850" cy="1054100"/>
        </p:xfrm>
        <a:graphic>
          <a:graphicData uri="http://schemas.openxmlformats.org/presentationml/2006/ole">
            <p:oleObj spid="_x0000_s73732" name="Equation" r:id="rId5" imgW="888840" imgH="41904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3810000"/>
            <a:ext cx="41601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Use “tortilla method”</a:t>
            </a:r>
            <a:endParaRPr lang="en-US" sz="3600" dirty="0"/>
          </a:p>
        </p:txBody>
      </p:sp>
      <p:sp>
        <p:nvSpPr>
          <p:cNvPr id="7" name="Curved Left Arrow 6"/>
          <p:cNvSpPr/>
          <p:nvPr/>
        </p:nvSpPr>
        <p:spPr bwMode="auto">
          <a:xfrm rot="10800000">
            <a:off x="4876800" y="1600200"/>
            <a:ext cx="381000" cy="1752600"/>
          </a:xfrm>
          <a:prstGeom prst="curved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Curved Left Arrow 7"/>
          <p:cNvSpPr/>
          <p:nvPr/>
        </p:nvSpPr>
        <p:spPr bwMode="auto">
          <a:xfrm rot="10800000">
            <a:off x="4953000" y="2057400"/>
            <a:ext cx="381000" cy="762000"/>
          </a:xfrm>
          <a:prstGeom prst="curved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1354</TotalTime>
  <Words>414</Words>
  <Application>Microsoft PowerPoint</Application>
  <PresentationFormat>On-screen Show (4:3)</PresentationFormat>
  <Paragraphs>94</Paragraphs>
  <Slides>21</Slides>
  <Notes>20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Default Design</vt:lpstr>
      <vt:lpstr>Equation</vt:lpstr>
      <vt:lpstr>Microsoft Equation 3.0</vt:lpstr>
      <vt:lpstr>Adding and subtracting rational expressions:</vt:lpstr>
      <vt:lpstr>If the expressions have the same (common) denominator, add or subtract the numerators, keep the same denominator, and simplify the result.</vt:lpstr>
      <vt:lpstr>Do the operations and simplify the result:</vt:lpstr>
      <vt:lpstr>Slide 4</vt:lpstr>
      <vt:lpstr>Slide 5</vt:lpstr>
      <vt:lpstr>Slide 6</vt:lpstr>
      <vt:lpstr>Slide 7</vt:lpstr>
      <vt:lpstr>Slide 8</vt:lpstr>
      <vt:lpstr>To find the LCD </vt:lpstr>
      <vt:lpstr>Find the LCD for y²-16  and y²-8y+16</vt:lpstr>
      <vt:lpstr>Add :</vt:lpstr>
      <vt:lpstr>Add :</vt:lpstr>
      <vt:lpstr>Add :</vt:lpstr>
      <vt:lpstr>If the denominators have opposite factors, then change one of them using the 3 signs of a fraction rule.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SSCC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Adding and subtracting rational expressions:</dc:title>
  <dc:creator>sscc</dc:creator>
  <cp:lastModifiedBy>gsfisher</cp:lastModifiedBy>
  <cp:revision>21</cp:revision>
  <dcterms:created xsi:type="dcterms:W3CDTF">2000-11-13T17:53:24Z</dcterms:created>
  <dcterms:modified xsi:type="dcterms:W3CDTF">2012-10-16T19:41:03Z</dcterms:modified>
</cp:coreProperties>
</file>