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handoutMasterIdLst>
    <p:handoutMasterId r:id="rId10"/>
  </p:handoutMasterIdLst>
  <p:sldIdLst>
    <p:sldId id="257" r:id="rId2"/>
    <p:sldId id="265" r:id="rId3"/>
    <p:sldId id="260" r:id="rId4"/>
    <p:sldId id="267" r:id="rId5"/>
    <p:sldId id="262" r:id="rId6"/>
    <p:sldId id="263" r:id="rId7"/>
    <p:sldId id="266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0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D78A4E-5268-46FD-BA49-750484813BC6}" type="datetimeFigureOut">
              <a:rPr lang="en-US" smtClean="0"/>
              <a:pPr/>
              <a:t>9/15/2017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C77B1-036D-4C88-B96B-ECD8D77ED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1992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D6967-F6DE-4366-AE12-2A1BE5F79FA5}" type="datetimeFigureOut">
              <a:rPr lang="en-US" smtClean="0"/>
              <a:pPr/>
              <a:t>9/15/2017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E2999C-FE08-430A-AC41-12859970E8F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D6967-F6DE-4366-AE12-2A1BE5F79FA5}" type="datetimeFigureOut">
              <a:rPr lang="en-US" smtClean="0"/>
              <a:pPr/>
              <a:t>9/15/2017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2999C-FE08-430A-AC41-12859970E8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D6967-F6DE-4366-AE12-2A1BE5F79FA5}" type="datetimeFigureOut">
              <a:rPr lang="en-US" smtClean="0"/>
              <a:pPr/>
              <a:t>9/15/2017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2999C-FE08-430A-AC41-12859970E8F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D6967-F6DE-4366-AE12-2A1BE5F79FA5}" type="datetimeFigureOut">
              <a:rPr lang="en-US" smtClean="0"/>
              <a:pPr/>
              <a:t>9/15/2017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2999C-FE08-430A-AC41-12859970E8F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D6967-F6DE-4366-AE12-2A1BE5F79FA5}" type="datetimeFigureOut">
              <a:rPr lang="en-US" smtClean="0"/>
              <a:pPr/>
              <a:t>9/15/2017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2999C-FE08-430A-AC41-12859970E8F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D6967-F6DE-4366-AE12-2A1BE5F79FA5}" type="datetimeFigureOut">
              <a:rPr lang="en-US" smtClean="0"/>
              <a:pPr/>
              <a:t>9/15/2017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2999C-FE08-430A-AC41-12859970E8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D6967-F6DE-4366-AE12-2A1BE5F79FA5}" type="datetimeFigureOut">
              <a:rPr lang="en-US" smtClean="0"/>
              <a:pPr/>
              <a:t>9/15/2017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2999C-FE08-430A-AC41-12859970E8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D6967-F6DE-4366-AE12-2A1BE5F79FA5}" type="datetimeFigureOut">
              <a:rPr lang="en-US" smtClean="0"/>
              <a:pPr/>
              <a:t>9/15/2017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2999C-FE08-430A-AC41-12859970E8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D6967-F6DE-4366-AE12-2A1BE5F79FA5}" type="datetimeFigureOut">
              <a:rPr lang="en-US" smtClean="0"/>
              <a:pPr/>
              <a:t>9/15/2017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2999C-FE08-430A-AC41-12859970E8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D6967-F6DE-4366-AE12-2A1BE5F79FA5}" type="datetimeFigureOut">
              <a:rPr lang="en-US" smtClean="0"/>
              <a:pPr/>
              <a:t>9/15/2017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2999C-FE08-430A-AC41-12859970E8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D6967-F6DE-4366-AE12-2A1BE5F79FA5}" type="datetimeFigureOut">
              <a:rPr lang="en-US" smtClean="0"/>
              <a:pPr/>
              <a:t>9/15/2017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2999C-FE08-430A-AC41-12859970E8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79D6967-F6DE-4366-AE12-2A1BE5F79FA5}" type="datetimeFigureOut">
              <a:rPr lang="en-US" smtClean="0"/>
              <a:pPr/>
              <a:t>9/15/2017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27E2999C-FE08-430A-AC41-12859970E8F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sz="4400" dirty="0" smtClean="0"/>
              <a:t>Macromolecules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791200"/>
          </a:xfrm>
        </p:spPr>
        <p:txBody>
          <a:bodyPr>
            <a:noAutofit/>
          </a:bodyPr>
          <a:lstStyle/>
          <a:p>
            <a:r>
              <a:rPr lang="en-US" sz="28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Biological Macromolecules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are large molecules made of small subunits that are essential for all living organisms</a:t>
            </a:r>
          </a:p>
          <a:p>
            <a:endParaRPr lang="en-US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These macromolecules can also be called </a:t>
            </a:r>
            <a:r>
              <a:rPr lang="en-US" sz="2800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polymers</a:t>
            </a:r>
          </a:p>
          <a:p>
            <a:pPr lvl="2"/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Polymers are made of smaller, repeating molecules</a:t>
            </a:r>
          </a:p>
          <a:p>
            <a:pPr lvl="2"/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smaller molecules are called </a:t>
            </a:r>
            <a:r>
              <a:rPr lang="en-US" sz="2800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monomers</a:t>
            </a:r>
          </a:p>
          <a:p>
            <a:pPr lvl="2"/>
            <a:endParaRPr lang="en-US" sz="2800" b="1" u="sng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/>
            <a:endParaRPr lang="en-US" sz="2800" b="1" u="sng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>
              <a:buNone/>
            </a:pPr>
            <a:endParaRPr lang="en-US" sz="2800" b="1" u="sng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738188" lvl="2"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Polymers are created and broken down by chemical reactions:  </a:t>
            </a:r>
            <a:r>
              <a:rPr lang="en-US" sz="2800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Hydrolysis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800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Condensation</a:t>
            </a:r>
          </a:p>
          <a:p>
            <a:endParaRPr lang="en-US" sz="2800" b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Image result for monomers to make polym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3886201"/>
            <a:ext cx="3962400" cy="1524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553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"/>
            <a:ext cx="8839200" cy="6477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  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Condensation Reaction 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(aka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Dehydration Synthesis)</a:t>
            </a:r>
            <a:endParaRPr lang="en-US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57300"/>
            <a:r>
              <a:rPr lang="en-US" sz="2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Joins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monomers 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together to </a:t>
            </a:r>
            <a:r>
              <a:rPr lang="en-US" sz="2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create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polymer by removing a water molecule from the monomers</a:t>
            </a:r>
          </a:p>
          <a:p>
            <a:pPr marL="1657350" lvl="1"/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Water is produced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57300"/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This is the process by which 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larger molecules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sz="28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created or built</a:t>
            </a:r>
            <a:r>
              <a:rPr lang="en-US" sz="14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4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800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Example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Parts of water (OH &amp; H) are removed from each monomer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The remaining pieces of the monomer join together to make a polymer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OH &amp; H come together to form water (H</a:t>
            </a:r>
            <a:r>
              <a:rPr lang="en-US" baseline="-250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O)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0" y="4953000"/>
            <a:ext cx="9144000" cy="1162050"/>
            <a:chOff x="0" y="4572000"/>
            <a:chExt cx="9144000" cy="1162050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648200"/>
              <a:ext cx="4486275" cy="1085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1075" y="4572000"/>
              <a:ext cx="4352925" cy="106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ight Arrow 5"/>
            <p:cNvSpPr/>
            <p:nvPr/>
          </p:nvSpPr>
          <p:spPr>
            <a:xfrm>
              <a:off x="4343400" y="5105400"/>
              <a:ext cx="381000" cy="1524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Oval 7"/>
          <p:cNvSpPr/>
          <p:nvPr/>
        </p:nvSpPr>
        <p:spPr>
          <a:xfrm>
            <a:off x="1143000" y="5334000"/>
            <a:ext cx="762000" cy="381000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438400" y="5334000"/>
            <a:ext cx="381000" cy="381000"/>
          </a:xfrm>
          <a:prstGeom prst="ellipse">
            <a:avLst/>
          </a:prstGeom>
          <a:solidFill>
            <a:srgbClr val="FF0000">
              <a:alpha val="4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8610600" y="5486400"/>
            <a:ext cx="381000" cy="381000"/>
          </a:xfrm>
          <a:prstGeom prst="ellipse">
            <a:avLst/>
          </a:prstGeom>
          <a:solidFill>
            <a:srgbClr val="FF0000">
              <a:alpha val="4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 rot="18592934">
            <a:off x="8086685" y="5329417"/>
            <a:ext cx="762000" cy="381000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800600" y="4876800"/>
            <a:ext cx="4343400" cy="1143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391400" y="4800600"/>
            <a:ext cx="1752600" cy="1143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082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29200"/>
            <a:ext cx="92678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 algn="l"/>
            <a:r>
              <a:rPr lang="en-US" sz="3200" dirty="0" smtClean="0"/>
              <a:t>2. Hydrolysis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943600"/>
          </a:xfrm>
        </p:spPr>
        <p:txBody>
          <a:bodyPr/>
          <a:lstStyle/>
          <a:p>
            <a:r>
              <a:rPr lang="en-US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Hydro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Water   ;   </a:t>
            </a:r>
            <a:r>
              <a:rPr lang="en-US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lysis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to cut/split</a:t>
            </a: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Hydrolysis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reactions use water </a:t>
            </a:r>
            <a:r>
              <a:rPr lang="en-US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 cut or break down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polymers into smaller pieces</a:t>
            </a:r>
          </a:p>
          <a:p>
            <a:pPr>
              <a:buNone/>
            </a:pPr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This is how large molecules are </a:t>
            </a:r>
            <a:r>
              <a:rPr lang="en-US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broken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into smaller parts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Digestion of food</a:t>
            </a:r>
          </a:p>
          <a:p>
            <a:pPr marL="290513"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Example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690563" lvl="2">
              <a:buFont typeface="Courier New" pitchFamily="49" charset="0"/>
              <a:buChar char="o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Water splits the polymer in half</a:t>
            </a:r>
          </a:p>
          <a:p>
            <a:pPr marL="690563" lvl="2">
              <a:buFont typeface="Courier New" pitchFamily="49" charset="0"/>
              <a:buChar char="o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“parts” of water are added to each monomer where the bond was broken</a:t>
            </a:r>
          </a:p>
          <a:p>
            <a:pPr marL="690563" lvl="2">
              <a:buFont typeface="Courier New" pitchFamily="49" charset="0"/>
              <a:buChar char="o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 separate monomers are formed</a:t>
            </a:r>
            <a:endParaRPr lang="en-US" sz="18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76400" y="990600"/>
            <a:ext cx="8382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733800" y="990600"/>
            <a:ext cx="18288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8323586">
            <a:off x="3652564" y="5335824"/>
            <a:ext cx="762000" cy="381000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019800" y="5334000"/>
            <a:ext cx="762000" cy="381000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391400" y="5334000"/>
            <a:ext cx="381000" cy="381000"/>
          </a:xfrm>
          <a:prstGeom prst="ellipse">
            <a:avLst/>
          </a:prstGeom>
          <a:solidFill>
            <a:srgbClr val="FF0000">
              <a:alpha val="4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114800" y="5562600"/>
            <a:ext cx="381000" cy="381000"/>
          </a:xfrm>
          <a:prstGeom prst="ellipse">
            <a:avLst/>
          </a:prstGeom>
          <a:solidFill>
            <a:srgbClr val="FF0000">
              <a:alpha val="4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-Turn Arrow 13"/>
          <p:cNvSpPr/>
          <p:nvPr/>
        </p:nvSpPr>
        <p:spPr>
          <a:xfrm rot="10800000">
            <a:off x="1066800" y="5867400"/>
            <a:ext cx="3200400" cy="304800"/>
          </a:xfrm>
          <a:prstGeom prst="utur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943600" y="4953000"/>
            <a:ext cx="1981200" cy="1143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029200" y="4876800"/>
            <a:ext cx="4114800" cy="1295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917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animBg="1"/>
      <p:bldP spid="5" grpId="0" uiExpand="1" animBg="1"/>
      <p:bldP spid="10" grpId="0" animBg="1"/>
      <p:bldP spid="13" grpId="0" animBg="1"/>
      <p:bldP spid="14" grpId="0" uiExpand="1" animBg="1"/>
      <p:bldP spid="15" grpId="0" uiExpand="1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458200" cy="6019800"/>
          </a:xfrm>
        </p:spPr>
        <p:txBody>
          <a:bodyPr/>
          <a:lstStyle/>
          <a:p>
            <a:r>
              <a:rPr lang="en-US" dirty="0" smtClean="0"/>
              <a:t>If hydrolysis, a reaction will start with a polymer and water and end with 2 monomers: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If condensation, a reaction will start with 2 monomers and end with a polymer and water: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495800"/>
            <a:ext cx="3530871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362" y="4495800"/>
            <a:ext cx="3198596" cy="1116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6562" y="4648200"/>
            <a:ext cx="1387438" cy="688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ight Arrow 6"/>
          <p:cNvSpPr/>
          <p:nvPr/>
        </p:nvSpPr>
        <p:spPr>
          <a:xfrm>
            <a:off x="3962400" y="4953000"/>
            <a:ext cx="609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1600"/>
            <a:ext cx="3851691" cy="117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ight Arrow 8"/>
          <p:cNvSpPr/>
          <p:nvPr/>
        </p:nvSpPr>
        <p:spPr>
          <a:xfrm>
            <a:off x="4191000" y="1905000"/>
            <a:ext cx="609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219200"/>
            <a:ext cx="3844977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Identify the reaction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362200"/>
            <a:ext cx="6382564" cy="1905000"/>
          </a:xfrm>
        </p:spPr>
      </p:pic>
      <p:sp>
        <p:nvSpPr>
          <p:cNvPr id="3" name="TextBox 2"/>
          <p:cNvSpPr txBox="1"/>
          <p:nvPr/>
        </p:nvSpPr>
        <p:spPr>
          <a:xfrm>
            <a:off x="3505200" y="4572000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Hydrolysis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4800600" y="2819400"/>
            <a:ext cx="6858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20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752600" y="1371600"/>
            <a:ext cx="6096000" cy="410438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7024744" cy="1143000"/>
          </a:xfrm>
        </p:spPr>
        <p:txBody>
          <a:bodyPr/>
          <a:lstStyle/>
          <a:p>
            <a:r>
              <a:rPr lang="en-US" dirty="0" smtClean="0"/>
              <a:t>Identify the reaction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5105400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Condensation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://www.hobart.k12.in.us/jkousen/Biology/dhsprot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9800"/>
            <a:ext cx="91440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ight Arrow 5"/>
          <p:cNvSpPr/>
          <p:nvPr/>
        </p:nvSpPr>
        <p:spPr>
          <a:xfrm>
            <a:off x="3962400" y="3048000"/>
            <a:ext cx="6858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777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Identify the reaction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4343400"/>
            <a:ext cx="701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Condensation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362200"/>
            <a:ext cx="843915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4705350" y="2235542"/>
            <a:ext cx="4114800" cy="21078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364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Identify the reaction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657600" y="4419600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Hydrolysis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362200"/>
            <a:ext cx="5457825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5334000" y="2178795"/>
            <a:ext cx="3629025" cy="21078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252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5350</TotalTime>
  <Words>210</Words>
  <Application>Microsoft Office PowerPoint</Application>
  <PresentationFormat>On-screen Show (4:3)</PresentationFormat>
  <Paragraphs>44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Century Gothic</vt:lpstr>
      <vt:lpstr>Courier New</vt:lpstr>
      <vt:lpstr>Palatino Linotype</vt:lpstr>
      <vt:lpstr>Times New Roman</vt:lpstr>
      <vt:lpstr>Executive</vt:lpstr>
      <vt:lpstr>Macromolecules</vt:lpstr>
      <vt:lpstr>PowerPoint Presentation</vt:lpstr>
      <vt:lpstr>2. Hydrolysis</vt:lpstr>
      <vt:lpstr>PowerPoint Presentation</vt:lpstr>
      <vt:lpstr>Identify the reaction</vt:lpstr>
      <vt:lpstr>Identify the reaction</vt:lpstr>
      <vt:lpstr>Identify the reaction</vt:lpstr>
      <vt:lpstr>Identify the reaction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Organic Macromolecules</dc:title>
  <dc:creator>Tony Cheehan</dc:creator>
  <cp:lastModifiedBy>Anthony Cheehan</cp:lastModifiedBy>
  <cp:revision>96</cp:revision>
  <cp:lastPrinted>2017-09-15T11:25:21Z</cp:lastPrinted>
  <dcterms:created xsi:type="dcterms:W3CDTF">2013-11-25T14:30:57Z</dcterms:created>
  <dcterms:modified xsi:type="dcterms:W3CDTF">2017-09-15T11:27:26Z</dcterms:modified>
</cp:coreProperties>
</file>