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71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B20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99604" y="0"/>
            <a:ext cx="1644650" cy="1644650"/>
          </a:xfrm>
          <a:custGeom>
            <a:avLst/>
            <a:gdLst/>
            <a:ahLst/>
            <a:cxnLst/>
            <a:rect l="l" t="t" r="r" b="b"/>
            <a:pathLst>
              <a:path w="1644650" h="1644650">
                <a:moveTo>
                  <a:pt x="1644396" y="0"/>
                </a:moveTo>
                <a:lnTo>
                  <a:pt x="0" y="0"/>
                </a:lnTo>
                <a:lnTo>
                  <a:pt x="1644396" y="1644396"/>
                </a:lnTo>
                <a:lnTo>
                  <a:pt x="1644396" y="0"/>
                </a:lnTo>
                <a:close/>
              </a:path>
            </a:pathLst>
          </a:custGeom>
          <a:solidFill>
            <a:srgbClr val="FFFFFF">
              <a:alpha val="313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5154295" cy="5134610"/>
          </a:xfrm>
          <a:custGeom>
            <a:avLst/>
            <a:gdLst/>
            <a:ahLst/>
            <a:cxnLst/>
            <a:rect l="l" t="t" r="r" b="b"/>
            <a:pathLst>
              <a:path w="5154295" h="5134610">
                <a:moveTo>
                  <a:pt x="5154168" y="5134356"/>
                </a:moveTo>
                <a:lnTo>
                  <a:pt x="0" y="0"/>
                </a:lnTo>
                <a:lnTo>
                  <a:pt x="0" y="1143000"/>
                </a:lnTo>
                <a:lnTo>
                  <a:pt x="0" y="2567178"/>
                </a:lnTo>
                <a:lnTo>
                  <a:pt x="0" y="2784729"/>
                </a:lnTo>
                <a:lnTo>
                  <a:pt x="2349500" y="5125212"/>
                </a:lnTo>
                <a:lnTo>
                  <a:pt x="2567902" y="5125212"/>
                </a:lnTo>
                <a:lnTo>
                  <a:pt x="2577084" y="5134356"/>
                </a:lnTo>
                <a:lnTo>
                  <a:pt x="5154168" y="5134356"/>
                </a:lnTo>
                <a:close/>
              </a:path>
            </a:pathLst>
          </a:custGeom>
          <a:solidFill>
            <a:srgbClr val="FFFFFF">
              <a:alpha val="313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523" y="0"/>
            <a:ext cx="2299970" cy="2292350"/>
          </a:xfrm>
          <a:custGeom>
            <a:avLst/>
            <a:gdLst/>
            <a:ahLst/>
            <a:cxnLst/>
            <a:rect l="l" t="t" r="r" b="b"/>
            <a:pathLst>
              <a:path w="2299970" h="2292350">
                <a:moveTo>
                  <a:pt x="0" y="0"/>
                </a:moveTo>
                <a:lnTo>
                  <a:pt x="0" y="1146048"/>
                </a:lnTo>
                <a:lnTo>
                  <a:pt x="1149858" y="2292096"/>
                </a:lnTo>
                <a:lnTo>
                  <a:pt x="2299716" y="2292096"/>
                </a:lnTo>
                <a:lnTo>
                  <a:pt x="0" y="0"/>
                </a:lnTo>
                <a:close/>
              </a:path>
            </a:pathLst>
          </a:custGeom>
          <a:solidFill>
            <a:srgbClr val="004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52272" y="588263"/>
            <a:ext cx="2301240" cy="2292350"/>
          </a:xfrm>
          <a:custGeom>
            <a:avLst/>
            <a:gdLst/>
            <a:ahLst/>
            <a:cxnLst/>
            <a:rect l="l" t="t" r="r" b="b"/>
            <a:pathLst>
              <a:path w="2301240" h="2292350">
                <a:moveTo>
                  <a:pt x="1150620" y="0"/>
                </a:moveTo>
                <a:lnTo>
                  <a:pt x="0" y="0"/>
                </a:lnTo>
                <a:lnTo>
                  <a:pt x="2301240" y="2292096"/>
                </a:lnTo>
                <a:lnTo>
                  <a:pt x="2301240" y="1146048"/>
                </a:lnTo>
                <a:lnTo>
                  <a:pt x="1150620" y="0"/>
                </a:lnTo>
                <a:close/>
              </a:path>
            </a:pathLst>
          </a:custGeom>
          <a:solidFill>
            <a:srgbClr val="82C6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B20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381000"/>
            <a:ext cx="809625" cy="809625"/>
          </a:xfrm>
          <a:custGeom>
            <a:avLst/>
            <a:gdLst/>
            <a:ahLst/>
            <a:cxnLst/>
            <a:rect l="l" t="t" r="r" b="b"/>
            <a:pathLst>
              <a:path w="809625" h="809625">
                <a:moveTo>
                  <a:pt x="0" y="0"/>
                </a:moveTo>
                <a:lnTo>
                  <a:pt x="0" y="404622"/>
                </a:lnTo>
                <a:lnTo>
                  <a:pt x="404622" y="809244"/>
                </a:lnTo>
                <a:lnTo>
                  <a:pt x="809244" y="809244"/>
                </a:lnTo>
                <a:lnTo>
                  <a:pt x="0" y="0"/>
                </a:lnTo>
                <a:close/>
              </a:path>
            </a:pathLst>
          </a:custGeom>
          <a:solidFill>
            <a:srgbClr val="0045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28600" y="588263"/>
            <a:ext cx="809625" cy="809625"/>
          </a:xfrm>
          <a:custGeom>
            <a:avLst/>
            <a:gdLst/>
            <a:ahLst/>
            <a:cxnLst/>
            <a:rect l="l" t="t" r="r" b="b"/>
            <a:pathLst>
              <a:path w="809625" h="809625">
                <a:moveTo>
                  <a:pt x="404622" y="0"/>
                </a:moveTo>
                <a:lnTo>
                  <a:pt x="0" y="0"/>
                </a:lnTo>
                <a:lnTo>
                  <a:pt x="809244" y="809244"/>
                </a:lnTo>
                <a:lnTo>
                  <a:pt x="809244" y="404622"/>
                </a:lnTo>
                <a:lnTo>
                  <a:pt x="404622" y="0"/>
                </a:lnTo>
                <a:close/>
              </a:path>
            </a:pathLst>
          </a:custGeom>
          <a:solidFill>
            <a:srgbClr val="82C6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56840" y="196341"/>
            <a:ext cx="3830319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7710" y="1116990"/>
            <a:ext cx="7688579" cy="3379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anna.tinsley@bedford.k12.va.us" TargetMode="External"/><Relationship Id="rId2" Type="http://schemas.openxmlformats.org/officeDocument/2006/relationships/hyperlink" Target="mailto:chupp@bedford.k12.va.u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uzanne.white@bedford.k12.va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16578" y="351231"/>
            <a:ext cx="4540250" cy="1854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745" dirty="0">
                <a:solidFill>
                  <a:srgbClr val="FFFFFF"/>
                </a:solidFill>
                <a:latin typeface="Calibri"/>
                <a:cs typeface="Calibri"/>
              </a:rPr>
              <a:t>BCPS</a:t>
            </a:r>
            <a:endParaRPr sz="4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000" b="1" spc="330" dirty="0" smtClean="0">
                <a:solidFill>
                  <a:srgbClr val="FFFFFF"/>
                </a:solidFill>
                <a:latin typeface="Calibri"/>
                <a:cs typeface="Calibri"/>
              </a:rPr>
              <a:t>202</a:t>
            </a:r>
            <a:r>
              <a:rPr lang="en-US" sz="4000" b="1" spc="330" dirty="0" smtClean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4000" b="1" spc="330" dirty="0" smtClean="0">
                <a:solidFill>
                  <a:srgbClr val="FFFFFF"/>
                </a:solidFill>
                <a:latin typeface="Calibri"/>
                <a:cs typeface="Calibri"/>
              </a:rPr>
              <a:t>-202</a:t>
            </a:r>
            <a:r>
              <a:rPr lang="en-US" sz="4000" b="1" spc="330" dirty="0" smtClean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4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4000" b="1" spc="575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4000" b="1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465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3527" y="104597"/>
            <a:ext cx="44894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90" dirty="0" smtClean="0"/>
              <a:t>202</a:t>
            </a:r>
            <a:r>
              <a:rPr lang="en-US" spc="90" dirty="0" smtClean="0"/>
              <a:t>1-2022</a:t>
            </a:r>
            <a:r>
              <a:rPr spc="10" dirty="0" smtClean="0"/>
              <a:t> </a:t>
            </a:r>
            <a:r>
              <a:rPr spc="80" dirty="0"/>
              <a:t>Open</a:t>
            </a:r>
            <a:r>
              <a:rPr spc="15" dirty="0"/>
              <a:t> </a:t>
            </a:r>
            <a:r>
              <a:rPr spc="210" dirty="0"/>
              <a:t>Enrollment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16583" y="874623"/>
            <a:ext cx="7848600" cy="3203762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329565" indent="-317500">
              <a:lnSpc>
                <a:spcPct val="100000"/>
              </a:lnSpc>
              <a:spcBef>
                <a:spcPts val="520"/>
              </a:spcBef>
              <a:buFont typeface="Arial"/>
              <a:buChar char="○"/>
              <a:tabLst>
                <a:tab pos="329565" algn="l"/>
                <a:tab pos="330200" algn="l"/>
              </a:tabLst>
            </a:pP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Everyone</a:t>
            </a:r>
            <a:r>
              <a:rPr sz="1400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should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have</a:t>
            </a:r>
            <a:r>
              <a:rPr sz="14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received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email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explaining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process</a:t>
            </a:r>
            <a:r>
              <a:rPr sz="14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30" dirty="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20" dirty="0">
                <a:solidFill>
                  <a:srgbClr val="FFFFFF"/>
                </a:solidFill>
                <a:latin typeface="Tahoma"/>
                <a:cs typeface="Tahoma"/>
              </a:rPr>
              <a:t>this</a:t>
            </a:r>
            <a:r>
              <a:rPr sz="14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year</a:t>
            </a:r>
            <a:endParaRPr sz="1400" dirty="0">
              <a:latin typeface="Tahoma"/>
              <a:cs typeface="Tahoma"/>
            </a:endParaRPr>
          </a:p>
          <a:p>
            <a:pPr marL="329565" indent="-317500">
              <a:lnSpc>
                <a:spcPct val="100000"/>
              </a:lnSpc>
              <a:spcBef>
                <a:spcPts val="420"/>
              </a:spcBef>
              <a:buFont typeface="Arial"/>
              <a:buChar char="○"/>
              <a:tabLst>
                <a:tab pos="329565" algn="l"/>
                <a:tab pos="330200" algn="l"/>
              </a:tabLst>
            </a:pP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Everyone</a:t>
            </a:r>
            <a:r>
              <a:rPr sz="1400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who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sz="14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eligible</a:t>
            </a:r>
            <a:r>
              <a:rPr sz="14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30" dirty="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benefits</a:t>
            </a:r>
            <a:r>
              <a:rPr sz="14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35" dirty="0">
                <a:solidFill>
                  <a:srgbClr val="FFFFFF"/>
                </a:solidFill>
                <a:latin typeface="Tahoma"/>
                <a:cs typeface="Tahoma"/>
              </a:rPr>
              <a:t>will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be</a:t>
            </a:r>
            <a:r>
              <a:rPr sz="14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assigned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tasks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Talent</a:t>
            </a:r>
            <a:r>
              <a:rPr sz="14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20" dirty="0">
                <a:solidFill>
                  <a:srgbClr val="FFFFFF"/>
                </a:solidFill>
                <a:latin typeface="Tahoma"/>
                <a:cs typeface="Tahoma"/>
              </a:rPr>
              <a:t>Ed</a:t>
            </a:r>
            <a:endParaRPr sz="1400" dirty="0">
              <a:latin typeface="Tahoma"/>
              <a:cs typeface="Tahoma"/>
            </a:endParaRPr>
          </a:p>
          <a:p>
            <a:pPr marL="329565" marR="6985" indent="-317500">
              <a:lnSpc>
                <a:spcPct val="125000"/>
              </a:lnSpc>
              <a:buFont typeface="Arial"/>
              <a:buChar char="○"/>
              <a:tabLst>
                <a:tab pos="329565" algn="l"/>
                <a:tab pos="330200" algn="l"/>
              </a:tabLst>
            </a:pP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PASSIVE</a:t>
            </a:r>
            <a:r>
              <a:rPr sz="14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open</a:t>
            </a:r>
            <a:r>
              <a:rPr sz="14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enrollment--Only</a:t>
            </a:r>
            <a:r>
              <a:rPr sz="140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complete</a:t>
            </a:r>
            <a:r>
              <a:rPr sz="14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process</a:t>
            </a:r>
            <a:r>
              <a:rPr sz="14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30" dirty="0">
                <a:solidFill>
                  <a:srgbClr val="FFFFFF"/>
                </a:solidFill>
                <a:latin typeface="Tahoma"/>
                <a:cs typeface="Tahoma"/>
              </a:rPr>
              <a:t>if</a:t>
            </a:r>
            <a:r>
              <a:rPr sz="14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making</a:t>
            </a:r>
            <a:r>
              <a:rPr sz="14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Tahoma"/>
                <a:cs typeface="Tahoma"/>
              </a:rPr>
              <a:t>changes</a:t>
            </a:r>
            <a:r>
              <a:rPr sz="14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35" dirty="0">
                <a:solidFill>
                  <a:srgbClr val="FFFFFF"/>
                </a:solidFill>
                <a:latin typeface="Tahoma"/>
                <a:cs typeface="Tahoma"/>
              </a:rPr>
              <a:t>or</a:t>
            </a:r>
            <a:r>
              <a:rPr sz="140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enrolling</a:t>
            </a:r>
            <a:r>
              <a:rPr sz="14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14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20" dirty="0">
                <a:solidFill>
                  <a:srgbClr val="FFFFFF"/>
                </a:solidFill>
                <a:latin typeface="Tahoma"/>
                <a:cs typeface="Tahoma"/>
              </a:rPr>
              <a:t>Flexible </a:t>
            </a:r>
            <a:r>
              <a:rPr sz="1400" spc="-4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Spending</a:t>
            </a:r>
            <a:r>
              <a:rPr sz="140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Tahoma"/>
                <a:cs typeface="Tahoma"/>
              </a:rPr>
              <a:t>Account</a:t>
            </a:r>
            <a:endParaRPr sz="1400" dirty="0">
              <a:latin typeface="Tahoma"/>
              <a:cs typeface="Tahoma"/>
            </a:endParaRPr>
          </a:p>
          <a:p>
            <a:pPr marL="329565" marR="53975" indent="-317500">
              <a:lnSpc>
                <a:spcPct val="125000"/>
              </a:lnSpc>
              <a:buFont typeface="Arial"/>
              <a:buChar char="○"/>
              <a:tabLst>
                <a:tab pos="329565" algn="l"/>
                <a:tab pos="330200" algn="l"/>
              </a:tabLst>
            </a:pP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Everyone,</a:t>
            </a:r>
            <a:r>
              <a:rPr sz="14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including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those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20" dirty="0">
                <a:solidFill>
                  <a:srgbClr val="FFFFFF"/>
                </a:solidFill>
                <a:latin typeface="Tahoma"/>
                <a:cs typeface="Tahoma"/>
              </a:rPr>
              <a:t>retiring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40" dirty="0">
                <a:solidFill>
                  <a:srgbClr val="FFFFFF"/>
                </a:solidFill>
                <a:latin typeface="Tahoma"/>
                <a:cs typeface="Tahoma"/>
              </a:rPr>
              <a:t>or</a:t>
            </a:r>
            <a:r>
              <a:rPr sz="14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ahoma"/>
                <a:cs typeface="Tahoma"/>
              </a:rPr>
              <a:t>resigning,</a:t>
            </a:r>
            <a:r>
              <a:rPr sz="1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35" dirty="0">
                <a:solidFill>
                  <a:srgbClr val="FFFFFF"/>
                </a:solidFill>
                <a:latin typeface="Tahoma"/>
                <a:cs typeface="Tahoma"/>
              </a:rPr>
              <a:t>will</a:t>
            </a:r>
            <a:r>
              <a:rPr sz="14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need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35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14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complete</a:t>
            </a:r>
            <a:r>
              <a:rPr sz="140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these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tasks</a:t>
            </a:r>
            <a:r>
              <a:rPr sz="14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30" dirty="0">
                <a:solidFill>
                  <a:srgbClr val="FFFFFF"/>
                </a:solidFill>
                <a:latin typeface="Tahoma"/>
                <a:cs typeface="Tahoma"/>
              </a:rPr>
              <a:t>if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ahoma"/>
                <a:cs typeface="Tahoma"/>
              </a:rPr>
              <a:t>changes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need </a:t>
            </a:r>
            <a:r>
              <a:rPr sz="1400" spc="-4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35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14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be</a:t>
            </a:r>
            <a:r>
              <a:rPr sz="14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ahoma"/>
                <a:cs typeface="Tahoma"/>
              </a:rPr>
              <a:t>made</a:t>
            </a:r>
            <a:r>
              <a:rPr sz="14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35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20" dirty="0">
                <a:solidFill>
                  <a:srgbClr val="FFFFFF"/>
                </a:solidFill>
                <a:latin typeface="Tahoma"/>
                <a:cs typeface="Tahoma"/>
              </a:rPr>
              <a:t>particular</a:t>
            </a:r>
            <a:r>
              <a:rPr sz="14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plan</a:t>
            </a:r>
            <a:endParaRPr sz="1400" dirty="0">
              <a:latin typeface="Tahoma"/>
              <a:cs typeface="Tahoma"/>
            </a:endParaRPr>
          </a:p>
          <a:p>
            <a:pPr marL="329565" indent="-317500">
              <a:lnSpc>
                <a:spcPct val="100000"/>
              </a:lnSpc>
              <a:spcBef>
                <a:spcPts val="420"/>
              </a:spcBef>
              <a:buFont typeface="Arial"/>
              <a:buChar char="○"/>
              <a:tabLst>
                <a:tab pos="329565" algn="l"/>
                <a:tab pos="330200" algn="l"/>
              </a:tabLst>
            </a:pP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forms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are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located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Tahoma"/>
                <a:cs typeface="Tahoma"/>
              </a:rPr>
              <a:t>within</a:t>
            </a:r>
            <a:r>
              <a:rPr sz="140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TalentEd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tasks</a:t>
            </a:r>
            <a:endParaRPr sz="1400" dirty="0">
              <a:latin typeface="Tahoma"/>
              <a:cs typeface="Tahoma"/>
            </a:endParaRPr>
          </a:p>
          <a:p>
            <a:pPr marL="329565" indent="-317500">
              <a:lnSpc>
                <a:spcPct val="100000"/>
              </a:lnSpc>
              <a:spcBef>
                <a:spcPts val="420"/>
              </a:spcBef>
              <a:buFont typeface="Arial"/>
              <a:buChar char="○"/>
              <a:tabLst>
                <a:tab pos="329565" algn="l"/>
                <a:tab pos="330200" algn="l"/>
              </a:tabLst>
            </a:pP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system</a:t>
            </a:r>
            <a:r>
              <a:rPr sz="14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35" dirty="0">
                <a:solidFill>
                  <a:srgbClr val="FFFFFF"/>
                </a:solidFill>
                <a:latin typeface="Tahoma"/>
                <a:cs typeface="Tahoma"/>
              </a:rPr>
              <a:t>will</a:t>
            </a:r>
            <a:r>
              <a:rPr sz="14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close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20" dirty="0">
                <a:solidFill>
                  <a:srgbClr val="FFFFFF"/>
                </a:solidFill>
                <a:latin typeface="Tahoma"/>
                <a:cs typeface="Tahoma"/>
              </a:rPr>
              <a:t>out</a:t>
            </a:r>
            <a:r>
              <a:rPr sz="140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4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open</a:t>
            </a:r>
            <a:r>
              <a:rPr sz="14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enrollment</a:t>
            </a:r>
            <a:r>
              <a:rPr sz="14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at</a:t>
            </a:r>
            <a:r>
              <a:rPr sz="14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midnight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sz="14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ahoma"/>
                <a:cs typeface="Tahoma"/>
              </a:rPr>
              <a:t>May</a:t>
            </a:r>
            <a:r>
              <a:rPr sz="140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10" dirty="0" smtClean="0">
                <a:solidFill>
                  <a:srgbClr val="FFFFFF"/>
                </a:solidFill>
                <a:latin typeface="Tahoma"/>
                <a:cs typeface="Tahoma"/>
              </a:rPr>
              <a:t>31</a:t>
            </a:r>
            <a:r>
              <a:rPr lang="en-US" sz="1400" spc="-10" dirty="0" smtClean="0">
                <a:solidFill>
                  <a:srgbClr val="FFFFFF"/>
                </a:solidFill>
                <a:latin typeface="Tahoma"/>
                <a:cs typeface="Tahoma"/>
              </a:rPr>
              <a:t>.</a:t>
            </a:r>
          </a:p>
          <a:p>
            <a:pPr marL="329565" indent="-317500">
              <a:lnSpc>
                <a:spcPct val="100000"/>
              </a:lnSpc>
              <a:spcBef>
                <a:spcPts val="420"/>
              </a:spcBef>
              <a:buFont typeface="Arial"/>
              <a:buChar char="○"/>
              <a:tabLst>
                <a:tab pos="329565" algn="l"/>
                <a:tab pos="330200" algn="l"/>
              </a:tabLst>
            </a:pPr>
            <a:r>
              <a:rPr sz="1400" spc="15" dirty="0" smtClean="0">
                <a:solidFill>
                  <a:srgbClr val="FFFFFF"/>
                </a:solidFill>
                <a:latin typeface="Tahoma"/>
                <a:cs typeface="Tahoma"/>
              </a:rPr>
              <a:t>Non-completed</a:t>
            </a:r>
            <a:r>
              <a:rPr sz="1400" spc="-18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tasks</a:t>
            </a:r>
            <a:r>
              <a:rPr sz="14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35" dirty="0">
                <a:solidFill>
                  <a:srgbClr val="FFFFFF"/>
                </a:solidFill>
                <a:latin typeface="Tahoma"/>
                <a:cs typeface="Tahoma"/>
              </a:rPr>
              <a:t>will</a:t>
            </a:r>
            <a:r>
              <a:rPr sz="14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be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processed</a:t>
            </a:r>
            <a:r>
              <a:rPr sz="140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as</a:t>
            </a:r>
            <a:r>
              <a:rPr sz="14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coverage</a:t>
            </a:r>
            <a:r>
              <a:rPr sz="1400" spc="-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remains</a:t>
            </a:r>
            <a:r>
              <a:rPr sz="14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40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Tahoma"/>
                <a:cs typeface="Tahoma"/>
              </a:rPr>
              <a:t>same</a:t>
            </a:r>
            <a:endParaRPr sz="1400" dirty="0">
              <a:latin typeface="Tahoma"/>
              <a:cs typeface="Tahoma"/>
            </a:endParaRPr>
          </a:p>
          <a:p>
            <a:pPr marL="329565" marR="5080" indent="-317500" algn="just">
              <a:lnSpc>
                <a:spcPct val="125000"/>
              </a:lnSpc>
              <a:buFont typeface="Arial"/>
              <a:buChar char="○"/>
              <a:tabLst>
                <a:tab pos="330200" algn="l"/>
              </a:tabLst>
            </a:pPr>
            <a:r>
              <a:rPr sz="1400" spc="-35" dirty="0">
                <a:solidFill>
                  <a:srgbClr val="FFFFFF"/>
                </a:solidFill>
                <a:latin typeface="Tahoma"/>
                <a:cs typeface="Tahoma"/>
              </a:rPr>
              <a:t>If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making </a:t>
            </a:r>
            <a:r>
              <a:rPr sz="1400" spc="-30" dirty="0">
                <a:solidFill>
                  <a:srgbClr val="FFFFFF"/>
                </a:solidFill>
                <a:latin typeface="Tahoma"/>
                <a:cs typeface="Tahoma"/>
              </a:rPr>
              <a:t>changes,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you should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upload </a:t>
            </a:r>
            <a:r>
              <a:rPr sz="1400" spc="25" dirty="0">
                <a:solidFill>
                  <a:srgbClr val="FFFFFF"/>
                </a:solidFill>
                <a:latin typeface="Tahoma"/>
                <a:cs typeface="Tahoma"/>
              </a:rPr>
              <a:t>your </a:t>
            </a:r>
            <a:r>
              <a:rPr sz="1400" spc="20" dirty="0">
                <a:solidFill>
                  <a:srgbClr val="FFFFFF"/>
                </a:solidFill>
                <a:latin typeface="Tahoma"/>
                <a:cs typeface="Tahoma"/>
              </a:rPr>
              <a:t>Enrollment </a:t>
            </a:r>
            <a:r>
              <a:rPr sz="1400" spc="-20" dirty="0">
                <a:solidFill>
                  <a:srgbClr val="FFFFFF"/>
                </a:solidFill>
                <a:latin typeface="Tahoma"/>
                <a:cs typeface="Tahoma"/>
              </a:rPr>
              <a:t>Form(s) </a:t>
            </a: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in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TalentEd </a:t>
            </a:r>
            <a:r>
              <a:rPr sz="1400" spc="35" dirty="0">
                <a:solidFill>
                  <a:srgbClr val="FFFFFF"/>
                </a:solidFill>
                <a:latin typeface="Tahoma"/>
                <a:cs typeface="Tahoma"/>
              </a:rPr>
              <a:t>or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bring </a:t>
            </a:r>
            <a:r>
              <a:rPr sz="1400" spc="20" dirty="0">
                <a:solidFill>
                  <a:srgbClr val="FFFFFF"/>
                </a:solidFill>
                <a:latin typeface="Tahoma"/>
                <a:cs typeface="Tahoma"/>
              </a:rPr>
              <a:t>your </a:t>
            </a:r>
            <a:r>
              <a:rPr sz="14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completed 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form(s) </a:t>
            </a:r>
            <a:r>
              <a:rPr sz="1400" spc="35" dirty="0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Building </a:t>
            </a:r>
            <a:r>
              <a:rPr sz="1400" spc="120" dirty="0">
                <a:solidFill>
                  <a:srgbClr val="FFFFFF"/>
                </a:solidFill>
                <a:latin typeface="Tahoma"/>
                <a:cs typeface="Tahoma"/>
              </a:rPr>
              <a:t>C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at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School </a:t>
            </a:r>
            <a:r>
              <a:rPr sz="1400" spc="30" dirty="0">
                <a:solidFill>
                  <a:srgbClr val="FFFFFF"/>
                </a:solidFill>
                <a:latin typeface="Tahoma"/>
                <a:cs typeface="Tahoma"/>
              </a:rPr>
              <a:t>Board 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Office, </a:t>
            </a:r>
            <a:r>
              <a:rPr sz="1400" spc="15" dirty="0">
                <a:solidFill>
                  <a:srgbClr val="FFFFFF"/>
                </a:solidFill>
                <a:latin typeface="Tahoma"/>
                <a:cs typeface="Tahoma"/>
              </a:rPr>
              <a:t>from </a:t>
            </a:r>
            <a:r>
              <a:rPr sz="1400" dirty="0" smtClean="0">
                <a:solidFill>
                  <a:srgbClr val="FFFFFF"/>
                </a:solidFill>
                <a:latin typeface="Tahoma"/>
                <a:cs typeface="Tahoma"/>
              </a:rPr>
              <a:t>9am-</a:t>
            </a:r>
            <a:r>
              <a:rPr lang="en-US" sz="1400" dirty="0" smtClean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400" dirty="0" smtClean="0">
                <a:solidFill>
                  <a:srgbClr val="FFFFFF"/>
                </a:solidFill>
                <a:latin typeface="Tahoma"/>
                <a:cs typeface="Tahoma"/>
              </a:rPr>
              <a:t>pm </a:t>
            </a:r>
            <a:r>
              <a:rPr sz="1400" spc="35" dirty="0">
                <a:solidFill>
                  <a:srgbClr val="FFFFFF"/>
                </a:solidFill>
                <a:latin typeface="Tahoma"/>
                <a:cs typeface="Tahoma"/>
              </a:rPr>
              <a:t>Monday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through </a:t>
            </a:r>
            <a:r>
              <a:rPr sz="1400" spc="-4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Friday,</a:t>
            </a:r>
            <a:r>
              <a:rPr sz="14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no</a:t>
            </a:r>
            <a:r>
              <a:rPr sz="14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Tahoma"/>
                <a:cs typeface="Tahoma"/>
              </a:rPr>
              <a:t>later</a:t>
            </a:r>
            <a:r>
              <a:rPr sz="14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than</a:t>
            </a:r>
            <a:r>
              <a:rPr sz="14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ahoma"/>
                <a:cs typeface="Tahoma"/>
              </a:rPr>
              <a:t>May</a:t>
            </a:r>
            <a:r>
              <a:rPr sz="14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31st</a:t>
            </a:r>
            <a:r>
              <a:rPr sz="1400" dirty="0" smtClean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3150" y="205866"/>
            <a:ext cx="24085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Other</a:t>
            </a:r>
            <a:r>
              <a:rPr spc="-50" dirty="0"/>
              <a:t> </a:t>
            </a:r>
            <a:r>
              <a:rPr spc="155" dirty="0"/>
              <a:t>Vendors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8661" y="807238"/>
            <a:ext cx="4447540" cy="182689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67665" indent="-355600">
              <a:lnSpc>
                <a:spcPct val="100000"/>
              </a:lnSpc>
              <a:spcBef>
                <a:spcPts val="745"/>
              </a:spcBef>
              <a:buFont typeface="Segoe UI Symbol"/>
              <a:buChar char="➢"/>
              <a:tabLst>
                <a:tab pos="368300" algn="l"/>
              </a:tabLst>
            </a:pPr>
            <a:r>
              <a:rPr sz="2000" spc="70" dirty="0">
                <a:solidFill>
                  <a:srgbClr val="FFFFFF"/>
                </a:solidFill>
                <a:latin typeface="Tahoma"/>
                <a:cs typeface="Tahoma"/>
              </a:rPr>
              <a:t>Fl</a:t>
            </a:r>
            <a:r>
              <a:rPr sz="2000" spc="20" dirty="0">
                <a:solidFill>
                  <a:srgbClr val="FFFFFF"/>
                </a:solidFill>
                <a:latin typeface="Tahoma"/>
                <a:cs typeface="Tahoma"/>
              </a:rPr>
              <a:t>exible</a:t>
            </a:r>
            <a:r>
              <a:rPr sz="2000" spc="-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Spen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ding</a:t>
            </a:r>
            <a:r>
              <a:rPr sz="2000" spc="-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2000" spc="-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" dirty="0">
                <a:solidFill>
                  <a:srgbClr val="FFFFFF"/>
                </a:solidFill>
                <a:latin typeface="Tahoma"/>
                <a:cs typeface="Tahoma"/>
              </a:rPr>
              <a:t>Depend</a:t>
            </a:r>
            <a:r>
              <a:rPr sz="2000" spc="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000" spc="35" dirty="0">
                <a:solidFill>
                  <a:srgbClr val="FFFFFF"/>
                </a:solidFill>
                <a:latin typeface="Tahoma"/>
                <a:cs typeface="Tahoma"/>
              </a:rPr>
              <a:t>nt</a:t>
            </a:r>
            <a:r>
              <a:rPr sz="2000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2000" spc="15" dirty="0">
                <a:solidFill>
                  <a:srgbClr val="FFFFFF"/>
                </a:solidFill>
                <a:latin typeface="Tahoma"/>
                <a:cs typeface="Tahoma"/>
              </a:rPr>
              <a:t>are</a:t>
            </a:r>
            <a:endParaRPr sz="2000">
              <a:latin typeface="Tahoma"/>
              <a:cs typeface="Tahoma"/>
            </a:endParaRPr>
          </a:p>
          <a:p>
            <a:pPr marL="824865" lvl="1" indent="-343535">
              <a:lnSpc>
                <a:spcPct val="100000"/>
              </a:lnSpc>
              <a:spcBef>
                <a:spcPts val="570"/>
              </a:spcBef>
              <a:buFont typeface="Arial"/>
              <a:buChar char="○"/>
              <a:tabLst>
                <a:tab pos="824865" algn="l"/>
                <a:tab pos="825500" algn="l"/>
              </a:tabLst>
            </a:pP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AFLAC</a:t>
            </a:r>
            <a:endParaRPr sz="1800">
              <a:latin typeface="Tahoma"/>
              <a:cs typeface="Tahoma"/>
            </a:endParaRPr>
          </a:p>
          <a:p>
            <a:pPr marL="367665" indent="-355600">
              <a:lnSpc>
                <a:spcPct val="100000"/>
              </a:lnSpc>
              <a:spcBef>
                <a:spcPts val="570"/>
              </a:spcBef>
              <a:buFont typeface="Segoe UI Symbol"/>
              <a:buChar char="➢"/>
              <a:tabLst>
                <a:tab pos="368300" algn="l"/>
              </a:tabLst>
            </a:pPr>
            <a:r>
              <a:rPr sz="2000" spc="40" dirty="0">
                <a:solidFill>
                  <a:srgbClr val="FFFFFF"/>
                </a:solidFill>
                <a:latin typeface="Tahoma"/>
                <a:cs typeface="Tahoma"/>
              </a:rPr>
              <a:t>Additiona</a:t>
            </a:r>
            <a:r>
              <a:rPr sz="2000" spc="5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2000" spc="-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2000" spc="-6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2000" spc="10" dirty="0">
                <a:solidFill>
                  <a:srgbClr val="FFFFFF"/>
                </a:solidFill>
                <a:latin typeface="Tahoma"/>
                <a:cs typeface="Tahoma"/>
              </a:rPr>
              <a:t>urance</a:t>
            </a:r>
            <a:endParaRPr sz="2000">
              <a:latin typeface="Tahoma"/>
              <a:cs typeface="Tahoma"/>
            </a:endParaRPr>
          </a:p>
          <a:p>
            <a:pPr marL="824865" lvl="1" indent="-343535">
              <a:lnSpc>
                <a:spcPct val="100000"/>
              </a:lnSpc>
              <a:spcBef>
                <a:spcPts val="570"/>
              </a:spcBef>
              <a:buFont typeface="Arial"/>
              <a:buChar char="○"/>
              <a:tabLst>
                <a:tab pos="824865" algn="l"/>
                <a:tab pos="825500" algn="l"/>
              </a:tabLst>
            </a:pPr>
            <a:r>
              <a:rPr sz="1800" spc="105" dirty="0">
                <a:solidFill>
                  <a:srgbClr val="FFFFFF"/>
                </a:solidFill>
                <a:latin typeface="Tahoma"/>
                <a:cs typeface="Tahoma"/>
              </a:rPr>
              <a:t>AFLAC</a:t>
            </a:r>
            <a:endParaRPr sz="1800">
              <a:latin typeface="Tahoma"/>
              <a:cs typeface="Tahoma"/>
            </a:endParaRPr>
          </a:p>
          <a:p>
            <a:pPr marL="824865" lvl="1" indent="-343535">
              <a:lnSpc>
                <a:spcPct val="100000"/>
              </a:lnSpc>
              <a:spcBef>
                <a:spcPts val="545"/>
              </a:spcBef>
              <a:buFont typeface="Arial"/>
              <a:buChar char="○"/>
              <a:tabLst>
                <a:tab pos="824865" algn="l"/>
                <a:tab pos="825500" algn="l"/>
              </a:tabLst>
            </a:pP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Wash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ngton</a:t>
            </a:r>
            <a:r>
              <a:rPr sz="18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ti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3555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Contact</a:t>
            </a:r>
            <a:r>
              <a:rPr spc="25" dirty="0"/>
              <a:t> </a:t>
            </a:r>
            <a:r>
              <a:rPr spc="180" dirty="0"/>
              <a:t>Information</a:t>
            </a:r>
          </a:p>
        </p:txBody>
      </p:sp>
      <p:sp>
        <p:nvSpPr>
          <p:cNvPr id="3" name="object 3"/>
          <p:cNvSpPr/>
          <p:nvPr/>
        </p:nvSpPr>
        <p:spPr>
          <a:xfrm>
            <a:off x="1296924" y="731519"/>
            <a:ext cx="7678420" cy="4144010"/>
          </a:xfrm>
          <a:custGeom>
            <a:avLst/>
            <a:gdLst/>
            <a:ahLst/>
            <a:cxnLst/>
            <a:rect l="l" t="t" r="r" b="b"/>
            <a:pathLst>
              <a:path w="7678420" h="4144010">
                <a:moveTo>
                  <a:pt x="0" y="4143755"/>
                </a:moveTo>
                <a:lnTo>
                  <a:pt x="7677911" y="4143755"/>
                </a:lnTo>
                <a:lnTo>
                  <a:pt x="7677911" y="0"/>
                </a:lnTo>
                <a:lnTo>
                  <a:pt x="0" y="0"/>
                </a:lnTo>
                <a:lnTo>
                  <a:pt x="0" y="414375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727710" y="1116990"/>
            <a:ext cx="7688579" cy="34214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7600" marR="5080" indent="-330835">
              <a:lnSpc>
                <a:spcPct val="125099"/>
              </a:lnSpc>
              <a:spcBef>
                <a:spcPts val="100"/>
              </a:spcBef>
              <a:buFont typeface="Segoe UI Symbol"/>
              <a:buChar char="➢"/>
              <a:tabLst>
                <a:tab pos="1118235" algn="l"/>
                <a:tab pos="1118870" algn="l"/>
              </a:tabLst>
            </a:pPr>
            <a:r>
              <a:rPr spc="30" dirty="0"/>
              <a:t>Contact</a:t>
            </a:r>
            <a:r>
              <a:rPr spc="-160" dirty="0"/>
              <a:t> </a:t>
            </a:r>
            <a:r>
              <a:rPr spc="25" dirty="0"/>
              <a:t>your</a:t>
            </a:r>
            <a:r>
              <a:rPr spc="-165" dirty="0"/>
              <a:t> </a:t>
            </a:r>
            <a:r>
              <a:rPr spc="5" dirty="0"/>
              <a:t>Human</a:t>
            </a:r>
            <a:r>
              <a:rPr spc="-175" dirty="0"/>
              <a:t> </a:t>
            </a:r>
            <a:r>
              <a:rPr spc="5" dirty="0"/>
              <a:t>Resources</a:t>
            </a:r>
            <a:r>
              <a:rPr spc="-180" dirty="0"/>
              <a:t> </a:t>
            </a:r>
            <a:r>
              <a:rPr spc="5" dirty="0"/>
              <a:t>Specialist</a:t>
            </a:r>
            <a:r>
              <a:rPr spc="-130" dirty="0"/>
              <a:t> </a:t>
            </a:r>
            <a:r>
              <a:rPr spc="35" dirty="0"/>
              <a:t>if</a:t>
            </a:r>
            <a:r>
              <a:rPr spc="-175" dirty="0"/>
              <a:t> </a:t>
            </a:r>
            <a:r>
              <a:rPr spc="10" dirty="0"/>
              <a:t>you</a:t>
            </a:r>
            <a:r>
              <a:rPr spc="-185" dirty="0"/>
              <a:t> </a:t>
            </a:r>
            <a:r>
              <a:rPr spc="-10" dirty="0"/>
              <a:t>have</a:t>
            </a:r>
            <a:r>
              <a:rPr spc="-155" dirty="0"/>
              <a:t> </a:t>
            </a:r>
            <a:r>
              <a:rPr spc="15" dirty="0"/>
              <a:t>benefit</a:t>
            </a:r>
            <a:r>
              <a:rPr spc="135" dirty="0"/>
              <a:t> </a:t>
            </a:r>
            <a:r>
              <a:rPr spc="5" dirty="0"/>
              <a:t>questions</a:t>
            </a:r>
            <a:r>
              <a:rPr spc="-155" dirty="0"/>
              <a:t> </a:t>
            </a:r>
            <a:r>
              <a:rPr spc="40" dirty="0"/>
              <a:t>or </a:t>
            </a:r>
            <a:r>
              <a:rPr spc="-484" dirty="0"/>
              <a:t> </a:t>
            </a:r>
            <a:r>
              <a:rPr spc="-10" dirty="0"/>
              <a:t>ne</a:t>
            </a:r>
            <a:r>
              <a:rPr spc="-5" dirty="0"/>
              <a:t>e</a:t>
            </a:r>
            <a:r>
              <a:rPr spc="5" dirty="0"/>
              <a:t>d</a:t>
            </a:r>
            <a:r>
              <a:rPr spc="-185" dirty="0"/>
              <a:t> </a:t>
            </a:r>
            <a:r>
              <a:rPr spc="-5" dirty="0"/>
              <a:t>T</a:t>
            </a:r>
            <a:r>
              <a:rPr spc="-40" dirty="0"/>
              <a:t>a</a:t>
            </a:r>
            <a:r>
              <a:rPr spc="20" dirty="0"/>
              <a:t>lent</a:t>
            </a:r>
            <a:r>
              <a:rPr spc="15" dirty="0"/>
              <a:t>Ed</a:t>
            </a:r>
            <a:r>
              <a:rPr spc="-165" dirty="0"/>
              <a:t> </a:t>
            </a:r>
            <a:r>
              <a:rPr spc="5" dirty="0"/>
              <a:t>login</a:t>
            </a:r>
            <a:r>
              <a:rPr spc="-195" dirty="0"/>
              <a:t> </a:t>
            </a:r>
            <a:r>
              <a:rPr spc="-25" dirty="0"/>
              <a:t>ass</a:t>
            </a:r>
            <a:r>
              <a:rPr spc="25" dirty="0"/>
              <a:t>is</a:t>
            </a:r>
            <a:r>
              <a:rPr spc="30" dirty="0"/>
              <a:t>t</a:t>
            </a:r>
            <a:r>
              <a:rPr spc="-40" dirty="0"/>
              <a:t>a</a:t>
            </a:r>
            <a:r>
              <a:rPr spc="-5" dirty="0"/>
              <a:t>nce</a:t>
            </a:r>
          </a:p>
          <a:p>
            <a:pPr marL="1574800" lvl="1" indent="-330835">
              <a:lnSpc>
                <a:spcPct val="100000"/>
              </a:lnSpc>
              <a:spcBef>
                <a:spcPts val="480"/>
              </a:spcBef>
              <a:buFont typeface="Arial"/>
              <a:buChar char="○"/>
              <a:tabLst>
                <a:tab pos="1575435" algn="l"/>
                <a:tab pos="1576070" algn="l"/>
              </a:tabLst>
            </a:pPr>
            <a:r>
              <a:rPr sz="1600" spc="35" dirty="0">
                <a:solidFill>
                  <a:srgbClr val="FFFFFF"/>
                </a:solidFill>
                <a:latin typeface="Tahoma"/>
                <a:cs typeface="Tahoma"/>
              </a:rPr>
              <a:t>Fore</a:t>
            </a:r>
            <a:r>
              <a:rPr sz="1600" spc="15" dirty="0">
                <a:solidFill>
                  <a:srgbClr val="FFFFFF"/>
                </a:solidFill>
                <a:latin typeface="Tahoma"/>
                <a:cs typeface="Tahoma"/>
              </a:rPr>
              <a:t>st</a:t>
            </a:r>
            <a:r>
              <a:rPr sz="1600" spc="-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35" dirty="0">
                <a:solidFill>
                  <a:srgbClr val="FFFFFF"/>
                </a:solidFill>
                <a:latin typeface="Tahoma"/>
                <a:cs typeface="Tahoma"/>
              </a:rPr>
              <a:t>Zon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spc="-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Cl</a:t>
            </a: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6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2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upp</a:t>
            </a:r>
            <a:endParaRPr sz="1600" dirty="0">
              <a:latin typeface="Tahoma"/>
              <a:cs typeface="Tahoma"/>
            </a:endParaRPr>
          </a:p>
          <a:p>
            <a:pPr marL="2032000" lvl="2" indent="-330835">
              <a:lnSpc>
                <a:spcPct val="100000"/>
              </a:lnSpc>
              <a:spcBef>
                <a:spcPts val="480"/>
              </a:spcBef>
              <a:buClr>
                <a:srgbClr val="FFFFFF"/>
              </a:buClr>
              <a:buFont typeface="Arial"/>
              <a:buChar char="■"/>
              <a:tabLst>
                <a:tab pos="2032635" algn="l"/>
                <a:tab pos="2033270" algn="l"/>
              </a:tabLst>
            </a:pPr>
            <a:r>
              <a:rPr sz="1600" u="sng" spc="-20" dirty="0">
                <a:solidFill>
                  <a:srgbClr val="7890CD"/>
                </a:solidFill>
                <a:uFill>
                  <a:solidFill>
                    <a:srgbClr val="7890CD"/>
                  </a:solidFill>
                </a:uFill>
                <a:latin typeface="Tahoma"/>
                <a:cs typeface="Tahoma"/>
                <a:hlinkClick r:id="rId2"/>
              </a:rPr>
              <a:t>chupp@bedford.k12.va.us</a:t>
            </a:r>
            <a:endParaRPr sz="1600" dirty="0">
              <a:latin typeface="Tahoma"/>
              <a:cs typeface="Tahoma"/>
            </a:endParaRPr>
          </a:p>
          <a:p>
            <a:pPr marL="2032000" lvl="2" indent="-330835">
              <a:lnSpc>
                <a:spcPct val="100000"/>
              </a:lnSpc>
              <a:spcBef>
                <a:spcPts val="480"/>
              </a:spcBef>
              <a:buFont typeface="Arial"/>
              <a:buChar char="■"/>
              <a:tabLst>
                <a:tab pos="2032635" algn="l"/>
                <a:tab pos="2033270" algn="l"/>
              </a:tabLst>
            </a:pP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540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586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600" spc="-15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60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spc="10" dirty="0">
                <a:solidFill>
                  <a:srgbClr val="FFFFFF"/>
                </a:solidFill>
                <a:latin typeface="Tahoma"/>
                <a:cs typeface="Tahoma"/>
              </a:rPr>
              <a:t>x</a:t>
            </a:r>
            <a:r>
              <a:rPr sz="1600" spc="-45" dirty="0">
                <a:solidFill>
                  <a:srgbClr val="FFFFFF"/>
                </a:solidFill>
                <a:latin typeface="Tahoma"/>
                <a:cs typeface="Tahoma"/>
              </a:rPr>
              <a:t>t.</a:t>
            </a:r>
            <a:r>
              <a:rPr sz="16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6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9</a:t>
            </a:r>
            <a:endParaRPr sz="1600" dirty="0">
              <a:latin typeface="Tahoma"/>
              <a:cs typeface="Tahoma"/>
            </a:endParaRPr>
          </a:p>
          <a:p>
            <a:pPr marL="1574800" lvl="1" indent="-330835">
              <a:lnSpc>
                <a:spcPct val="100000"/>
              </a:lnSpc>
              <a:spcBef>
                <a:spcPts val="480"/>
              </a:spcBef>
              <a:buFont typeface="Arial"/>
              <a:buChar char="○"/>
              <a:tabLst>
                <a:tab pos="1575435" algn="l"/>
                <a:tab pos="1576070" algn="l"/>
              </a:tabLst>
            </a:pP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600" spc="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ber</a:t>
            </a:r>
            <a:r>
              <a:rPr sz="1600" spc="2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6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5" dirty="0">
                <a:solidFill>
                  <a:srgbClr val="FFFFFF"/>
                </a:solidFill>
                <a:latin typeface="Tahoma"/>
                <a:cs typeface="Tahoma"/>
              </a:rPr>
              <a:t>Zon</a:t>
            </a:r>
            <a:r>
              <a:rPr sz="1600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spc="-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nna</a:t>
            </a:r>
            <a:r>
              <a:rPr sz="160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600" spc="10" dirty="0">
                <a:solidFill>
                  <a:srgbClr val="FFFFFF"/>
                </a:solidFill>
                <a:latin typeface="Tahoma"/>
                <a:cs typeface="Tahoma"/>
              </a:rPr>
              <a:t>insle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1600" dirty="0">
              <a:latin typeface="Tahoma"/>
              <a:cs typeface="Tahoma"/>
            </a:endParaRPr>
          </a:p>
          <a:p>
            <a:pPr marL="2032000" lvl="2" indent="-330835">
              <a:lnSpc>
                <a:spcPct val="100000"/>
              </a:lnSpc>
              <a:spcBef>
                <a:spcPts val="480"/>
              </a:spcBef>
              <a:buClr>
                <a:srgbClr val="FFFFFF"/>
              </a:buClr>
              <a:buFont typeface="Arial"/>
              <a:buChar char="■"/>
              <a:tabLst>
                <a:tab pos="2032635" algn="l"/>
                <a:tab pos="2033270" algn="l"/>
              </a:tabLst>
            </a:pPr>
            <a:r>
              <a:rPr sz="1600" u="sng" spc="-15" dirty="0">
                <a:solidFill>
                  <a:srgbClr val="7890CD"/>
                </a:solidFill>
                <a:uFill>
                  <a:solidFill>
                    <a:srgbClr val="7890CD"/>
                  </a:solidFill>
                </a:uFill>
                <a:latin typeface="Tahoma"/>
                <a:cs typeface="Tahoma"/>
                <a:hlinkClick r:id="rId3"/>
              </a:rPr>
              <a:t>anna.tinsley@bedford.k12.va.us</a:t>
            </a:r>
            <a:endParaRPr sz="1600" dirty="0">
              <a:latin typeface="Tahoma"/>
              <a:cs typeface="Tahoma"/>
            </a:endParaRPr>
          </a:p>
          <a:p>
            <a:pPr marL="2032000" lvl="2" indent="-330835">
              <a:lnSpc>
                <a:spcPct val="100000"/>
              </a:lnSpc>
              <a:spcBef>
                <a:spcPts val="480"/>
              </a:spcBef>
              <a:buFont typeface="Arial"/>
              <a:buChar char="■"/>
              <a:tabLst>
                <a:tab pos="2032635" algn="l"/>
                <a:tab pos="2033270" algn="l"/>
              </a:tabLst>
            </a:pP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540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586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600" spc="-15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60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spc="10" dirty="0">
                <a:solidFill>
                  <a:srgbClr val="FFFFFF"/>
                </a:solidFill>
                <a:latin typeface="Tahoma"/>
                <a:cs typeface="Tahoma"/>
              </a:rPr>
              <a:t>x</a:t>
            </a:r>
            <a:r>
              <a:rPr sz="1600" spc="-45" dirty="0">
                <a:solidFill>
                  <a:srgbClr val="FFFFFF"/>
                </a:solidFill>
                <a:latin typeface="Tahoma"/>
                <a:cs typeface="Tahoma"/>
              </a:rPr>
              <a:t>t.</a:t>
            </a:r>
            <a:r>
              <a:rPr sz="16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8</a:t>
            </a:r>
            <a:endParaRPr sz="1600" dirty="0">
              <a:latin typeface="Tahoma"/>
              <a:cs typeface="Tahoma"/>
            </a:endParaRPr>
          </a:p>
          <a:p>
            <a:pPr marL="1574800" lvl="1" indent="-330835">
              <a:lnSpc>
                <a:spcPct val="100000"/>
              </a:lnSpc>
              <a:spcBef>
                <a:spcPts val="484"/>
              </a:spcBef>
              <a:buFont typeface="Arial"/>
              <a:buChar char="○"/>
              <a:tabLst>
                <a:tab pos="1575435" algn="l"/>
                <a:tab pos="1576070" algn="l"/>
              </a:tabLst>
            </a:pP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600" spc="15" dirty="0">
                <a:solidFill>
                  <a:srgbClr val="FFFFFF"/>
                </a:solidFill>
                <a:latin typeface="Tahoma"/>
                <a:cs typeface="Tahoma"/>
              </a:rPr>
              <a:t>taunt</a:t>
            </a:r>
            <a:r>
              <a:rPr sz="1600" spc="5" dirty="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sz="16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Rive</a:t>
            </a:r>
            <a:r>
              <a:rPr sz="1600" spc="6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60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5" dirty="0">
                <a:solidFill>
                  <a:srgbClr val="FFFFFF"/>
                </a:solidFill>
                <a:latin typeface="Tahoma"/>
                <a:cs typeface="Tahoma"/>
              </a:rPr>
              <a:t>Zone</a:t>
            </a:r>
            <a:r>
              <a:rPr sz="160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1600" spc="-30" dirty="0" smtClean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1600" spc="-19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1600" spc="-5" dirty="0" smtClean="0">
                <a:solidFill>
                  <a:srgbClr val="FFFFFF"/>
                </a:solidFill>
                <a:latin typeface="Tahoma"/>
                <a:cs typeface="Tahoma"/>
              </a:rPr>
              <a:t>Suzanne White</a:t>
            </a:r>
            <a:endParaRPr sz="1600" dirty="0">
              <a:latin typeface="Tahoma"/>
              <a:cs typeface="Tahoma"/>
            </a:endParaRPr>
          </a:p>
          <a:p>
            <a:pPr marL="2032000" lvl="2" indent="-330835">
              <a:lnSpc>
                <a:spcPct val="100000"/>
              </a:lnSpc>
              <a:spcBef>
                <a:spcPts val="480"/>
              </a:spcBef>
              <a:buClr>
                <a:srgbClr val="FFFFFF"/>
              </a:buClr>
              <a:buFont typeface="Arial"/>
              <a:buChar char="■"/>
              <a:tabLst>
                <a:tab pos="2032635" algn="l"/>
                <a:tab pos="2033270" algn="l"/>
              </a:tabLst>
            </a:pPr>
            <a:r>
              <a:rPr lang="en-US" sz="1600" u="sng" spc="-15" dirty="0" smtClean="0">
                <a:solidFill>
                  <a:srgbClr val="7890CD"/>
                </a:solidFill>
                <a:uFill>
                  <a:solidFill>
                    <a:srgbClr val="7890CD"/>
                  </a:solidFill>
                </a:uFill>
                <a:latin typeface="Tahoma"/>
                <a:cs typeface="Tahoma"/>
                <a:hlinkClick r:id="rId4"/>
              </a:rPr>
              <a:t>suzanne.white@bedford.k12.va.us </a:t>
            </a:r>
            <a:r>
              <a:rPr sz="1600" spc="-135" dirty="0" smtClean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endParaRPr sz="1600" dirty="0">
              <a:latin typeface="Tahoma"/>
              <a:cs typeface="Tahoma"/>
            </a:endParaRPr>
          </a:p>
          <a:p>
            <a:pPr marL="2032000" lvl="2" indent="-330835">
              <a:lnSpc>
                <a:spcPct val="100000"/>
              </a:lnSpc>
              <a:spcBef>
                <a:spcPts val="480"/>
              </a:spcBef>
              <a:buFont typeface="Arial"/>
              <a:buChar char="■"/>
              <a:tabLst>
                <a:tab pos="2032635" algn="l"/>
                <a:tab pos="2033270" algn="l"/>
              </a:tabLst>
            </a:pP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540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58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6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10</a:t>
            </a: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spc="-50" dirty="0">
                <a:solidFill>
                  <a:srgbClr val="FFFFFF"/>
                </a:solidFill>
                <a:latin typeface="Tahoma"/>
                <a:cs typeface="Tahoma"/>
              </a:rPr>
              <a:t>5,</a:t>
            </a:r>
            <a:r>
              <a:rPr sz="160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Ext.</a:t>
            </a:r>
            <a:r>
              <a:rPr sz="16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10</a:t>
            </a: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47</a:t>
            </a:r>
            <a:endParaRPr sz="16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890C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214</Words>
  <Application>Microsoft Office PowerPoint</Application>
  <PresentationFormat>On-screen Show (16:9)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Segoe UI Symbol</vt:lpstr>
      <vt:lpstr>Tahoma</vt:lpstr>
      <vt:lpstr>Office Theme</vt:lpstr>
      <vt:lpstr>PowerPoint Presentation</vt:lpstr>
      <vt:lpstr>2021-2022 Open Enrollment</vt:lpstr>
      <vt:lpstr>Other Vendors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BCPS FY 2020-2021 Open Enrollment</dc:title>
  <dc:creator>Fred Conner</dc:creator>
  <cp:lastModifiedBy>Hazelwood, Adam</cp:lastModifiedBy>
  <cp:revision>1</cp:revision>
  <dcterms:created xsi:type="dcterms:W3CDTF">2021-04-30T15:58:33Z</dcterms:created>
  <dcterms:modified xsi:type="dcterms:W3CDTF">2021-04-30T16:01:55Z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2021-04-30T00:00:00Z</vt:filetime>
  </property>
</Properties>
</file>