
<file path=[Content_Types].xml><?xml version="1.0" encoding="utf-8"?>
<Types xmlns="http://schemas.openxmlformats.org/package/2006/content-types">
  <Default Extension="tmp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24"/>
  </p:notesMasterIdLst>
  <p:sldIdLst>
    <p:sldId id="267" r:id="rId5"/>
    <p:sldId id="256" r:id="rId6"/>
    <p:sldId id="257" r:id="rId7"/>
    <p:sldId id="261" r:id="rId8"/>
    <p:sldId id="258" r:id="rId9"/>
    <p:sldId id="260" r:id="rId10"/>
    <p:sldId id="262" r:id="rId11"/>
    <p:sldId id="265" r:id="rId12"/>
    <p:sldId id="264" r:id="rId13"/>
    <p:sldId id="263" r:id="rId14"/>
    <p:sldId id="266" r:id="rId15"/>
    <p:sldId id="268" r:id="rId16"/>
    <p:sldId id="269" r:id="rId17"/>
    <p:sldId id="271" r:id="rId18"/>
    <p:sldId id="259" r:id="rId19"/>
    <p:sldId id="274" r:id="rId20"/>
    <p:sldId id="272" r:id="rId21"/>
    <p:sldId id="273" r:id="rId22"/>
    <p:sldId id="275" r:id="rId23"/>
  </p:sldIdLst>
  <p:sldSz cx="12192000" cy="6858000"/>
  <p:notesSz cx="6781800" cy="9067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6" autoAdjust="0"/>
    <p:restoredTop sz="94660"/>
  </p:normalViewPr>
  <p:slideViewPr>
    <p:cSldViewPr snapToGrid="0">
      <p:cViewPr varScale="1">
        <p:scale>
          <a:sx n="95" d="100"/>
          <a:sy n="95" d="100"/>
        </p:scale>
        <p:origin x="72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54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54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E5C318-194B-4008-B063-7AF1C0A355C1}" type="datetimeFigureOut">
              <a:rPr lang="en-US"/>
              <a:t>8/7/2014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71513" y="1133475"/>
            <a:ext cx="5438775" cy="3060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7863" y="4364038"/>
            <a:ext cx="5426075" cy="35702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13775"/>
            <a:ext cx="2938463" cy="454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1750" y="8613775"/>
            <a:ext cx="2938463" cy="454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75A9F-AFDC-4116-97A9-7C386C90A6B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874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75A9F-AFDC-4116-97A9-7C386C90A6B2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100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75A9F-AFDC-4116-97A9-7C386C90A6B2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898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75A9F-AFDC-4116-97A9-7C386C90A6B2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3356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75A9F-AFDC-4116-97A9-7C386C90A6B2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771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75A9F-AFDC-4116-97A9-7C386C90A6B2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0980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75A9F-AFDC-4116-97A9-7C386C90A6B2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663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75A9F-AFDC-4116-97A9-7C386C90A6B2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1738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75A9F-AFDC-4116-97A9-7C386C90A6B2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6183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75A9F-AFDC-4116-97A9-7C386C90A6B2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528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75A9F-AFDC-4116-97A9-7C386C90A6B2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6002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75A9F-AFDC-4116-97A9-7C386C90A6B2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1139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75A9F-AFDC-4116-97A9-7C386C90A6B2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4943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75A9F-AFDC-4116-97A9-7C386C90A6B2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9584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75A9F-AFDC-4116-97A9-7C386C90A6B2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8836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75A9F-AFDC-4116-97A9-7C386C90A6B2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0045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75A9F-AFDC-4116-97A9-7C386C90A6B2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4898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75A9F-AFDC-4116-97A9-7C386C90A6B2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1916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75A9F-AFDC-4116-97A9-7C386C90A6B2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7885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75A9F-AFDC-4116-97A9-7C386C90A6B2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735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8BFC-832F-477E-8E82-7AC37C06202B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DDE3-4A6B-4050-9D95-DDC7C5717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70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8BFC-832F-477E-8E82-7AC37C06202B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DDE3-4A6B-4050-9D95-DDC7C5717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80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8BFC-832F-477E-8E82-7AC37C06202B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DDE3-4A6B-4050-9D95-DDC7C5717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222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8BFC-832F-477E-8E82-7AC37C06202B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DDE3-4A6B-4050-9D95-DDC7C5717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543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8BFC-832F-477E-8E82-7AC37C06202B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DDE3-4A6B-4050-9D95-DDC7C5717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443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8BFC-832F-477E-8E82-7AC37C06202B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DDE3-4A6B-4050-9D95-DDC7C5717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38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8BFC-832F-477E-8E82-7AC37C06202B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DDE3-4A6B-4050-9D95-DDC7C5717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703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8BFC-832F-477E-8E82-7AC37C06202B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DDE3-4A6B-4050-9D95-DDC7C5717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298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8BFC-832F-477E-8E82-7AC37C06202B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DDE3-4A6B-4050-9D95-DDC7C5717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395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8BFC-832F-477E-8E82-7AC37C06202B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DDE3-4A6B-4050-9D95-DDC7C5717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066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8BFC-832F-477E-8E82-7AC37C06202B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DDE3-4A6B-4050-9D95-DDC7C5717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919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33B8BFC-832F-477E-8E82-7AC37C06202B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068ADDE3-4A6B-4050-9D95-DDC7C5717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088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vde.state.wv.us/trainin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mramoore@access.k12.wv.us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fllll@stu.k12.wv.us" TargetMode="External"/><Relationship Id="rId4" Type="http://schemas.openxmlformats.org/officeDocument/2006/relationships/hyperlink" Target="mailto:mramoore@k12.wv.u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vde.state.wv.us/office365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vde.state.wv.us/office365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ortal.microsoftonline.com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Register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hlinkClick r:id="rId3"/>
              </a:rPr>
              <a:t>http://wvde.state.wv.us/training</a:t>
            </a:r>
            <a:endParaRPr lang="en-US" sz="3600" dirty="0"/>
          </a:p>
          <a:p>
            <a:pPr lvl="1"/>
            <a:r>
              <a:rPr lang="en-US" sz="3200" dirty="0"/>
              <a:t>Click “Sign Roster”</a:t>
            </a:r>
          </a:p>
          <a:p>
            <a:pPr lvl="1"/>
            <a:r>
              <a:rPr lang="en-US" sz="3200" dirty="0"/>
              <a:t>Choose “O365….with Mark Moore”</a:t>
            </a:r>
          </a:p>
          <a:p>
            <a:pPr lvl="1"/>
            <a:r>
              <a:rPr lang="en-US" sz="3200" dirty="0"/>
              <a:t>Complete until it says “Thank You for Registering”</a:t>
            </a:r>
          </a:p>
          <a:p>
            <a:pPr lvl="1"/>
            <a:r>
              <a:rPr lang="en-US" sz="3200" dirty="0"/>
              <a:t>Help your neighbor</a:t>
            </a:r>
          </a:p>
          <a:p>
            <a:pPr lvl="1"/>
            <a:endParaRPr lang="en-US" sz="3200" dirty="0"/>
          </a:p>
          <a:p>
            <a:pPr lvl="1"/>
            <a:r>
              <a:rPr lang="en-US" sz="3200" dirty="0"/>
              <a:t>If you are not in the database</a:t>
            </a:r>
          </a:p>
          <a:p>
            <a:pPr lvl="1"/>
            <a:r>
              <a:rPr lang="en-US" sz="3200" dirty="0">
                <a:latin typeface="Corbel" charset="0"/>
              </a:rPr>
              <a:t>http://tinyurl.com/kcgu4p7</a:t>
            </a:r>
          </a:p>
        </p:txBody>
      </p:sp>
    </p:spTree>
    <p:extLst>
      <p:ext uri="{BB962C8B-B14F-4D97-AF65-F5344CB8AC3E}">
        <p14:creationId xmlns:p14="http://schemas.microsoft.com/office/powerpoint/2010/main" val="366294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5706" y="1548521"/>
            <a:ext cx="8641576" cy="1373070"/>
          </a:xfrm>
        </p:spPr>
        <p:txBody>
          <a:bodyPr/>
          <a:lstStyle/>
          <a:p>
            <a:r>
              <a:rPr lang="en-US" dirty="0" smtClean="0"/>
              <a:t>Office 365 in West Virginia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Mark Moore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96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>
                <a:latin typeface="Tunga"/>
                <a:cs typeface="Tunga"/>
              </a:rPr>
              <a:t>New Email</a:t>
            </a:r>
          </a:p>
          <a:p>
            <a:r>
              <a:rPr lang="en-US" sz="3600" dirty="0" smtClean="0">
                <a:latin typeface="Tunga"/>
                <a:cs typeface="Tunga"/>
              </a:rPr>
              <a:t>New Storage</a:t>
            </a:r>
          </a:p>
          <a:p>
            <a:r>
              <a:rPr lang="en-US" sz="3600" dirty="0" smtClean="0">
                <a:latin typeface="Tunga"/>
                <a:cs typeface="Tunga"/>
              </a:rPr>
              <a:t>New Software</a:t>
            </a:r>
          </a:p>
          <a:p>
            <a:r>
              <a:rPr lang="en-US" sz="3600" dirty="0" smtClean="0">
                <a:latin typeface="Tunga"/>
                <a:cs typeface="Tunga"/>
              </a:rPr>
              <a:t>New Communications</a:t>
            </a:r>
          </a:p>
          <a:p>
            <a:r>
              <a:rPr lang="en-US" sz="3600" dirty="0" smtClean="0">
                <a:latin typeface="Tunga"/>
                <a:cs typeface="Tunga"/>
              </a:rPr>
              <a:t>New Calendars</a:t>
            </a:r>
          </a:p>
          <a:p>
            <a:endParaRPr lang="en-US" dirty="0"/>
          </a:p>
          <a:p>
            <a:r>
              <a:rPr lang="en-US" sz="3600" dirty="0" smtClean="0">
                <a:latin typeface="Tunga"/>
                <a:cs typeface="Tunga"/>
              </a:rPr>
              <a:t>All for free</a:t>
            </a:r>
            <a:endParaRPr lang="en-US" sz="3600" dirty="0">
              <a:latin typeface="Tunga"/>
              <a:cs typeface="Tunga"/>
            </a:endParaRPr>
          </a:p>
        </p:txBody>
      </p:sp>
    </p:spTree>
    <p:extLst>
      <p:ext uri="{BB962C8B-B14F-4D97-AF65-F5344CB8AC3E}">
        <p14:creationId xmlns:p14="http://schemas.microsoft.com/office/powerpoint/2010/main" val="136722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numbers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8738" y="863600"/>
            <a:ext cx="7315200" cy="3796058"/>
          </a:xfrm>
        </p:spPr>
        <p:txBody>
          <a:bodyPr/>
          <a:lstStyle/>
          <a:p>
            <a:r>
              <a:rPr lang="en-US" sz="3600" dirty="0" smtClean="0">
                <a:latin typeface="Tunga"/>
                <a:cs typeface="Tunga"/>
              </a:rPr>
              <a:t>20,000 Teachers and Administrators</a:t>
            </a:r>
          </a:p>
          <a:p>
            <a:r>
              <a:rPr lang="en-US" sz="3600" dirty="0" smtClean="0">
                <a:latin typeface="Tunga"/>
                <a:cs typeface="Tunga"/>
              </a:rPr>
              <a:t>280,000 K12 students</a:t>
            </a:r>
          </a:p>
          <a:p>
            <a:endParaRPr lang="en-US" sz="3600" dirty="0" smtClean="0">
              <a:latin typeface="Tunga"/>
              <a:cs typeface="Tung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4854" y="2978725"/>
            <a:ext cx="7554912" cy="230832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endParaRPr lang="en-US" sz="3600">
              <a:solidFill>
                <a:srgbClr val="595959"/>
              </a:solidFill>
              <a:latin typeface="Tunga" charset="0"/>
              <a:cs typeface="Tunga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>
                <a:solidFill>
                  <a:srgbClr val="595959"/>
                </a:solidFill>
                <a:latin typeface="Tunga" charset="0"/>
                <a:cs typeface="Tunga" charset="0"/>
              </a:rPr>
              <a:t>50 GIG of email storage AND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>
                <a:solidFill>
                  <a:srgbClr val="595959"/>
                </a:solidFill>
                <a:latin typeface="Tunga"/>
                <a:cs typeface="Tunga"/>
              </a:rPr>
              <a:t>1 </a:t>
            </a:r>
            <a:r>
              <a:rPr lang="en-US" sz="3600">
                <a:solidFill>
                  <a:srgbClr val="595959"/>
                </a:solidFill>
                <a:latin typeface="Tunga" charset="0"/>
                <a:cs typeface="Tunga" charset="0"/>
              </a:rPr>
              <a:t>TERABYTE of cloud storage…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>
                <a:solidFill>
                  <a:srgbClr val="595959"/>
                </a:solidFill>
                <a:latin typeface="Tunga" charset="0"/>
                <a:cs typeface="Tunga" charset="0"/>
              </a:rPr>
              <a:t>PER PERSON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1180021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gets an account?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1093105"/>
              </p:ext>
            </p:extLst>
          </p:nvPr>
        </p:nvGraphicFramePr>
        <p:xfrm>
          <a:off x="3573115" y="1330247"/>
          <a:ext cx="73152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118448185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7876104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659286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 marL="63610" marR="6361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NO!</a:t>
                      </a:r>
                      <a:endParaRPr lang="en-US" dirty="0"/>
                    </a:p>
                  </a:txBody>
                  <a:tcPr marL="63610" marR="6361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Unknown</a:t>
                      </a:r>
                      <a:endParaRPr lang="en-US" dirty="0"/>
                    </a:p>
                  </a:txBody>
                  <a:tcPr marL="63610" marR="63610"/>
                </a:tc>
                <a:extLst>
                  <a:ext uri="{0D108BD9-81ED-4DB2-BD59-A6C34878D82A}">
                    <a16:rowId xmlns:a16="http://schemas.microsoft.com/office/drawing/2014/main" val="1583219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K12 Students</a:t>
                      </a:r>
                      <a:endParaRPr lang="en-US" dirty="0"/>
                    </a:p>
                  </a:txBody>
                  <a:tcPr marL="63610" marR="6361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Parents</a:t>
                      </a:r>
                      <a:endParaRPr lang="en-US" dirty="0"/>
                    </a:p>
                  </a:txBody>
                  <a:tcPr marL="63610" marR="6361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Other Agencies such as:</a:t>
                      </a:r>
                      <a:endParaRPr lang="en-US" dirty="0"/>
                    </a:p>
                  </a:txBody>
                  <a:tcPr marL="63610" marR="63610"/>
                </a:tc>
                <a:extLst>
                  <a:ext uri="{0D108BD9-81ED-4DB2-BD59-A6C34878D82A}">
                    <a16:rowId xmlns:a16="http://schemas.microsoft.com/office/drawing/2014/main" val="3017185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K12 Teachers</a:t>
                      </a:r>
                      <a:endParaRPr lang="en-US" dirty="0"/>
                    </a:p>
                  </a:txBody>
                  <a:tcPr marL="63610" marR="6361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Grandparents</a:t>
                      </a:r>
                      <a:endParaRPr lang="en-US" dirty="0"/>
                    </a:p>
                  </a:txBody>
                  <a:tcPr marL="63610" marR="6361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CPD</a:t>
                      </a:r>
                      <a:endParaRPr lang="en-US" dirty="0"/>
                    </a:p>
                  </a:txBody>
                  <a:tcPr marL="63610" marR="63610"/>
                </a:tc>
                <a:extLst>
                  <a:ext uri="{0D108BD9-81ED-4DB2-BD59-A6C34878D82A}">
                    <a16:rowId xmlns:a16="http://schemas.microsoft.com/office/drawing/2014/main" val="668976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K12 Administration</a:t>
                      </a:r>
                      <a:endParaRPr lang="en-US" dirty="0"/>
                    </a:p>
                  </a:txBody>
                  <a:tcPr marL="63610" marR="6361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Higher</a:t>
                      </a:r>
                      <a:r>
                        <a:rPr lang="en-US" baseline="0" dirty="0" smtClean="0"/>
                        <a:t> Education</a:t>
                      </a:r>
                      <a:endParaRPr lang="en-US" dirty="0"/>
                    </a:p>
                  </a:txBody>
                  <a:tcPr marL="63610" marR="6361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Education and the Arts</a:t>
                      </a:r>
                      <a:endParaRPr lang="en-US" dirty="0"/>
                    </a:p>
                  </a:txBody>
                  <a:tcPr marL="63610" marR="63610"/>
                </a:tc>
                <a:extLst>
                  <a:ext uri="{0D108BD9-81ED-4DB2-BD59-A6C34878D82A}">
                    <a16:rowId xmlns:a16="http://schemas.microsoft.com/office/drawing/2014/main" val="838754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County Staff</a:t>
                      </a:r>
                      <a:endParaRPr lang="en-US" dirty="0"/>
                    </a:p>
                  </a:txBody>
                  <a:tcPr marL="63610" marR="6361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3610" marR="6361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3610" marR="63610"/>
                </a:tc>
                <a:extLst>
                  <a:ext uri="{0D108BD9-81ED-4DB2-BD59-A6C34878D82A}">
                    <a16:rowId xmlns:a16="http://schemas.microsoft.com/office/drawing/2014/main" val="895520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Support Staff (bus,</a:t>
                      </a:r>
                      <a:r>
                        <a:rPr lang="en-US" baseline="0" dirty="0" smtClean="0"/>
                        <a:t> cooks, </a:t>
                      </a:r>
                      <a:r>
                        <a:rPr lang="en-US" baseline="0" dirty="0" err="1" smtClean="0"/>
                        <a:t>etc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 marL="63610" marR="6361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3610" marR="6361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3610" marR="63610"/>
                </a:tc>
                <a:extLst>
                  <a:ext uri="{0D108BD9-81ED-4DB2-BD59-A6C34878D82A}">
                    <a16:rowId xmlns:a16="http://schemas.microsoft.com/office/drawing/2014/main" val="31443522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874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Email Address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unga"/>
                <a:cs typeface="Tunga"/>
                <a:hlinkClick r:id="rId3"/>
              </a:rPr>
              <a:t>mramoore@access.k12.wv.us</a:t>
            </a:r>
            <a:endParaRPr lang="en-US" sz="3600" dirty="0">
              <a:latin typeface="Tunga"/>
              <a:cs typeface="Tunga"/>
            </a:endParaRPr>
          </a:p>
          <a:p>
            <a:r>
              <a:rPr lang="en-US" sz="3600" dirty="0">
                <a:latin typeface="Tunga"/>
                <a:cs typeface="Tunga"/>
                <a:hlinkClick r:id="rId4"/>
              </a:rPr>
              <a:t>mramoore@k12.wv.us</a:t>
            </a:r>
            <a:endParaRPr lang="en-US" sz="3600" dirty="0">
              <a:latin typeface="Tunga"/>
              <a:cs typeface="Tunga"/>
            </a:endParaRPr>
          </a:p>
          <a:p>
            <a:r>
              <a:rPr lang="en-US" sz="3600" dirty="0">
                <a:latin typeface="Tunga"/>
                <a:cs typeface="Tunga"/>
              </a:rPr>
              <a:t>Forward your OLD to your NEW when you are READY</a:t>
            </a:r>
          </a:p>
          <a:p>
            <a:r>
              <a:rPr lang="en-US" sz="3600" dirty="0">
                <a:latin typeface="Tunga" charset="0"/>
                <a:cs typeface="Tunga" charset="0"/>
                <a:hlinkClick r:id="rId5"/>
              </a:rPr>
              <a:t>fllll0003@stu.k12.wv.us</a:t>
            </a:r>
          </a:p>
          <a:p>
            <a:endParaRPr lang="en-US" sz="3600" dirty="0">
              <a:latin typeface="Tunga" charset="0"/>
              <a:cs typeface="Tunga" charset="0"/>
              <a:hlinkClick r:id="rId5"/>
            </a:endParaRPr>
          </a:p>
        </p:txBody>
      </p:sp>
    </p:spTree>
    <p:extLst>
      <p:ext uri="{BB962C8B-B14F-4D97-AF65-F5344CB8AC3E}">
        <p14:creationId xmlns:p14="http://schemas.microsoft.com/office/powerpoint/2010/main" val="60263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Do I Find Information?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>
                <a:latin typeface="Tunga"/>
                <a:cs typeface="Tunga"/>
                <a:hlinkClick r:id="rId3"/>
              </a:rPr>
              <a:t>http://wvde.state.wv.us/office365</a:t>
            </a:r>
            <a:endParaRPr lang="en-US" sz="3600" dirty="0" smtClean="0">
              <a:latin typeface="Tunga"/>
              <a:cs typeface="Tung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1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Sign 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>
                <a:latin typeface="Tunga"/>
                <a:cs typeface="Tunga"/>
              </a:rPr>
              <a:t>We aren’t there yet….however</a:t>
            </a:r>
          </a:p>
          <a:p>
            <a:endParaRPr lang="en-US" dirty="0"/>
          </a:p>
          <a:p>
            <a:r>
              <a:rPr lang="en-US" sz="3600" dirty="0">
                <a:latin typeface="Tunga"/>
                <a:cs typeface="Tunga"/>
              </a:rPr>
              <a:t>Single Sign on to Office 365, WVEIS, Grade Books, </a:t>
            </a:r>
            <a:r>
              <a:rPr lang="en-US" sz="3600" dirty="0" err="1">
                <a:latin typeface="Tunga"/>
                <a:cs typeface="Tunga"/>
              </a:rPr>
              <a:t>Edline</a:t>
            </a:r>
            <a:r>
              <a:rPr lang="en-US" sz="3600" dirty="0">
                <a:latin typeface="Tunga"/>
                <a:cs typeface="Tunga"/>
              </a:rPr>
              <a:t>, etc.</a:t>
            </a:r>
          </a:p>
          <a:p>
            <a:r>
              <a:rPr lang="en-US" sz="3600" dirty="0">
                <a:latin typeface="Tunga"/>
                <a:cs typeface="Tunga"/>
              </a:rPr>
              <a:t>Individualized filtering!!  HELLO PINTEREST!!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76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Snow Days?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>
                <a:latin typeface="Tunga"/>
                <a:cs typeface="Tunga"/>
              </a:rPr>
              <a:t>OneNote to store all the material needed for the course</a:t>
            </a:r>
          </a:p>
          <a:p>
            <a:r>
              <a:rPr lang="en-US" sz="3600" dirty="0" smtClean="0">
                <a:latin typeface="Tunga"/>
                <a:cs typeface="Tunga"/>
              </a:rPr>
              <a:t>Lync to communicate with the instructor</a:t>
            </a:r>
          </a:p>
          <a:p>
            <a:r>
              <a:rPr lang="en-US" sz="3600" dirty="0" smtClean="0">
                <a:latin typeface="Tunga"/>
                <a:cs typeface="Tunga"/>
              </a:rPr>
              <a:t>Works online and offline</a:t>
            </a:r>
          </a:p>
          <a:p>
            <a:endParaRPr lang="en-US" dirty="0"/>
          </a:p>
          <a:p>
            <a:r>
              <a:rPr lang="en-US" sz="3600" dirty="0" smtClean="0">
                <a:latin typeface="Tunga"/>
                <a:cs typeface="Tunga"/>
              </a:rPr>
              <a:t>The possibility exists for “home days” to be “instructional days”</a:t>
            </a:r>
            <a:endParaRPr lang="en-US" sz="3600" dirty="0">
              <a:latin typeface="Tunga"/>
              <a:cs typeface="Tunga"/>
            </a:endParaRPr>
          </a:p>
        </p:txBody>
      </p:sp>
    </p:spTree>
    <p:extLst>
      <p:ext uri="{BB962C8B-B14F-4D97-AF65-F5344CB8AC3E}">
        <p14:creationId xmlns:p14="http://schemas.microsoft.com/office/powerpoint/2010/main" val="390194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my Personal iPad?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>
                <a:latin typeface="Tunga"/>
                <a:cs typeface="Tunga"/>
              </a:rPr>
              <a:t>Works on all modern devices</a:t>
            </a:r>
          </a:p>
          <a:p>
            <a:r>
              <a:rPr lang="en-US" sz="3600" dirty="0" smtClean="0">
                <a:latin typeface="Tunga"/>
                <a:cs typeface="Tunga"/>
              </a:rPr>
              <a:t>5 free installs at home</a:t>
            </a:r>
          </a:p>
          <a:p>
            <a:r>
              <a:rPr lang="en-US" sz="3600" dirty="0" smtClean="0">
                <a:latin typeface="Tunga"/>
                <a:cs typeface="Tunga"/>
              </a:rPr>
              <a:t>Works on the Mac</a:t>
            </a:r>
          </a:p>
          <a:p>
            <a:r>
              <a:rPr lang="en-US" sz="3600" dirty="0" smtClean="0">
                <a:latin typeface="Tunga"/>
                <a:cs typeface="Tunga"/>
              </a:rPr>
              <a:t>Works on Android</a:t>
            </a:r>
          </a:p>
          <a:p>
            <a:r>
              <a:rPr lang="en-US" sz="3600" dirty="0" smtClean="0">
                <a:latin typeface="Tunga"/>
                <a:cs typeface="Tunga"/>
              </a:rPr>
              <a:t>Works on Tablets</a:t>
            </a:r>
          </a:p>
          <a:p>
            <a:r>
              <a:rPr lang="en-US" sz="3600" dirty="0" smtClean="0">
                <a:latin typeface="Tunga"/>
                <a:cs typeface="Tunga"/>
              </a:rPr>
              <a:t>Works on whatever tomorrow brings</a:t>
            </a:r>
            <a:endParaRPr lang="en-US" sz="3600" dirty="0">
              <a:latin typeface="Tunga"/>
              <a:cs typeface="Tunga"/>
            </a:endParaRPr>
          </a:p>
        </p:txBody>
      </p:sp>
    </p:spTree>
    <p:extLst>
      <p:ext uri="{BB962C8B-B14F-4D97-AF65-F5344CB8AC3E}">
        <p14:creationId xmlns:p14="http://schemas.microsoft.com/office/powerpoint/2010/main" val="390035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Practices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>
                <a:latin typeface="Tunga"/>
                <a:cs typeface="Tunga"/>
              </a:rPr>
              <a:t>Do you really want to import your old stuff?  Old @access emails?  10 year old emails?</a:t>
            </a:r>
          </a:p>
        </p:txBody>
      </p:sp>
    </p:spTree>
    <p:extLst>
      <p:ext uri="{BB962C8B-B14F-4D97-AF65-F5344CB8AC3E}">
        <p14:creationId xmlns:p14="http://schemas.microsoft.com/office/powerpoint/2010/main" val="65843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Encryption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>
                <a:latin typeface="Tunga"/>
                <a:cs typeface="Tunga"/>
              </a:rPr>
              <a:t>Email and OneDrive are encrypted.  </a:t>
            </a:r>
          </a:p>
          <a:p>
            <a:r>
              <a:rPr lang="en-US" sz="3600">
                <a:latin typeface="Tunga"/>
                <a:cs typeface="Tunga"/>
              </a:rPr>
              <a:t>Strong Enough for Student Data??</a:t>
            </a:r>
          </a:p>
        </p:txBody>
      </p:sp>
    </p:spTree>
    <p:extLst>
      <p:ext uri="{BB962C8B-B14F-4D97-AF65-F5344CB8AC3E}">
        <p14:creationId xmlns:p14="http://schemas.microsoft.com/office/powerpoint/2010/main" val="1423183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>
                <a:latin typeface="Tunga"/>
                <a:cs typeface="Tunga"/>
              </a:rPr>
              <a:t>TechSteps</a:t>
            </a:r>
          </a:p>
          <a:p>
            <a:r>
              <a:rPr lang="en-US" sz="3600">
                <a:latin typeface="Tunga"/>
                <a:cs typeface="Tunga"/>
              </a:rPr>
              <a:t>Common Sense Media</a:t>
            </a:r>
          </a:p>
          <a:p>
            <a:r>
              <a:rPr lang="en-US" sz="3600">
                <a:latin typeface="Tunga"/>
                <a:cs typeface="Tunga"/>
              </a:rPr>
              <a:t>WVEIS</a:t>
            </a:r>
          </a:p>
          <a:p>
            <a:r>
              <a:rPr lang="en-US" sz="3600">
                <a:latin typeface="Tunga"/>
                <a:cs typeface="Tunga"/>
              </a:rPr>
              <a:t>Microsoft IT Academies</a:t>
            </a:r>
          </a:p>
        </p:txBody>
      </p:sp>
    </p:spTree>
    <p:extLst>
      <p:ext uri="{BB962C8B-B14F-4D97-AF65-F5344CB8AC3E}">
        <p14:creationId xmlns:p14="http://schemas.microsoft.com/office/powerpoint/2010/main" val="2048571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West Virginia First in the 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>
                <a:latin typeface="Tunga"/>
                <a:cs typeface="Tunga"/>
              </a:rPr>
              <a:t>First in the nation to have this type of contract with Microsoft.  We are their #1 K-12 client</a:t>
            </a:r>
          </a:p>
        </p:txBody>
      </p:sp>
    </p:spTree>
    <p:extLst>
      <p:ext uri="{BB962C8B-B14F-4D97-AF65-F5344CB8AC3E}">
        <p14:creationId xmlns:p14="http://schemas.microsoft.com/office/powerpoint/2010/main" val="39827141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I log in?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0206" y="758747"/>
            <a:ext cx="7315200" cy="5120640"/>
          </a:xfrm>
        </p:spPr>
        <p:txBody>
          <a:bodyPr/>
          <a:lstStyle/>
          <a:p>
            <a:r>
              <a:rPr lang="en-US" sz="3600" dirty="0" smtClean="0">
                <a:latin typeface="Tunga"/>
                <a:cs typeface="Tunga"/>
                <a:hlinkClick r:id="rId3"/>
              </a:rPr>
              <a:t>http://wvde.state.wv.us/office365</a:t>
            </a:r>
            <a:endParaRPr lang="en-US" sz="3600" dirty="0" smtClean="0">
              <a:latin typeface="Tunga"/>
              <a:cs typeface="Tunga"/>
            </a:endParaRPr>
          </a:p>
          <a:p>
            <a:r>
              <a:rPr lang="en-US" sz="3600" dirty="0" smtClean="0">
                <a:latin typeface="Tunga"/>
                <a:cs typeface="Tunga"/>
              </a:rPr>
              <a:t>or</a:t>
            </a:r>
          </a:p>
          <a:p>
            <a:r>
              <a:rPr lang="en-US" sz="3600" dirty="0" smtClean="0">
                <a:latin typeface="Tunga"/>
                <a:cs typeface="Tunga"/>
                <a:hlinkClick r:id="rId4"/>
              </a:rPr>
              <a:t>http://portal.microsoftonline.com</a:t>
            </a:r>
            <a:endParaRPr lang="en-US" sz="3600" dirty="0" smtClean="0">
              <a:latin typeface="Tunga"/>
              <a:cs typeface="Tunga"/>
            </a:endParaRPr>
          </a:p>
          <a:p>
            <a:endParaRPr lang="en-US" dirty="0"/>
          </a:p>
          <a:p>
            <a:r>
              <a:rPr lang="en-US" sz="3600" dirty="0" smtClean="0">
                <a:latin typeface="Tunga"/>
                <a:cs typeface="Tunga"/>
              </a:rPr>
              <a:t>User name = your new email address</a:t>
            </a:r>
          </a:p>
          <a:p>
            <a:r>
              <a:rPr lang="en-US" sz="3600" dirty="0" smtClean="0">
                <a:latin typeface="Tunga"/>
                <a:cs typeface="Tunga"/>
              </a:rPr>
              <a:t>Password = you </a:t>
            </a:r>
            <a:r>
              <a:rPr lang="en-US" sz="3600" dirty="0" err="1" smtClean="0">
                <a:latin typeface="Tunga"/>
                <a:cs typeface="Tunga"/>
              </a:rPr>
              <a:t>webtop</a:t>
            </a:r>
            <a:r>
              <a:rPr lang="en-US" sz="3600" dirty="0" smtClean="0">
                <a:latin typeface="Tunga"/>
                <a:cs typeface="Tunga"/>
              </a:rPr>
              <a:t> password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05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Technical Stuff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Office 365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1678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Relationships in Lync</a:t>
            </a:r>
            <a:endParaRPr lang="en-US" dirty="0"/>
          </a:p>
        </p:txBody>
      </p:sp>
      <p:pic>
        <p:nvPicPr>
          <p:cNvPr id="4" name="Content Placeholder 3" descr="Lync Help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" t="22410" r="57492" b="3099"/>
          <a:stretch/>
        </p:blipFill>
        <p:spPr>
          <a:xfrm>
            <a:off x="3649579" y="827287"/>
            <a:ext cx="7555831" cy="5292230"/>
          </a:xfrm>
        </p:spPr>
      </p:pic>
    </p:spTree>
    <p:extLst>
      <p:ext uri="{BB962C8B-B14F-4D97-AF65-F5344CB8AC3E}">
        <p14:creationId xmlns:p14="http://schemas.microsoft.com/office/powerpoint/2010/main" val="32123311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Blocking Someone in Lync</a:t>
            </a:r>
            <a:endParaRPr lang="en-US" dirty="0"/>
          </a:p>
        </p:txBody>
      </p:sp>
      <p:pic>
        <p:nvPicPr>
          <p:cNvPr id="1026" name="Picture 2" descr="http://2.bp.blogspot.com/-kOSfo_bG7eE/UPu0x99RrNI/AAAAAAAABLA/43k8tyxer0c/s1600/UnBlock_Lyncclient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818" y="914400"/>
            <a:ext cx="7364078" cy="462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2657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Privacy</a:t>
            </a:r>
            <a:endParaRPr lang="en-US" dirty="0"/>
          </a:p>
        </p:txBody>
      </p:sp>
      <p:pic>
        <p:nvPicPr>
          <p:cNvPr id="4" name="Content Placeholder 3" descr="Inbox - mramoore@k12.wv.us - Outlook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84" t="33489" r="19004" b="15838"/>
          <a:stretch/>
        </p:blipFill>
        <p:spPr>
          <a:xfrm>
            <a:off x="4154904" y="632752"/>
            <a:ext cx="5446295" cy="5407529"/>
          </a:xfrm>
        </p:spPr>
      </p:pic>
    </p:spTree>
    <p:extLst>
      <p:ext uri="{BB962C8B-B14F-4D97-AF65-F5344CB8AC3E}">
        <p14:creationId xmlns:p14="http://schemas.microsoft.com/office/powerpoint/2010/main" val="751205334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39D77354-939E-4A26-AE51-B3F9618B14B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fce03cc-4c56-4672-9746-0bae8c81b776">
      <UserInfo>
        <DisplayName>Kimberly Furey</DisplayName>
        <AccountId>26</AccountId>
        <AccountType/>
      </UserInfo>
      <UserInfo>
        <DisplayName>Lori Whitt</DisplayName>
        <AccountId>12</AccountId>
        <AccountType/>
      </UserInfo>
      <UserInfo>
        <DisplayName>Joshua Ratliff</DisplayName>
        <AccountId>13</AccountId>
        <AccountType/>
      </UserInfo>
      <UserInfo>
        <DisplayName>Amy Webb</DisplayName>
        <AccountId>278</AccountId>
        <AccountType/>
      </UserInfo>
      <UserInfo>
        <DisplayName>Carol Muniz</DisplayName>
        <AccountId>470</AccountId>
        <AccountType/>
      </UserInfo>
      <UserInfo>
        <DisplayName>Kristy East</DisplayName>
        <AccountId>511</AccountId>
        <AccountType/>
      </UserInfo>
      <UserInfo>
        <DisplayName>Derek Oldfield</DisplayName>
        <AccountId>555</AccountId>
        <AccountType/>
      </UserInfo>
      <UserInfo>
        <DisplayName>Leah Mitchem</DisplayName>
        <AccountId>912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CBB878B711CD49BF633D6180882B7C" ma:contentTypeVersion="1" ma:contentTypeDescription="Create a new document." ma:contentTypeScope="" ma:versionID="478d34dcf751e126c25ccb3d885be42f">
  <xsd:schema xmlns:xsd="http://www.w3.org/2001/XMLSchema" xmlns:xs="http://www.w3.org/2001/XMLSchema" xmlns:p="http://schemas.microsoft.com/office/2006/metadata/properties" xmlns:ns3="dfce03cc-4c56-4672-9746-0bae8c81b776" targetNamespace="http://schemas.microsoft.com/office/2006/metadata/properties" ma:root="true" ma:fieldsID="412433fe073ff3a7f38a510c4a9e37d3" ns3:_="">
    <xsd:import namespace="dfce03cc-4c56-4672-9746-0bae8c81b776"/>
    <xsd:element name="properties">
      <xsd:complexType>
        <xsd:sequence>
          <xsd:element name="documentManagement">
            <xsd:complexType>
              <xsd:all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ce03cc-4c56-4672-9746-0bae8c81b77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06AAAE-2236-42C3-8885-6980E16E1C09}"/>
</file>

<file path=customXml/itemProps2.xml><?xml version="1.0" encoding="utf-8"?>
<ds:datastoreItem xmlns:ds="http://schemas.openxmlformats.org/officeDocument/2006/customXml" ds:itemID="{E77CBAF2-A25E-4138-9F34-48850F23D3A8}"/>
</file>

<file path=customXml/itemProps3.xml><?xml version="1.0" encoding="utf-8"?>
<ds:datastoreItem xmlns:ds="http://schemas.openxmlformats.org/officeDocument/2006/customXml" ds:itemID="{1C3CE476-5069-4532-89DA-CB5EDBF66879}"/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208</TotalTime>
  <Words>401</Words>
  <Application>Microsoft Office PowerPoint</Application>
  <PresentationFormat>Widescreen</PresentationFormat>
  <Paragraphs>111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Frame</vt:lpstr>
      <vt:lpstr>Register </vt:lpstr>
      <vt:lpstr>Office 365 in West Virginia</vt:lpstr>
      <vt:lpstr>What is it?</vt:lpstr>
      <vt:lpstr>The numbers </vt:lpstr>
      <vt:lpstr>Who gets an account?</vt:lpstr>
      <vt:lpstr>New Email Address</vt:lpstr>
      <vt:lpstr>Where Do I Find Information?</vt:lpstr>
      <vt:lpstr>Single Sign On</vt:lpstr>
      <vt:lpstr>What about Snow Days?</vt:lpstr>
      <vt:lpstr>What About my Personal iPad?</vt:lpstr>
      <vt:lpstr>Best Practices</vt:lpstr>
      <vt:lpstr>Encryption</vt:lpstr>
      <vt:lpstr>Changes</vt:lpstr>
      <vt:lpstr>West Virginia First in the Nation</vt:lpstr>
      <vt:lpstr>How do I log in?</vt:lpstr>
      <vt:lpstr>Technical Stuff</vt:lpstr>
      <vt:lpstr>Relationships in Lync</vt:lpstr>
      <vt:lpstr>Blocking Someone in Lync</vt:lpstr>
      <vt:lpstr>Privacy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 365 in West Virginia</dc:title>
  <dc:creator>Mark Moore</dc:creator>
  <cp:lastModifiedBy>Mark Moore</cp:lastModifiedBy>
  <cp:revision>24</cp:revision>
  <cp:lastPrinted>2014-05-19T14:51:57Z</cp:lastPrinted>
  <dcterms:created xsi:type="dcterms:W3CDTF">2014-05-19T12:37:23Z</dcterms:created>
  <dcterms:modified xsi:type="dcterms:W3CDTF">2014-08-07T12:49:59Z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0x01010036CBB878B711CD49BF633D6180882B7C</vt:lpwstr>
  </property>
  <property fmtid="{D5CDD505-2E9C-101B-9397-08002B2CF9AE}" pid="3" name="IsMyDocuments">
    <vt:bool>true</vt:bool>
  </property>
</Properties>
</file>