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6" r:id="rId2"/>
    <p:sldId id="257" r:id="rId3"/>
    <p:sldId id="283" r:id="rId4"/>
    <p:sldId id="284" r:id="rId5"/>
    <p:sldId id="258" r:id="rId6"/>
    <p:sldId id="259" r:id="rId7"/>
    <p:sldId id="268" r:id="rId8"/>
    <p:sldId id="267" r:id="rId9"/>
    <p:sldId id="261" r:id="rId10"/>
    <p:sldId id="270" r:id="rId11"/>
    <p:sldId id="269" r:id="rId12"/>
    <p:sldId id="260" r:id="rId13"/>
    <p:sldId id="272" r:id="rId14"/>
    <p:sldId id="271" r:id="rId15"/>
    <p:sldId id="264" r:id="rId16"/>
    <p:sldId id="262" r:id="rId17"/>
    <p:sldId id="273" r:id="rId18"/>
    <p:sldId id="274" r:id="rId19"/>
    <p:sldId id="263" r:id="rId20"/>
    <p:sldId id="266" r:id="rId21"/>
    <p:sldId id="276" r:id="rId22"/>
    <p:sldId id="275" r:id="rId23"/>
    <p:sldId id="277" r:id="rId24"/>
    <p:sldId id="278" r:id="rId25"/>
    <p:sldId id="279" r:id="rId26"/>
    <p:sldId id="280" r:id="rId27"/>
    <p:sldId id="281"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3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C1D39-B5C2-4A13-B647-BB4DA324BE6C}" type="datetimeFigureOut">
              <a:rPr lang="en-US"/>
              <a:t>7/23/2015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F40596-7EA7-49E4-9D61-4500549AA0A6}" type="slidenum">
              <a:rPr lang="en-US"/>
              <a:t>‹#›</a:t>
            </a:fld>
            <a:endParaRPr lang="en-US"/>
          </a:p>
        </p:txBody>
      </p:sp>
    </p:spTree>
    <p:extLst>
      <p:ext uri="{BB962C8B-B14F-4D97-AF65-F5344CB8AC3E}">
        <p14:creationId xmlns:p14="http://schemas.microsoft.com/office/powerpoint/2010/main" val="258873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F40596-7EA7-49E4-9D61-4500549AA0A6}" type="slidenum">
              <a:rPr lang="en-US"/>
              <a:t>1</a:t>
            </a:fld>
            <a:endParaRPr lang="en-US"/>
          </a:p>
        </p:txBody>
      </p:sp>
    </p:spTree>
    <p:extLst>
      <p:ext uri="{BB962C8B-B14F-4D97-AF65-F5344CB8AC3E}">
        <p14:creationId xmlns:p14="http://schemas.microsoft.com/office/powerpoint/2010/main" val="131542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F40596-7EA7-49E4-9D61-4500549AA0A6}" type="slidenum">
              <a:rPr lang="en-US"/>
              <a:t>2</a:t>
            </a:fld>
            <a:endParaRPr lang="en-US"/>
          </a:p>
        </p:txBody>
      </p:sp>
    </p:spTree>
    <p:extLst>
      <p:ext uri="{BB962C8B-B14F-4D97-AF65-F5344CB8AC3E}">
        <p14:creationId xmlns:p14="http://schemas.microsoft.com/office/powerpoint/2010/main" val="120568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F40596-7EA7-49E4-9D61-4500549AA0A6}" type="slidenum">
              <a:rPr lang="en-US"/>
              <a:t>5</a:t>
            </a:fld>
            <a:endParaRPr lang="en-US"/>
          </a:p>
        </p:txBody>
      </p:sp>
    </p:spTree>
    <p:extLst>
      <p:ext uri="{BB962C8B-B14F-4D97-AF65-F5344CB8AC3E}">
        <p14:creationId xmlns:p14="http://schemas.microsoft.com/office/powerpoint/2010/main" val="285432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F40596-7EA7-49E4-9D61-4500549AA0A6}" type="slidenum">
              <a:rPr lang="en-US"/>
              <a:t>6</a:t>
            </a:fld>
            <a:endParaRPr lang="en-US"/>
          </a:p>
        </p:txBody>
      </p:sp>
    </p:spTree>
    <p:extLst>
      <p:ext uri="{BB962C8B-B14F-4D97-AF65-F5344CB8AC3E}">
        <p14:creationId xmlns:p14="http://schemas.microsoft.com/office/powerpoint/2010/main" val="3719737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7/23/2015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7/23/2015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7/23/2015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literarydevic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ivcc.edu/Rambo/eng1001/quotes.htm" TargetMode="External"/><Relationship Id="rId2" Type="http://schemas.openxmlformats.org/officeDocument/2006/relationships/hyperlink" Target="http://en.thinkexist.com/quotation/Only_a_life_lived_for_others_is_worth/183432.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ivcc.edu/Rambo/eng1001/quotes.htm" TargetMode="External"/><Relationship Id="rId2" Type="http://schemas.openxmlformats.org/officeDocument/2006/relationships/hyperlink" Target="http://en.thinkexist.com/quotation/I_am_so_smart-I_am_so_smart-S-M-R-T-I_mean-S-M-A/327453.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ivcc.edu/Rambo/eng1001/quotes.ht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2.ivcc.edu/rambo/eng1001/quotes.ht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en.thinkexist.com/quotation/Baseball_is_dull_only_to_dull_minds/224323.html" TargetMode="External"/><Relationship Id="rId3" Type="http://schemas.openxmlformats.org/officeDocument/2006/relationships/hyperlink" Target="http://en.thinkexist.com/quotes/dick_clark/" TargetMode="External"/><Relationship Id="rId7" Type="http://schemas.openxmlformats.org/officeDocument/2006/relationships/hyperlink" Target="http://en.thinkexist.com/quotes/red_barber/" TargetMode="External"/><Relationship Id="rId2" Type="http://schemas.openxmlformats.org/officeDocument/2006/relationships/hyperlink" Target="http://en.thinkexist.com/quotes/ray_charles/" TargetMode="External"/><Relationship Id="rId1" Type="http://schemas.openxmlformats.org/officeDocument/2006/relationships/slideLayout" Target="../slideLayouts/slideLayout2.xml"/><Relationship Id="rId6" Type="http://schemas.openxmlformats.org/officeDocument/2006/relationships/hyperlink" Target="http://en.thinkexist.com/quotation/Where_there_is_love_there_is_life/13436.html" TargetMode="External"/><Relationship Id="rId5" Type="http://schemas.openxmlformats.org/officeDocument/2006/relationships/hyperlink" Target="http://en.thinkexist.com/quotes/indira_gandhi/" TargetMode="External"/><Relationship Id="rId10" Type="http://schemas.openxmlformats.org/officeDocument/2006/relationships/hyperlink" Target="http://en.thinkexist.com/quotation/If_winning_isn-t_everything-why_do_they_keep/12308.html" TargetMode="External"/><Relationship Id="rId4" Type="http://schemas.openxmlformats.org/officeDocument/2006/relationships/hyperlink" Target="http://en.thinkexist.com/quotes/homer_simpson/" TargetMode="External"/><Relationship Id="rId9" Type="http://schemas.openxmlformats.org/officeDocument/2006/relationships/hyperlink" Target="http://en.thinkexist.com/quotes/vince_lombard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382592"/>
            <a:ext cx="11590986" cy="7843235"/>
          </a:xfrm>
        </p:spPr>
        <p:txBody>
          <a:bodyPr/>
          <a:lstStyle/>
          <a:p>
            <a:r>
              <a:rPr lang="en-US" sz="2200" b="1" dirty="0"/>
              <a:t>Choose a seat, and</a:t>
            </a:r>
            <a:br>
              <a:rPr lang="en-US" sz="2200" b="1" dirty="0"/>
            </a:br>
            <a:r>
              <a:rPr lang="en-US" sz="2200" b="1" dirty="0"/>
              <a:t>1</a:t>
            </a:r>
            <a:r>
              <a:rPr lang="en-US" sz="2200" b="1" dirty="0" smtClean="0"/>
              <a:t>) </a:t>
            </a:r>
            <a:r>
              <a:rPr lang="en-US" sz="2200" b="1" dirty="0"/>
              <a:t>place chewing gum in the trash</a:t>
            </a:r>
            <a:r>
              <a:rPr lang="en-US" sz="2200" b="1" dirty="0" smtClean="0"/>
              <a:t>,</a:t>
            </a:r>
            <a:br>
              <a:rPr lang="en-US" sz="2200" b="1" dirty="0" smtClean="0"/>
            </a:br>
            <a:r>
              <a:rPr lang="en-US" sz="2200" b="1" dirty="0" smtClean="0"/>
              <a:t>2) remove ball caps</a:t>
            </a:r>
            <a:r>
              <a:rPr lang="en-US" sz="2200" b="1" dirty="0"/>
              <a:t/>
            </a:r>
            <a:br>
              <a:rPr lang="en-US" sz="2200" b="1" dirty="0"/>
            </a:br>
            <a:r>
              <a:rPr lang="en-US" sz="2200" b="1" dirty="0" smtClean="0"/>
              <a:t>3) date your journal and write a response to this quote such as what it means and/or do you agree?</a:t>
            </a:r>
            <a:br>
              <a:rPr lang="en-US" sz="2200" b="1" dirty="0" smtClean="0"/>
            </a:br>
            <a:r>
              <a:rPr lang="en-US" sz="2200" b="1" dirty="0"/>
              <a:t>	</a:t>
            </a:r>
            <a:r>
              <a:rPr lang="en-US" sz="2200" b="1" dirty="0" smtClean="0"/>
              <a:t/>
            </a:r>
            <a:br>
              <a:rPr lang="en-US" sz="2200" b="1" dirty="0" smtClean="0"/>
            </a:br>
            <a:r>
              <a:rPr lang="en-US" sz="2200" b="1" dirty="0"/>
              <a:t>	</a:t>
            </a:r>
            <a:r>
              <a:rPr lang="en-US" sz="2200" b="1" dirty="0" smtClean="0"/>
              <a:t>“</a:t>
            </a:r>
            <a:r>
              <a:rPr lang="en-US" sz="3600" b="1" dirty="0" smtClean="0"/>
              <a:t>We see the world based on what it is we have seen</a:t>
            </a:r>
            <a:r>
              <a:rPr lang="en-US" sz="2200" b="1" dirty="0" smtClean="0"/>
              <a:t>.”</a:t>
            </a:r>
            <a:r>
              <a:rPr lang="en-US" sz="1800" dirty="0"/>
              <a:t>	 </a:t>
            </a:r>
            <a:br>
              <a:rPr lang="en-US" sz="1800" dirty="0"/>
            </a:br>
            <a:endParaRPr lang="en-US" sz="1800" dirty="0"/>
          </a:p>
        </p:txBody>
      </p:sp>
      <p:sp>
        <p:nvSpPr>
          <p:cNvPr id="3" name="Subtitle 2"/>
          <p:cNvSpPr>
            <a:spLocks noGrp="1"/>
          </p:cNvSpPr>
          <p:nvPr>
            <p:ph type="subTitle" idx="1"/>
          </p:nvPr>
        </p:nvSpPr>
        <p:spPr>
          <a:xfrm>
            <a:off x="1154955" y="425003"/>
            <a:ext cx="8941568" cy="1622738"/>
          </a:xfrm>
        </p:spPr>
        <p:txBody>
          <a:bodyPr>
            <a:normAutofit/>
          </a:bodyPr>
          <a:lstStyle/>
          <a:p>
            <a:r>
              <a:rPr lang="en-US" sz="4000" b="1" dirty="0" smtClean="0"/>
              <a:t>honors English 10</a:t>
            </a:r>
          </a:p>
          <a:p>
            <a:r>
              <a:rPr lang="en-US" sz="4000" b="1" dirty="0" smtClean="0"/>
              <a:t>Mrs. Fernandez     July 23, 2015</a:t>
            </a:r>
          </a:p>
        </p:txBody>
      </p:sp>
    </p:spTree>
    <p:extLst>
      <p:ext uri="{BB962C8B-B14F-4D97-AF65-F5344CB8AC3E}">
        <p14:creationId xmlns:p14="http://schemas.microsoft.com/office/powerpoint/2010/main" val="22857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July 23rd, 2015</a:t>
            </a:r>
            <a:br>
              <a:rPr lang="en-US" b="1" dirty="0" smtClean="0"/>
            </a:br>
            <a:r>
              <a:rPr lang="en-US" b="1" dirty="0" smtClean="0"/>
              <a:t>Agenda</a:t>
            </a:r>
            <a:endParaRPr lang="en-US" b="1" dirty="0"/>
          </a:p>
        </p:txBody>
      </p:sp>
      <p:sp>
        <p:nvSpPr>
          <p:cNvPr id="3" name="Content Placeholder 2"/>
          <p:cNvSpPr>
            <a:spLocks noGrp="1"/>
          </p:cNvSpPr>
          <p:nvPr>
            <p:ph idx="1"/>
          </p:nvPr>
        </p:nvSpPr>
        <p:spPr>
          <a:xfrm>
            <a:off x="0" y="2052918"/>
            <a:ext cx="12054625" cy="4805082"/>
          </a:xfrm>
        </p:spPr>
        <p:txBody>
          <a:bodyPr/>
          <a:lstStyle/>
          <a:p>
            <a:pPr marL="0" indent="0">
              <a:buNone/>
            </a:pPr>
            <a:r>
              <a:rPr lang="en-US" b="1" dirty="0"/>
              <a:t> </a:t>
            </a:r>
          </a:p>
          <a:p>
            <a:pPr marL="0" indent="0">
              <a:buNone/>
            </a:pPr>
            <a:r>
              <a:rPr lang="en-US" b="1" dirty="0" smtClean="0"/>
              <a:t>We will review the Summer Reading Project’s </a:t>
            </a:r>
          </a:p>
          <a:p>
            <a:pPr marL="0" indent="0">
              <a:buNone/>
            </a:pPr>
            <a:r>
              <a:rPr lang="en-US" b="1" dirty="0"/>
              <a:t>	</a:t>
            </a:r>
            <a:r>
              <a:rPr lang="en-US" b="1" dirty="0" smtClean="0"/>
              <a:t>		-Literary Précis</a:t>
            </a:r>
          </a:p>
          <a:p>
            <a:pPr marL="0" indent="0">
              <a:buNone/>
            </a:pPr>
            <a:r>
              <a:rPr lang="en-US" b="1" dirty="0"/>
              <a:t>	</a:t>
            </a:r>
            <a:r>
              <a:rPr lang="en-US" b="1" dirty="0" smtClean="0"/>
              <a:t>		- Device Analysis Paragraphs</a:t>
            </a:r>
          </a:p>
          <a:p>
            <a:pPr marL="0" indent="0">
              <a:buNone/>
            </a:pPr>
            <a:r>
              <a:rPr lang="en-US" b="1" dirty="0"/>
              <a:t> </a:t>
            </a:r>
            <a:r>
              <a:rPr lang="en-US" b="1" dirty="0" smtClean="0"/>
              <a:t>  </a:t>
            </a:r>
          </a:p>
          <a:p>
            <a:pPr marL="0" indent="0">
              <a:buNone/>
            </a:pPr>
            <a:r>
              <a:rPr lang="en-US" b="1" dirty="0" smtClean="0"/>
              <a:t>We will review integrating quotes into our writing.</a:t>
            </a:r>
          </a:p>
          <a:p>
            <a:pPr marL="0" indent="0">
              <a:buNone/>
            </a:pPr>
            <a:endParaRPr lang="en-US" b="1" dirty="0"/>
          </a:p>
          <a:p>
            <a:pPr marL="0" indent="0">
              <a:buNone/>
            </a:pPr>
            <a:r>
              <a:rPr lang="en-US" b="1" dirty="0" smtClean="0"/>
              <a:t>You will practice integrating quotes into your writing.      </a:t>
            </a:r>
            <a:endParaRPr lang="en-US" b="1" dirty="0"/>
          </a:p>
        </p:txBody>
      </p:sp>
    </p:spTree>
    <p:extLst>
      <p:ext uri="{BB962C8B-B14F-4D97-AF65-F5344CB8AC3E}">
        <p14:creationId xmlns:p14="http://schemas.microsoft.com/office/powerpoint/2010/main" val="3367523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Literary Device Analysis</a:t>
            </a:r>
            <a:endParaRPr lang="en-US" b="1" dirty="0"/>
          </a:p>
        </p:txBody>
      </p:sp>
      <p:sp>
        <p:nvSpPr>
          <p:cNvPr id="3" name="Content Placeholder 2"/>
          <p:cNvSpPr>
            <a:spLocks noGrp="1"/>
          </p:cNvSpPr>
          <p:nvPr>
            <p:ph idx="1"/>
          </p:nvPr>
        </p:nvSpPr>
        <p:spPr/>
        <p:txBody>
          <a:bodyPr/>
          <a:lstStyle/>
          <a:p>
            <a:r>
              <a:rPr lang="en-US" b="1" dirty="0"/>
              <a:t>Literary devices</a:t>
            </a:r>
            <a:r>
              <a:rPr lang="en-US" dirty="0"/>
              <a:t> are common structures used in writing. These devices can be either literary elements or literary techniques. </a:t>
            </a:r>
            <a:endParaRPr lang="en-US" dirty="0" smtClean="0"/>
          </a:p>
          <a:p>
            <a:endParaRPr lang="en-US" b="1" dirty="0"/>
          </a:p>
          <a:p>
            <a:r>
              <a:rPr lang="en-US" b="1" dirty="0" smtClean="0"/>
              <a:t>Literary </a:t>
            </a:r>
            <a:r>
              <a:rPr lang="en-US" b="1" dirty="0"/>
              <a:t>elements</a:t>
            </a:r>
            <a:r>
              <a:rPr lang="en-US" dirty="0"/>
              <a:t> are found in almost every story and can be used to analyze and interpret (e.g. protagonist, setting, plot, theme). </a:t>
            </a:r>
            <a:endParaRPr lang="en-US" dirty="0" smtClean="0"/>
          </a:p>
          <a:p>
            <a:endParaRPr lang="en-US" b="1" dirty="0"/>
          </a:p>
          <a:p>
            <a:r>
              <a:rPr lang="en-US" b="1" dirty="0" smtClean="0"/>
              <a:t>Literary </a:t>
            </a:r>
            <a:r>
              <a:rPr lang="en-US" b="1" dirty="0"/>
              <a:t>techniques</a:t>
            </a:r>
            <a:r>
              <a:rPr lang="en-US" dirty="0"/>
              <a:t>, on the other hand, constructions in the text, usually to express artistic meaning through the use of language (e.g. metaphor, hyperbole).</a:t>
            </a:r>
          </a:p>
        </p:txBody>
      </p:sp>
    </p:spTree>
    <p:extLst>
      <p:ext uri="{BB962C8B-B14F-4D97-AF65-F5344CB8AC3E}">
        <p14:creationId xmlns:p14="http://schemas.microsoft.com/office/powerpoint/2010/main" val="4180473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Novel Study</a:t>
            </a:r>
            <a:endParaRPr lang="en-US" dirty="0"/>
          </a:p>
        </p:txBody>
      </p:sp>
      <p:sp>
        <p:nvSpPr>
          <p:cNvPr id="3" name="Content Placeholder 2"/>
          <p:cNvSpPr>
            <a:spLocks noGrp="1"/>
          </p:cNvSpPr>
          <p:nvPr>
            <p:ph idx="1"/>
          </p:nvPr>
        </p:nvSpPr>
        <p:spPr/>
        <p:txBody>
          <a:bodyPr/>
          <a:lstStyle/>
          <a:p>
            <a:r>
              <a:rPr lang="en-US" dirty="0" smtClean="0"/>
              <a:t>Details the </a:t>
            </a:r>
            <a:r>
              <a:rPr lang="en-US" b="1" dirty="0" smtClean="0"/>
              <a:t>literary elements</a:t>
            </a:r>
            <a:r>
              <a:rPr lang="en-US" dirty="0" smtClean="0"/>
              <a:t>:</a:t>
            </a:r>
          </a:p>
          <a:p>
            <a:endParaRPr lang="en-US" dirty="0"/>
          </a:p>
          <a:p>
            <a:pPr lvl="1"/>
            <a:r>
              <a:rPr lang="en-US" dirty="0" smtClean="0"/>
              <a:t>Characterization</a:t>
            </a:r>
          </a:p>
          <a:p>
            <a:pPr lvl="1"/>
            <a:r>
              <a:rPr lang="en-US" dirty="0" smtClean="0"/>
              <a:t>Plot/Climax</a:t>
            </a:r>
          </a:p>
          <a:p>
            <a:pPr lvl="1"/>
            <a:r>
              <a:rPr lang="en-US" dirty="0" smtClean="0"/>
              <a:t>Point of View/Narration</a:t>
            </a:r>
          </a:p>
          <a:p>
            <a:pPr lvl="1"/>
            <a:r>
              <a:rPr lang="en-US" dirty="0" smtClean="0"/>
              <a:t>Conflicts</a:t>
            </a:r>
          </a:p>
          <a:p>
            <a:pPr lvl="1"/>
            <a:r>
              <a:rPr lang="en-US" dirty="0" smtClean="0"/>
              <a:t>Themes</a:t>
            </a:r>
          </a:p>
          <a:p>
            <a:pPr lvl="1"/>
            <a:r>
              <a:rPr lang="en-US" dirty="0" smtClean="0"/>
              <a:t>Setting/Mood/Tone</a:t>
            </a:r>
          </a:p>
          <a:p>
            <a:pPr lvl="1"/>
            <a:r>
              <a:rPr lang="en-US" dirty="0" smtClean="0"/>
              <a:t>Symbols</a:t>
            </a:r>
          </a:p>
          <a:p>
            <a:pPr lvl="1"/>
            <a:endParaRPr lang="en-US" dirty="0"/>
          </a:p>
        </p:txBody>
      </p:sp>
    </p:spTree>
    <p:extLst>
      <p:ext uri="{BB962C8B-B14F-4D97-AF65-F5344CB8AC3E}">
        <p14:creationId xmlns:p14="http://schemas.microsoft.com/office/powerpoint/2010/main" val="294423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Literary Précis</a:t>
            </a:r>
            <a:endParaRPr lang="en-US" b="1" dirty="0"/>
          </a:p>
        </p:txBody>
      </p:sp>
      <p:sp>
        <p:nvSpPr>
          <p:cNvPr id="3" name="Content Placeholder 2"/>
          <p:cNvSpPr>
            <a:spLocks noGrp="1"/>
          </p:cNvSpPr>
          <p:nvPr>
            <p:ph idx="1"/>
          </p:nvPr>
        </p:nvSpPr>
        <p:spPr>
          <a:xfrm>
            <a:off x="0" y="231820"/>
            <a:ext cx="11340790" cy="6626179"/>
          </a:xfrm>
        </p:spPr>
        <p:txBody>
          <a:bodyPr>
            <a:normAutofit/>
          </a:bodyPr>
          <a:lstStyle/>
          <a:p>
            <a:endParaRPr lang="en-US" b="1" dirty="0" smtClean="0"/>
          </a:p>
          <a:p>
            <a:endParaRPr lang="en-US" dirty="0" smtClean="0"/>
          </a:p>
          <a:p>
            <a:endParaRPr lang="en-US" dirty="0" smtClean="0"/>
          </a:p>
          <a:p>
            <a:pPr lvl="2"/>
            <a:r>
              <a:rPr lang="en-US" b="1" u="sng" dirty="0" smtClean="0">
                <a:solidFill>
                  <a:srgbClr val="FF0000"/>
                </a:solidFill>
              </a:rPr>
              <a:t>THIS IS NOT A RHETORICAL PRECIS</a:t>
            </a:r>
          </a:p>
          <a:p>
            <a:pPr lvl="2"/>
            <a:endParaRPr lang="en-US" dirty="0" smtClean="0"/>
          </a:p>
          <a:p>
            <a:pPr lvl="2"/>
            <a:endParaRPr lang="en-US" dirty="0"/>
          </a:p>
          <a:p>
            <a:r>
              <a:rPr lang="fr-FR" sz="2100" dirty="0"/>
              <a:t> </a:t>
            </a:r>
            <a:r>
              <a:rPr lang="fr-FR" sz="2100" b="1" dirty="0" err="1"/>
              <a:t>Literary</a:t>
            </a:r>
            <a:r>
              <a:rPr lang="fr-FR" sz="2100" b="1" dirty="0"/>
              <a:t> Précis Format for Introduction </a:t>
            </a:r>
            <a:r>
              <a:rPr lang="fr-FR" sz="2100" b="1" dirty="0" err="1"/>
              <a:t>Paragraph</a:t>
            </a:r>
            <a:r>
              <a:rPr lang="fr-FR" sz="2100" b="1" dirty="0"/>
              <a:t> </a:t>
            </a:r>
            <a:endParaRPr lang="fr-FR" sz="2100" dirty="0"/>
          </a:p>
          <a:p>
            <a:r>
              <a:rPr lang="en-US" sz="2100" b="1" dirty="0"/>
              <a:t>Sentence #1: </a:t>
            </a:r>
            <a:endParaRPr lang="en-US" sz="2100" dirty="0"/>
          </a:p>
          <a:p>
            <a:r>
              <a:rPr lang="en-US" sz="2100" dirty="0"/>
              <a:t>In the ______________, __________________, by _____________________ (date), the idea </a:t>
            </a:r>
            <a:r>
              <a:rPr lang="en-US" sz="2100" dirty="0" err="1"/>
              <a:t>that_________________is</a:t>
            </a:r>
            <a:r>
              <a:rPr lang="en-US" sz="2100" dirty="0"/>
              <a:t> developed. </a:t>
            </a:r>
          </a:p>
          <a:p>
            <a:endParaRPr lang="en-US" sz="2100" dirty="0" smtClean="0"/>
          </a:p>
          <a:p>
            <a:r>
              <a:rPr lang="en-US" sz="2100" dirty="0" smtClean="0"/>
              <a:t>(</a:t>
            </a:r>
            <a:r>
              <a:rPr lang="en-US" sz="2100" dirty="0"/>
              <a:t>Genre) (Title) (Author) (Main idea/theme) </a:t>
            </a:r>
          </a:p>
          <a:p>
            <a:r>
              <a:rPr lang="en-US" sz="2100" b="1" i="1" dirty="0"/>
              <a:t>EX: In the novel, To Kill a Mockingbird, by Harper Lee (</a:t>
            </a:r>
            <a:r>
              <a:rPr lang="en-US" sz="2100" b="1" i="1" dirty="0" smtClean="0"/>
              <a:t>1960), she develops the idea that understanding where a person comes from before making judgments about them is essential to living a peaceful life.</a:t>
            </a:r>
            <a:endParaRPr lang="en-US" b="1" dirty="0"/>
          </a:p>
          <a:p>
            <a:pPr lvl="2"/>
            <a:endParaRPr lang="en-US" dirty="0" smtClean="0"/>
          </a:p>
          <a:p>
            <a:pPr marL="914400" lvl="2" indent="0">
              <a:buNone/>
            </a:pPr>
            <a:endParaRPr lang="en-US" dirty="0" smtClean="0"/>
          </a:p>
          <a:p>
            <a:pPr marL="457200" lvl="1" indent="0">
              <a:buNone/>
            </a:pPr>
            <a:endParaRPr lang="en-US" dirty="0" smtClean="0"/>
          </a:p>
          <a:p>
            <a:pPr lvl="1"/>
            <a:endParaRPr lang="en-US" dirty="0" smtClean="0"/>
          </a:p>
          <a:p>
            <a:pPr marL="457200" lvl="1" indent="0">
              <a:buNone/>
            </a:pPr>
            <a:endParaRPr lang="en-US" dirty="0"/>
          </a:p>
        </p:txBody>
      </p:sp>
    </p:spTree>
    <p:extLst>
      <p:ext uri="{BB962C8B-B14F-4D97-AF65-F5344CB8AC3E}">
        <p14:creationId xmlns:p14="http://schemas.microsoft.com/office/powerpoint/2010/main" val="4273041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Literary Précis     Sentence 2</a:t>
            </a:r>
            <a:endParaRPr lang="en-US" b="1" dirty="0"/>
          </a:p>
        </p:txBody>
      </p:sp>
      <p:sp>
        <p:nvSpPr>
          <p:cNvPr id="3" name="Content Placeholder 2"/>
          <p:cNvSpPr>
            <a:spLocks noGrp="1"/>
          </p:cNvSpPr>
          <p:nvPr>
            <p:ph idx="1"/>
          </p:nvPr>
        </p:nvSpPr>
        <p:spPr>
          <a:xfrm>
            <a:off x="742703" y="1486248"/>
            <a:ext cx="8946541" cy="4195481"/>
          </a:xfrm>
        </p:spPr>
        <p:txBody>
          <a:bodyPr>
            <a:normAutofit fontScale="92500" lnSpcReduction="20000"/>
          </a:bodyPr>
          <a:lstStyle/>
          <a:p>
            <a:r>
              <a:rPr lang="en-US" dirty="0" smtClean="0"/>
              <a:t> </a:t>
            </a:r>
            <a:r>
              <a:rPr lang="en-US" sz="2500" b="1" dirty="0"/>
              <a:t>Sentence #2: </a:t>
            </a:r>
            <a:endParaRPr lang="en-US" sz="2500" dirty="0"/>
          </a:p>
          <a:p>
            <a:r>
              <a:rPr lang="en-US" sz="2500" b="1" dirty="0"/>
              <a:t>Told in _______________ person point-of-view, and set in _____________________________,the story is about </a:t>
            </a:r>
          </a:p>
          <a:p>
            <a:r>
              <a:rPr lang="en-US" sz="2500" b="1" dirty="0" smtClean="0"/>
              <a:t>( P.O.V.) </a:t>
            </a:r>
            <a:r>
              <a:rPr lang="en-US" sz="2500" b="1" dirty="0"/>
              <a:t>(Setting) </a:t>
            </a:r>
          </a:p>
          <a:p>
            <a:r>
              <a:rPr lang="en-US" sz="2500" b="1" dirty="0"/>
              <a:t>_________________________ (as they, who) __________________________________________________________________. </a:t>
            </a:r>
          </a:p>
          <a:p>
            <a:r>
              <a:rPr lang="en-US" sz="2500" b="1" dirty="0"/>
              <a:t>(Main characters) (brief summary statement of plot) </a:t>
            </a:r>
            <a:endParaRPr lang="en-US" sz="2500" b="1" dirty="0" smtClean="0"/>
          </a:p>
          <a:p>
            <a:pPr marL="457200" lvl="1" indent="0">
              <a:buNone/>
            </a:pPr>
            <a:endParaRPr lang="en-US" b="1" dirty="0"/>
          </a:p>
          <a:p>
            <a:pPr marL="457200" lvl="1" indent="0">
              <a:buNone/>
            </a:pPr>
            <a:r>
              <a:rPr lang="en-US" b="1" dirty="0" smtClean="0"/>
              <a:t>Journal entry</a:t>
            </a:r>
            <a:r>
              <a:rPr lang="en-US" dirty="0" smtClean="0"/>
              <a:t>:  </a:t>
            </a:r>
            <a:r>
              <a:rPr lang="en-US" sz="2800" b="1" dirty="0" smtClean="0"/>
              <a:t>Jot down as many types of point-of-view you know</a:t>
            </a:r>
            <a:r>
              <a:rPr lang="en-US" dirty="0" smtClean="0"/>
              <a:t>.  </a:t>
            </a:r>
            <a:endParaRPr lang="en-US" dirty="0"/>
          </a:p>
        </p:txBody>
      </p:sp>
    </p:spTree>
    <p:extLst>
      <p:ext uri="{BB962C8B-B14F-4D97-AF65-F5344CB8AC3E}">
        <p14:creationId xmlns:p14="http://schemas.microsoft.com/office/powerpoint/2010/main" val="236295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Point-Of-View</a:t>
            </a:r>
            <a:endParaRPr lang="en-US" dirty="0"/>
          </a:p>
        </p:txBody>
      </p:sp>
      <p:sp>
        <p:nvSpPr>
          <p:cNvPr id="3" name="Content Placeholder 2"/>
          <p:cNvSpPr>
            <a:spLocks noGrp="1"/>
          </p:cNvSpPr>
          <p:nvPr>
            <p:ph idx="1"/>
          </p:nvPr>
        </p:nvSpPr>
        <p:spPr/>
        <p:txBody>
          <a:bodyPr/>
          <a:lstStyle/>
          <a:p>
            <a:r>
              <a:rPr lang="en-US" b="1" dirty="0" smtClean="0"/>
              <a:t>In literature, point-of-view is the perspective of the author.</a:t>
            </a:r>
          </a:p>
          <a:p>
            <a:endParaRPr lang="en-US" b="1" dirty="0"/>
          </a:p>
          <a:p>
            <a:r>
              <a:rPr lang="en-US" b="1" dirty="0" smtClean="0"/>
              <a:t>First – “I” and “We” pronouns</a:t>
            </a:r>
          </a:p>
          <a:p>
            <a:r>
              <a:rPr lang="en-US" b="1" dirty="0" smtClean="0"/>
              <a:t>Second (rare)- employs “you” pronoun</a:t>
            </a:r>
          </a:p>
          <a:p>
            <a:r>
              <a:rPr lang="en-US" b="1" dirty="0" smtClean="0"/>
              <a:t>Third – “He”, “She”, “They” pronouns</a:t>
            </a:r>
          </a:p>
          <a:p>
            <a:pPr lvl="1"/>
            <a:r>
              <a:rPr lang="en-US" b="1" dirty="0" smtClean="0"/>
              <a:t>Limited – Reveals the thoughts and feelings of one character</a:t>
            </a:r>
          </a:p>
          <a:p>
            <a:pPr lvl="1"/>
            <a:r>
              <a:rPr lang="en-US" b="1" dirty="0" smtClean="0"/>
              <a:t>Omniscient-Reveals the thoughts and feelings of all characters</a:t>
            </a:r>
            <a:endParaRPr lang="en-US" b="1" dirty="0"/>
          </a:p>
        </p:txBody>
      </p:sp>
    </p:spTree>
    <p:extLst>
      <p:ext uri="{BB962C8B-B14F-4D97-AF65-F5344CB8AC3E}">
        <p14:creationId xmlns:p14="http://schemas.microsoft.com/office/powerpoint/2010/main" val="272079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4856" y="1210615"/>
            <a:ext cx="9298546" cy="3970318"/>
          </a:xfrm>
          <a:prstGeom prst="rect">
            <a:avLst/>
          </a:prstGeom>
        </p:spPr>
        <p:txBody>
          <a:bodyPr wrap="square">
            <a:spAutoFit/>
          </a:bodyPr>
          <a:lstStyle/>
          <a:p>
            <a:r>
              <a:rPr lang="en-US" sz="3600" b="1" i="1" dirty="0"/>
              <a:t>EX: Told in first person point-of-view, and set in Maycomb county Alabama in the 1930’s, the story is about a young girl name Scout who, </a:t>
            </a:r>
            <a:r>
              <a:rPr lang="en-US" sz="3600" b="1" i="1" dirty="0" smtClean="0"/>
              <a:t>along with </a:t>
            </a:r>
            <a:r>
              <a:rPr lang="en-US" sz="3600" b="1" i="1" dirty="0"/>
              <a:t>her brother and friend, witness the </a:t>
            </a:r>
            <a:r>
              <a:rPr lang="en-US" sz="3600" b="1" i="1" dirty="0" smtClean="0"/>
              <a:t>unfair trial </a:t>
            </a:r>
            <a:r>
              <a:rPr lang="en-US" sz="3600" b="1" i="1" dirty="0"/>
              <a:t>of a black man, and who try to befriend a reclusive neighbor. </a:t>
            </a:r>
            <a:endParaRPr lang="en-US" sz="3600" b="1" dirty="0"/>
          </a:p>
        </p:txBody>
      </p:sp>
    </p:spTree>
    <p:extLst>
      <p:ext uri="{BB962C8B-B14F-4D97-AF65-F5344CB8AC3E}">
        <p14:creationId xmlns:p14="http://schemas.microsoft.com/office/powerpoint/2010/main" val="9274668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Literary Précis     Sentence 3</a:t>
            </a:r>
            <a:endParaRPr lang="en-US" b="1" dirty="0"/>
          </a:p>
        </p:txBody>
      </p:sp>
      <p:sp>
        <p:nvSpPr>
          <p:cNvPr id="3" name="Content Placeholder 2"/>
          <p:cNvSpPr>
            <a:spLocks noGrp="1"/>
          </p:cNvSpPr>
          <p:nvPr>
            <p:ph idx="1"/>
          </p:nvPr>
        </p:nvSpPr>
        <p:spPr>
          <a:xfrm>
            <a:off x="565854" y="1853248"/>
            <a:ext cx="10024946" cy="4703669"/>
          </a:xfrm>
        </p:spPr>
        <p:txBody>
          <a:bodyPr>
            <a:normAutofit/>
          </a:bodyPr>
          <a:lstStyle/>
          <a:p>
            <a:endParaRPr lang="en-US" dirty="0"/>
          </a:p>
          <a:p>
            <a:r>
              <a:rPr lang="en-US" dirty="0"/>
              <a:t> </a:t>
            </a:r>
            <a:r>
              <a:rPr lang="en-US" b="1" dirty="0"/>
              <a:t>Sentence #3 </a:t>
            </a:r>
            <a:endParaRPr lang="en-US" dirty="0"/>
          </a:p>
          <a:p>
            <a:r>
              <a:rPr lang="en-US" dirty="0"/>
              <a:t>_____________ </a:t>
            </a:r>
            <a:r>
              <a:rPr lang="en-US" b="1" dirty="0"/>
              <a:t>develops the story and </a:t>
            </a:r>
            <a:r>
              <a:rPr lang="en-US" b="1" dirty="0" smtClean="0"/>
              <a:t>theme </a:t>
            </a:r>
            <a:r>
              <a:rPr lang="en-US" b="1" dirty="0" smtClean="0">
                <a:solidFill>
                  <a:srgbClr val="FFC000"/>
                </a:solidFill>
              </a:rPr>
              <a:t>predominately</a:t>
            </a:r>
            <a:r>
              <a:rPr lang="en-US" b="1" dirty="0" smtClean="0"/>
              <a:t> </a:t>
            </a:r>
            <a:r>
              <a:rPr lang="en-US" b="1" dirty="0"/>
              <a:t>through the use of ___________________________________. </a:t>
            </a:r>
          </a:p>
          <a:p>
            <a:r>
              <a:rPr lang="en-US" b="1" dirty="0"/>
              <a:t>(Author’s last name) (list types of literary </a:t>
            </a:r>
            <a:r>
              <a:rPr lang="en-US" b="1" dirty="0" smtClean="0"/>
              <a:t>devices</a:t>
            </a:r>
            <a:r>
              <a:rPr lang="en-US" b="1" dirty="0"/>
              <a:t> </a:t>
            </a:r>
            <a:r>
              <a:rPr lang="en-US" dirty="0" smtClean="0"/>
              <a:t>– </a:t>
            </a:r>
            <a:r>
              <a:rPr lang="en-US" b="1" dirty="0" smtClean="0">
                <a:solidFill>
                  <a:srgbClr val="FF0000"/>
                </a:solidFill>
              </a:rPr>
              <a:t>BUT DON’T LIST ALL 9</a:t>
            </a:r>
            <a:r>
              <a:rPr lang="en-US" dirty="0" smtClean="0"/>
              <a:t>)</a:t>
            </a:r>
          </a:p>
          <a:p>
            <a:endParaRPr lang="en-US" dirty="0"/>
          </a:p>
          <a:p>
            <a:pPr lvl="1"/>
            <a:r>
              <a:rPr lang="en-US" sz="2000" b="1" dirty="0" smtClean="0"/>
              <a:t>Journal entry:  In one minute, jot down as many literary devices as you can.</a:t>
            </a:r>
          </a:p>
          <a:p>
            <a:pPr marL="914400" lvl="2" indent="0">
              <a:buNone/>
            </a:pPr>
            <a:endParaRPr lang="en-US" dirty="0" smtClean="0"/>
          </a:p>
        </p:txBody>
      </p:sp>
    </p:spTree>
    <p:extLst>
      <p:ext uri="{BB962C8B-B14F-4D97-AF65-F5344CB8AC3E}">
        <p14:creationId xmlns:p14="http://schemas.microsoft.com/office/powerpoint/2010/main" val="1516231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Devices – to name a few:</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literarydevice/</a:t>
            </a:r>
            <a:endParaRPr lang="en-US" dirty="0" smtClean="0"/>
          </a:p>
          <a:p>
            <a:endParaRPr lang="en-US" dirty="0" smtClean="0"/>
          </a:p>
          <a:p>
            <a:endParaRPr lang="en-US" dirty="0"/>
          </a:p>
        </p:txBody>
      </p:sp>
    </p:spTree>
    <p:extLst>
      <p:ext uri="{BB962C8B-B14F-4D97-AF65-F5344CB8AC3E}">
        <p14:creationId xmlns:p14="http://schemas.microsoft.com/office/powerpoint/2010/main" val="1235105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b="1" i="1" dirty="0"/>
              <a:t>EX: Lee develops the story and theme predominately through the use of dialogue, similes, and personification. </a:t>
            </a:r>
            <a:endParaRPr lang="en-US" sz="3200" dirty="0"/>
          </a:p>
          <a:p>
            <a:endParaRPr lang="en-US" sz="3200" dirty="0"/>
          </a:p>
        </p:txBody>
      </p:sp>
    </p:spTree>
    <p:extLst>
      <p:ext uri="{BB962C8B-B14F-4D97-AF65-F5344CB8AC3E}">
        <p14:creationId xmlns:p14="http://schemas.microsoft.com/office/powerpoint/2010/main" val="1387358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Précis    Sentence 4</a:t>
            </a:r>
            <a:endParaRPr lang="en-US" dirty="0"/>
          </a:p>
        </p:txBody>
      </p:sp>
      <p:sp>
        <p:nvSpPr>
          <p:cNvPr id="3" name="Content Placeholder 2"/>
          <p:cNvSpPr>
            <a:spLocks noGrp="1"/>
          </p:cNvSpPr>
          <p:nvPr>
            <p:ph idx="1"/>
          </p:nvPr>
        </p:nvSpPr>
        <p:spPr/>
        <p:txBody>
          <a:bodyPr>
            <a:normAutofit/>
          </a:bodyPr>
          <a:lstStyle/>
          <a:p>
            <a:endParaRPr lang="en-US" dirty="0"/>
          </a:p>
          <a:p>
            <a:r>
              <a:rPr lang="en-US" dirty="0"/>
              <a:t> </a:t>
            </a:r>
            <a:r>
              <a:rPr lang="en-US" b="1" dirty="0"/>
              <a:t>Sentence #4: </a:t>
            </a:r>
            <a:endParaRPr lang="en-US" dirty="0"/>
          </a:p>
          <a:p>
            <a:r>
              <a:rPr lang="en-US" dirty="0"/>
              <a:t>________________________’s purpose is to ___________________________ in order to ____________________________. </a:t>
            </a:r>
          </a:p>
          <a:p>
            <a:r>
              <a:rPr lang="en-US" dirty="0"/>
              <a:t>(Author’s Last name) (Author’s purpose) (Intended reason for theme) </a:t>
            </a:r>
            <a:endParaRPr lang="en-US" dirty="0" smtClean="0"/>
          </a:p>
          <a:p>
            <a:pPr lvl="1"/>
            <a:r>
              <a:rPr lang="en-US" sz="4000" b="1" dirty="0" smtClean="0"/>
              <a:t>Dialogue:  </a:t>
            </a:r>
            <a:r>
              <a:rPr lang="en-US" sz="4000" b="1" dirty="0" smtClean="0"/>
              <a:t>What’s a theme</a:t>
            </a:r>
            <a:r>
              <a:rPr lang="en-US" sz="5400" dirty="0" smtClean="0"/>
              <a:t>?</a:t>
            </a:r>
            <a:endParaRPr lang="en-US" sz="5400" dirty="0"/>
          </a:p>
        </p:txBody>
      </p:sp>
    </p:spTree>
    <p:extLst>
      <p:ext uri="{BB962C8B-B14F-4D97-AF65-F5344CB8AC3E}">
        <p14:creationId xmlns:p14="http://schemas.microsoft.com/office/powerpoint/2010/main" val="3786467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Theme - </a:t>
            </a:r>
            <a:endParaRPr lang="en-US" b="1" dirty="0"/>
          </a:p>
        </p:txBody>
      </p:sp>
      <p:sp>
        <p:nvSpPr>
          <p:cNvPr id="3" name="Content Placeholder 2"/>
          <p:cNvSpPr>
            <a:spLocks noGrp="1"/>
          </p:cNvSpPr>
          <p:nvPr>
            <p:ph idx="1"/>
          </p:nvPr>
        </p:nvSpPr>
        <p:spPr/>
        <p:txBody>
          <a:bodyPr>
            <a:normAutofit/>
          </a:bodyPr>
          <a:lstStyle/>
          <a:p>
            <a:r>
              <a:rPr lang="en-US" sz="3600" dirty="0" smtClean="0"/>
              <a:t>“</a:t>
            </a:r>
            <a:r>
              <a:rPr lang="en-US" sz="3600" b="1" dirty="0" smtClean="0"/>
              <a:t>We see the world based on what it is we’ve seen</a:t>
            </a:r>
            <a:r>
              <a:rPr lang="en-US" sz="3600" dirty="0" smtClean="0"/>
              <a:t>.”	</a:t>
            </a:r>
          </a:p>
          <a:p>
            <a:endParaRPr lang="en-US" sz="3600" dirty="0"/>
          </a:p>
          <a:p>
            <a:pPr lvl="1"/>
            <a:r>
              <a:rPr lang="en-US" sz="3400" b="1" dirty="0" smtClean="0"/>
              <a:t>Share with a neighbor the response you wrote for today’s warm-up.</a:t>
            </a:r>
            <a:endParaRPr lang="en-US" sz="3400" b="1" dirty="0"/>
          </a:p>
        </p:txBody>
      </p:sp>
    </p:spTree>
    <p:extLst>
      <p:ext uri="{BB962C8B-B14F-4D97-AF65-F5344CB8AC3E}">
        <p14:creationId xmlns:p14="http://schemas.microsoft.com/office/powerpoint/2010/main" val="40731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2052918"/>
            <a:ext cx="9508880" cy="4805082"/>
          </a:xfrm>
        </p:spPr>
        <p:txBody>
          <a:bodyPr/>
          <a:lstStyle/>
          <a:p>
            <a:r>
              <a:rPr lang="en-US" sz="3200" b="1" i="1" dirty="0"/>
              <a:t>EX: Lee’s purpose is to show the consequences of judging others before understanding them in order to create a more peaceful and giving society. </a:t>
            </a:r>
            <a:endParaRPr lang="en-US" sz="3200" dirty="0"/>
          </a:p>
          <a:p>
            <a:endParaRPr lang="en-US" dirty="0" smtClean="0"/>
          </a:p>
          <a:p>
            <a:r>
              <a:rPr lang="en-US" dirty="0" smtClean="0"/>
              <a:t>Harper Lee was born in 1926 in Monroeville, Alabama</a:t>
            </a:r>
          </a:p>
          <a:p>
            <a:pPr lvl="1"/>
            <a:r>
              <a:rPr lang="en-US" dirty="0" smtClean="0"/>
              <a:t>What was the world she “saw”  ?  How does how she grew up relate to “To Kill a Mockingbird”?</a:t>
            </a:r>
            <a:endParaRPr lang="en-US" dirty="0"/>
          </a:p>
        </p:txBody>
      </p:sp>
    </p:spTree>
    <p:extLst>
      <p:ext uri="{BB962C8B-B14F-4D97-AF65-F5344CB8AC3E}">
        <p14:creationId xmlns:p14="http://schemas.microsoft.com/office/powerpoint/2010/main" val="2092004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 it all together:</a:t>
            </a:r>
            <a:endParaRPr lang="en-US" dirty="0"/>
          </a:p>
        </p:txBody>
      </p:sp>
      <p:sp>
        <p:nvSpPr>
          <p:cNvPr id="3" name="Content Placeholder 2"/>
          <p:cNvSpPr>
            <a:spLocks noGrp="1"/>
          </p:cNvSpPr>
          <p:nvPr>
            <p:ph idx="1"/>
          </p:nvPr>
        </p:nvSpPr>
        <p:spPr/>
        <p:txBody>
          <a:bodyPr>
            <a:normAutofit lnSpcReduction="10000"/>
          </a:bodyPr>
          <a:lstStyle/>
          <a:p>
            <a:r>
              <a:rPr lang="en-US" b="1" dirty="0"/>
              <a:t>Full Introduction Paragraph Example: </a:t>
            </a:r>
            <a:endParaRPr lang="en-US" dirty="0"/>
          </a:p>
          <a:p>
            <a:r>
              <a:rPr lang="en-US" sz="2200" b="1" dirty="0" smtClean="0"/>
              <a:t>     In </a:t>
            </a:r>
            <a:r>
              <a:rPr lang="en-US" sz="2200" b="1" dirty="0"/>
              <a:t>the novel, To Kill a Mockingbird, by Harper Lee (1960), she develops the idea that understanding where a person comes from before making judgments about them is essential to living a peaceful life</a:t>
            </a:r>
            <a:r>
              <a:rPr lang="en-US" sz="2200" b="1" i="1" dirty="0" smtClean="0"/>
              <a:t>.</a:t>
            </a:r>
            <a:r>
              <a:rPr lang="en-US" sz="2200" b="1" dirty="0" smtClean="0"/>
              <a:t> </a:t>
            </a:r>
            <a:r>
              <a:rPr lang="en-US" sz="2200" b="1" dirty="0"/>
              <a:t>Told in first person point-of-view, and set in Maycomb county Alabama in the 1930’s, the story is about a young girl name Scout who</a:t>
            </a:r>
            <a:r>
              <a:rPr lang="en-US" sz="2200" b="1" dirty="0" smtClean="0"/>
              <a:t>, along </a:t>
            </a:r>
            <a:r>
              <a:rPr lang="en-US" sz="2200" b="1" dirty="0"/>
              <a:t>with her brother and friend, witness the </a:t>
            </a:r>
            <a:r>
              <a:rPr lang="en-US" sz="2200" b="1" dirty="0" smtClean="0"/>
              <a:t>unfair trial </a:t>
            </a:r>
            <a:r>
              <a:rPr lang="en-US" sz="2200" b="1" dirty="0"/>
              <a:t>of a black </a:t>
            </a:r>
            <a:r>
              <a:rPr lang="en-US" sz="2200" b="1" dirty="0" smtClean="0"/>
              <a:t>man and </a:t>
            </a:r>
            <a:r>
              <a:rPr lang="en-US" sz="2200" b="1" dirty="0"/>
              <a:t>who try to befriend a reclusive neighbor. Lee develops the story and theme through the use of dialogue, similes, and personification. Lee’s purpose is to show the consequences of judging others before understanding them in order to create a more peaceful and giving society. </a:t>
            </a:r>
          </a:p>
        </p:txBody>
      </p:sp>
    </p:spTree>
    <p:extLst>
      <p:ext uri="{BB962C8B-B14F-4D97-AF65-F5344CB8AC3E}">
        <p14:creationId xmlns:p14="http://schemas.microsoft.com/office/powerpoint/2010/main" val="3457376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Device Paragraphs</a:t>
            </a:r>
            <a:endParaRPr lang="en-US" dirty="0"/>
          </a:p>
        </p:txBody>
      </p:sp>
      <p:sp>
        <p:nvSpPr>
          <p:cNvPr id="3" name="Content Placeholder 2"/>
          <p:cNvSpPr>
            <a:spLocks noGrp="1"/>
          </p:cNvSpPr>
          <p:nvPr>
            <p:ph idx="1"/>
          </p:nvPr>
        </p:nvSpPr>
        <p:spPr/>
        <p:txBody>
          <a:bodyPr/>
          <a:lstStyle/>
          <a:p>
            <a:r>
              <a:rPr lang="en-US" sz="2800" dirty="0" smtClean="0"/>
              <a:t>Correlate three paragraphs with the beginning, the middle, and the end of the </a:t>
            </a:r>
            <a:r>
              <a:rPr lang="en-US" sz="2800" b="1" dirty="0" smtClean="0"/>
              <a:t>novella</a:t>
            </a:r>
            <a:r>
              <a:rPr lang="en-US" sz="2800" dirty="0" smtClean="0"/>
              <a:t>.</a:t>
            </a:r>
          </a:p>
          <a:p>
            <a:pPr lvl="2"/>
            <a:r>
              <a:rPr lang="en-US" sz="2800" b="1" dirty="0" smtClean="0"/>
              <a:t>Journal entry</a:t>
            </a:r>
            <a:r>
              <a:rPr lang="en-US" sz="2800" dirty="0" smtClean="0"/>
              <a:t>:  A novella is a written, fictional,  </a:t>
            </a:r>
            <a:r>
              <a:rPr lang="en-US" sz="2800" b="1" dirty="0" smtClean="0"/>
              <a:t>prose narrative </a:t>
            </a:r>
            <a:r>
              <a:rPr lang="en-US" sz="2800" dirty="0" smtClean="0"/>
              <a:t>that is longer than a short story but shorter than a novel.  </a:t>
            </a:r>
          </a:p>
          <a:p>
            <a:pPr lvl="3"/>
            <a:r>
              <a:rPr lang="en-US" sz="2800" b="1" dirty="0" smtClean="0"/>
              <a:t>A prose narrative is basically a text that tells a story.</a:t>
            </a:r>
            <a:endParaRPr lang="en-US" sz="2800" b="1" dirty="0"/>
          </a:p>
          <a:p>
            <a:pPr marL="457200" lvl="1" indent="0">
              <a:buNone/>
            </a:pPr>
            <a:endParaRPr lang="en-US" sz="2800" dirty="0" smtClean="0"/>
          </a:p>
          <a:p>
            <a:pPr lvl="1"/>
            <a:endParaRPr lang="en-US" dirty="0" smtClean="0"/>
          </a:p>
        </p:txBody>
      </p:sp>
    </p:spTree>
    <p:extLst>
      <p:ext uri="{BB962C8B-B14F-4D97-AF65-F5344CB8AC3E}">
        <p14:creationId xmlns:p14="http://schemas.microsoft.com/office/powerpoint/2010/main" val="149035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Device Paragraphs</a:t>
            </a:r>
            <a:endParaRPr lang="en-US" dirty="0"/>
          </a:p>
        </p:txBody>
      </p:sp>
      <p:sp>
        <p:nvSpPr>
          <p:cNvPr id="3" name="Content Placeholder 2"/>
          <p:cNvSpPr>
            <a:spLocks noGrp="1"/>
          </p:cNvSpPr>
          <p:nvPr>
            <p:ph idx="1"/>
          </p:nvPr>
        </p:nvSpPr>
        <p:spPr>
          <a:xfrm>
            <a:off x="646111" y="1640794"/>
            <a:ext cx="8946541" cy="4927431"/>
          </a:xfrm>
        </p:spPr>
        <p:txBody>
          <a:bodyPr>
            <a:normAutofit/>
          </a:bodyPr>
          <a:lstStyle/>
          <a:p>
            <a:r>
              <a:rPr lang="en-US" sz="2600" b="1" dirty="0"/>
              <a:t>NINE</a:t>
            </a:r>
            <a:r>
              <a:rPr lang="en-US" sz="2600" dirty="0"/>
              <a:t> literary devices Steinbeck uses should be </a:t>
            </a:r>
            <a:r>
              <a:rPr lang="en-US" sz="2600" b="1" dirty="0">
                <a:solidFill>
                  <a:schemeClr val="accent1">
                    <a:lumMod val="60000"/>
                    <a:lumOff val="40000"/>
                  </a:schemeClr>
                </a:solidFill>
              </a:rPr>
              <a:t>identified and analyzed with regards to how he utilizes them to make his claim</a:t>
            </a:r>
            <a:r>
              <a:rPr lang="en-US" sz="2600" b="1" dirty="0"/>
              <a:t>; </a:t>
            </a:r>
            <a:r>
              <a:rPr lang="en-US" sz="2600" dirty="0"/>
              <a:t> you must analyze </a:t>
            </a:r>
            <a:r>
              <a:rPr lang="en-US" sz="2600" b="1" dirty="0"/>
              <a:t>at least </a:t>
            </a:r>
            <a:r>
              <a:rPr lang="en-US" sz="2600" dirty="0"/>
              <a:t>three devices in each paragraph, but you  may analyze </a:t>
            </a:r>
            <a:r>
              <a:rPr lang="en-US" sz="2600" b="1" dirty="0"/>
              <a:t>more than </a:t>
            </a:r>
            <a:r>
              <a:rPr lang="en-US" sz="2600" dirty="0"/>
              <a:t>three. </a:t>
            </a:r>
            <a:endParaRPr lang="en-US" sz="2600" dirty="0" smtClean="0"/>
          </a:p>
          <a:p>
            <a:pPr marL="514350" lvl="1" indent="0">
              <a:buNone/>
            </a:pPr>
            <a:r>
              <a:rPr lang="en-US" sz="2200" dirty="0" smtClean="0"/>
              <a:t>	</a:t>
            </a:r>
            <a:endParaRPr lang="en-US" sz="2400" dirty="0"/>
          </a:p>
          <a:p>
            <a:pPr lvl="1"/>
            <a:r>
              <a:rPr lang="en-US" sz="2400" dirty="0"/>
              <a:t>The literary devices analyzed may be repeated </a:t>
            </a:r>
            <a:r>
              <a:rPr lang="en-US" sz="2400" dirty="0" smtClean="0"/>
              <a:t>.</a:t>
            </a:r>
          </a:p>
          <a:p>
            <a:pPr lvl="1"/>
            <a:endParaRPr lang="en-US" sz="2400" dirty="0"/>
          </a:p>
          <a:p>
            <a:pPr lvl="1"/>
            <a:r>
              <a:rPr lang="en-US" sz="2400" dirty="0"/>
              <a:t>Textual evidence (</a:t>
            </a:r>
            <a:r>
              <a:rPr lang="en-US" sz="2400" dirty="0" err="1"/>
              <a:t>ie</a:t>
            </a:r>
            <a:r>
              <a:rPr lang="en-US" sz="2400" dirty="0"/>
              <a:t>: quotes) should be incorporated; no more than two quotes per paragraph.</a:t>
            </a:r>
          </a:p>
          <a:p>
            <a:endParaRPr lang="en-US" dirty="0"/>
          </a:p>
        </p:txBody>
      </p:sp>
    </p:spTree>
    <p:extLst>
      <p:ext uri="{BB962C8B-B14F-4D97-AF65-F5344CB8AC3E}">
        <p14:creationId xmlns:p14="http://schemas.microsoft.com/office/powerpoint/2010/main" val="1608508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THE CONNECTION !</a:t>
            </a:r>
            <a:endParaRPr lang="en-US" dirty="0"/>
          </a:p>
        </p:txBody>
      </p:sp>
      <p:sp>
        <p:nvSpPr>
          <p:cNvPr id="3" name="Content Placeholder 2"/>
          <p:cNvSpPr>
            <a:spLocks noGrp="1"/>
          </p:cNvSpPr>
          <p:nvPr>
            <p:ph idx="1"/>
          </p:nvPr>
        </p:nvSpPr>
        <p:spPr/>
        <p:txBody>
          <a:bodyPr>
            <a:normAutofit/>
          </a:bodyPr>
          <a:lstStyle/>
          <a:p>
            <a:r>
              <a:rPr lang="en-US" sz="2400" dirty="0"/>
              <a:t>Consider </a:t>
            </a:r>
            <a:r>
              <a:rPr lang="en-US" sz="2400" b="1" dirty="0"/>
              <a:t>how the literary device works in the novel and contributes to the meaning of the work (theme-- as stated in the theme paragraph) </a:t>
            </a:r>
            <a:r>
              <a:rPr lang="en-US" sz="2400" dirty="0"/>
              <a:t>as a whole. Consider why the author elected to use this device to advance some artistic purpose in the work. </a:t>
            </a:r>
            <a:r>
              <a:rPr lang="en-US" sz="2400" b="1" dirty="0">
                <a:solidFill>
                  <a:schemeClr val="accent2"/>
                </a:solidFill>
              </a:rPr>
              <a:t>Beware of using general comments; rather be specific in making the connection.</a:t>
            </a:r>
            <a:r>
              <a:rPr lang="en-US" sz="2400" dirty="0"/>
              <a:t> Effective discussion will begin with the WHAT and proceed very quickly and perceptively to the HOW and WHY. </a:t>
            </a:r>
          </a:p>
        </p:txBody>
      </p:sp>
    </p:spTree>
    <p:extLst>
      <p:ext uri="{BB962C8B-B14F-4D97-AF65-F5344CB8AC3E}">
        <p14:creationId xmlns:p14="http://schemas.microsoft.com/office/powerpoint/2010/main" val="2480795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03350"/>
          </a:xfrm>
        </p:spPr>
        <p:txBody>
          <a:bodyPr/>
          <a:lstStyle/>
          <a:p>
            <a:r>
              <a:rPr lang="en-US" dirty="0" smtClean="0"/>
              <a:t>Sample </a:t>
            </a:r>
            <a:endParaRPr lang="en-US" dirty="0"/>
          </a:p>
        </p:txBody>
      </p:sp>
      <p:sp>
        <p:nvSpPr>
          <p:cNvPr id="3" name="Content Placeholder 2"/>
          <p:cNvSpPr>
            <a:spLocks noGrp="1"/>
          </p:cNvSpPr>
          <p:nvPr>
            <p:ph idx="1"/>
          </p:nvPr>
        </p:nvSpPr>
        <p:spPr>
          <a:xfrm>
            <a:off x="1103312" y="1275008"/>
            <a:ext cx="8946541" cy="5705341"/>
          </a:xfrm>
        </p:spPr>
        <p:txBody>
          <a:bodyPr>
            <a:normAutofit lnSpcReduction="10000"/>
          </a:bodyPr>
          <a:lstStyle/>
          <a:p>
            <a:r>
              <a:rPr lang="en-US" dirty="0"/>
              <a:t>Scout’s </a:t>
            </a:r>
            <a:r>
              <a:rPr lang="en-US" b="1" dirty="0"/>
              <a:t>narrative </a:t>
            </a:r>
            <a:r>
              <a:rPr lang="en-US" dirty="0"/>
              <a:t>begins reminiscent of her childhood’s </a:t>
            </a:r>
            <a:r>
              <a:rPr lang="en-US" b="1" dirty="0"/>
              <a:t>setting </a:t>
            </a:r>
            <a:r>
              <a:rPr lang="en-US" dirty="0"/>
              <a:t>in Maycomb County, Alabama during the Great Depression. Familiar with her family’s history, she provides details of her ancestor’s pilgrimage from England to the states and provides explicit </a:t>
            </a:r>
            <a:r>
              <a:rPr lang="en-US" b="1" dirty="0"/>
              <a:t>imagery </a:t>
            </a:r>
            <a:r>
              <a:rPr lang="en-US" dirty="0"/>
              <a:t>about her isolated, yet fondly remembered hometown. She, her father Atticus who, “knew his people, they knew him, and … was related by blood or marriage to nearly every family in the town”, her brother </a:t>
            </a:r>
            <a:r>
              <a:rPr lang="en-US" dirty="0" err="1"/>
              <a:t>Jem</a:t>
            </a:r>
            <a:r>
              <a:rPr lang="en-US" dirty="0"/>
              <a:t>, and their cook, Calpurnia, rarely ventured beyond the county line </a:t>
            </a:r>
            <a:r>
              <a:rPr lang="en-US" dirty="0" smtClean="0"/>
              <a:t>(Lee 2</a:t>
            </a:r>
            <a:r>
              <a:rPr lang="en-US" dirty="0"/>
              <a:t>). Whether by choice or by circumstance, the townspeople interacted closely only with each other and were leery of anyone from outside the region. Even as a 6 year old, Scout was extremely knowledgeable about the families who lived in her town – she explained to her new young teacher that, “you’re </a:t>
            </a:r>
            <a:r>
              <a:rPr lang="en-US" dirty="0" err="1"/>
              <a:t>shamin</a:t>
            </a:r>
            <a:r>
              <a:rPr lang="en-US" dirty="0"/>
              <a:t>’ him Miss Caroline. Walter hasn’t got a quarter at home to bring you…” when the teacher tried to offer a poor child money for lunch (Lee 16). The independent and assertive little girl (</a:t>
            </a:r>
            <a:r>
              <a:rPr lang="en-US" b="1" dirty="0"/>
              <a:t>symbolized </a:t>
            </a:r>
            <a:r>
              <a:rPr lang="en-US" dirty="0"/>
              <a:t>by her decision to wear pants as opposed to skirts), suggests to her lawyer father that she be homeschooled when he asks her to consider the teacher’s point of view. </a:t>
            </a:r>
          </a:p>
        </p:txBody>
      </p:sp>
    </p:spTree>
    <p:extLst>
      <p:ext uri="{BB962C8B-B14F-4D97-AF65-F5344CB8AC3E}">
        <p14:creationId xmlns:p14="http://schemas.microsoft.com/office/powerpoint/2010/main" val="353594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365162"/>
            <a:ext cx="8946541" cy="4883238"/>
          </a:xfrm>
        </p:spPr>
        <p:txBody>
          <a:bodyPr>
            <a:normAutofit lnSpcReduction="10000"/>
          </a:bodyPr>
          <a:lstStyle/>
          <a:p>
            <a:r>
              <a:rPr lang="en-US" dirty="0"/>
              <a:t>Home </a:t>
            </a:r>
            <a:r>
              <a:rPr lang="en-US" b="1" dirty="0"/>
              <a:t>symbolizes </a:t>
            </a:r>
            <a:r>
              <a:rPr lang="en-US" dirty="0"/>
              <a:t>the peace that comes from being in a familiar and comfortable atmosphere; the new teacher represents </a:t>
            </a:r>
            <a:r>
              <a:rPr lang="en-US" b="1" dirty="0"/>
              <a:t>conflict </a:t>
            </a:r>
            <a:r>
              <a:rPr lang="en-US" dirty="0"/>
              <a:t>and unfamiliarity. One newcomer whom Scout and her brother did however accept is another child nicknamed Dill who visits his Aunt every summer. Dill becomes determined to force a reclusive neighbor - aptly named Boo Radley because the townspeople are scared of him – out of his house. Much of the novel’s beginning focuses on the children’s unsuccessful attempts to entice Boo out of his comfort zone; as curious and innocent kids, they are looking for ways to pass the long summer days, but there is a sense of danger </a:t>
            </a:r>
            <a:r>
              <a:rPr lang="en-US" b="1" dirty="0"/>
              <a:t>foreshadowed </a:t>
            </a:r>
            <a:r>
              <a:rPr lang="en-US" dirty="0"/>
              <a:t>by their actions. Even though many townspeople think Boo Radley is crazy and/or dangerous, he is accepted as another member of the community. This community finds peace in what is familiar; to them it is better to deal with those they know – regardless of how poor or how strange – because with change and/or anything different than what they know comes conflict and struggle. </a:t>
            </a:r>
          </a:p>
          <a:p>
            <a:endParaRPr lang="en-US" dirty="0"/>
          </a:p>
        </p:txBody>
      </p:sp>
    </p:spTree>
    <p:extLst>
      <p:ext uri="{BB962C8B-B14F-4D97-AF65-F5344CB8AC3E}">
        <p14:creationId xmlns:p14="http://schemas.microsoft.com/office/powerpoint/2010/main" val="1456335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170" y="0"/>
            <a:ext cx="9404723" cy="1400530"/>
          </a:xfrm>
        </p:spPr>
        <p:txBody>
          <a:bodyPr/>
          <a:lstStyle/>
          <a:p>
            <a:r>
              <a:rPr lang="en-US" dirty="0" smtClean="0"/>
              <a:t>Integrating Quotes	</a:t>
            </a:r>
            <a:endParaRPr lang="en-US" dirty="0"/>
          </a:p>
        </p:txBody>
      </p:sp>
      <p:sp>
        <p:nvSpPr>
          <p:cNvPr id="3" name="Content Placeholder 2"/>
          <p:cNvSpPr>
            <a:spLocks noGrp="1"/>
          </p:cNvSpPr>
          <p:nvPr>
            <p:ph idx="1"/>
          </p:nvPr>
        </p:nvSpPr>
        <p:spPr>
          <a:xfrm>
            <a:off x="-334850" y="1043189"/>
            <a:ext cx="10384704" cy="5814811"/>
          </a:xfrm>
        </p:spPr>
        <p:txBody>
          <a:bodyPr>
            <a:normAutofit/>
          </a:bodyPr>
          <a:lstStyle/>
          <a:p>
            <a:r>
              <a:rPr lang="en-US" dirty="0" smtClean="0"/>
              <a:t>PURPOSE:</a:t>
            </a:r>
          </a:p>
          <a:p>
            <a:pPr lvl="1"/>
            <a:r>
              <a:rPr lang="en-US" sz="2000" dirty="0" smtClean="0"/>
              <a:t>Your paper develops the argument as to what the author is doing and how the text “works”.  Quotes “prove” your point – they are meant to support what you are claiming.</a:t>
            </a:r>
          </a:p>
          <a:p>
            <a:pPr lvl="1"/>
            <a:endParaRPr lang="en-US" sz="2000" dirty="0"/>
          </a:p>
          <a:p>
            <a:pPr lvl="1"/>
            <a:r>
              <a:rPr lang="en-US" sz="2000" dirty="0" smtClean="0"/>
              <a:t>Don’t quote to “tell the story” or simply to fill up space in your paper!</a:t>
            </a:r>
          </a:p>
          <a:p>
            <a:pPr lvl="1"/>
            <a:endParaRPr lang="en-US" sz="2000" dirty="0"/>
          </a:p>
          <a:p>
            <a:pPr lvl="1"/>
            <a:r>
              <a:rPr lang="en-US" dirty="0" smtClean="0"/>
              <a:t>Use only what you need – ellipses (…) work in “place” of unneeded text.</a:t>
            </a:r>
          </a:p>
          <a:p>
            <a:pPr lvl="1"/>
            <a:endParaRPr lang="en-US" dirty="0" smtClean="0"/>
          </a:p>
          <a:p>
            <a:pPr lvl="2"/>
            <a:r>
              <a:rPr lang="en-US" sz="2000" dirty="0"/>
              <a:t>Even as a 6 year old, Scout was extremely knowledgeable about the families who lived in her town – she explained to her new young teacher that, “you’re </a:t>
            </a:r>
            <a:r>
              <a:rPr lang="en-US" sz="2000" dirty="0" err="1"/>
              <a:t>shamin</a:t>
            </a:r>
            <a:r>
              <a:rPr lang="en-US" sz="2000" dirty="0"/>
              <a:t>’ him Miss Caroline. Walter hasn’t got a quarter at home to bring you…” when the teacher tried to offer a poor child money for lunch </a:t>
            </a:r>
            <a:r>
              <a:rPr lang="en-US" sz="2000" dirty="0" smtClean="0"/>
              <a:t>(Lee 16</a:t>
            </a:r>
            <a:r>
              <a:rPr lang="en-US" sz="2000" dirty="0"/>
              <a:t>).</a:t>
            </a:r>
          </a:p>
        </p:txBody>
      </p:sp>
    </p:spTree>
    <p:extLst>
      <p:ext uri="{BB962C8B-B14F-4D97-AF65-F5344CB8AC3E}">
        <p14:creationId xmlns:p14="http://schemas.microsoft.com/office/powerpoint/2010/main" val="2820172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413" y="-113953"/>
            <a:ext cx="9404723" cy="1400530"/>
          </a:xfrm>
        </p:spPr>
        <p:txBody>
          <a:bodyPr/>
          <a:lstStyle/>
          <a:p>
            <a:r>
              <a:rPr lang="en-US" dirty="0" smtClean="0"/>
              <a:t>Integrating Quotes</a:t>
            </a:r>
            <a:endParaRPr lang="en-US" dirty="0"/>
          </a:p>
        </p:txBody>
      </p:sp>
      <p:sp>
        <p:nvSpPr>
          <p:cNvPr id="3" name="Content Placeholder 2"/>
          <p:cNvSpPr>
            <a:spLocks noGrp="1"/>
          </p:cNvSpPr>
          <p:nvPr>
            <p:ph idx="1"/>
          </p:nvPr>
        </p:nvSpPr>
        <p:spPr>
          <a:xfrm>
            <a:off x="630503" y="1112760"/>
            <a:ext cx="8946541" cy="5352434"/>
          </a:xfrm>
        </p:spPr>
        <p:txBody>
          <a:bodyPr>
            <a:normAutofit/>
          </a:bodyPr>
          <a:lstStyle/>
          <a:p>
            <a:r>
              <a:rPr lang="en-US" dirty="0" smtClean="0"/>
              <a:t>Quotes are like small children; they should never be left </a:t>
            </a:r>
            <a:r>
              <a:rPr lang="en-US" b="1" dirty="0" smtClean="0"/>
              <a:t>alone</a:t>
            </a:r>
            <a:r>
              <a:rPr lang="en-US" dirty="0" smtClean="0"/>
              <a:t>!</a:t>
            </a:r>
          </a:p>
          <a:p>
            <a:r>
              <a:rPr lang="en-US" dirty="0" smtClean="0"/>
              <a:t>Your sentences that come before and/or after the quote are the grown-ups “holding the hand” of the small child.  </a:t>
            </a:r>
          </a:p>
          <a:p>
            <a:endParaRPr lang="en-US" dirty="0"/>
          </a:p>
          <a:p>
            <a:pPr lvl="1"/>
            <a:r>
              <a:rPr lang="en-US" sz="2000" b="1" dirty="0" smtClean="0">
                <a:solidFill>
                  <a:srgbClr val="C00000"/>
                </a:solidFill>
              </a:rPr>
              <a:t>INCORRECT</a:t>
            </a:r>
            <a:r>
              <a:rPr lang="en-US" sz="2000" dirty="0" smtClean="0"/>
              <a:t>:  T.S</a:t>
            </a:r>
            <a:r>
              <a:rPr lang="en-US" sz="2000" dirty="0"/>
              <a:t>. Eliot, in his "Talent and the Individual," uses gender-specific language. </a:t>
            </a:r>
            <a:r>
              <a:rPr lang="en-US" sz="2000" b="1" dirty="0">
                <a:solidFill>
                  <a:srgbClr val="C00000"/>
                </a:solidFill>
              </a:rPr>
              <a:t>"No poet, no artist of any art, has his complete meaning alone.</a:t>
            </a:r>
            <a:r>
              <a:rPr lang="en-US" sz="2000" dirty="0"/>
              <a:t> His significance, his appreciation is the appreciation of his relation to the dead poets and artists" (Eliot 29</a:t>
            </a:r>
            <a:r>
              <a:rPr lang="en-US" sz="2000" dirty="0" smtClean="0"/>
              <a:t>).</a:t>
            </a:r>
          </a:p>
          <a:p>
            <a:pPr lvl="1"/>
            <a:r>
              <a:rPr lang="en-US" sz="2000" b="1" dirty="0" smtClean="0">
                <a:solidFill>
                  <a:srgbClr val="C00000"/>
                </a:solidFill>
              </a:rPr>
              <a:t>CORRECT</a:t>
            </a:r>
            <a:r>
              <a:rPr lang="en-US" sz="2000" dirty="0" smtClean="0"/>
              <a:t>:  T.S</a:t>
            </a:r>
            <a:r>
              <a:rPr lang="en-US" sz="2000" dirty="0"/>
              <a:t>. Eliot, in his "Talent and the Individual," uses gender-specific language. He argues, for instance, that "no poet, no artist of any art, has his complete meaning alone. His significance, his appreciation is the appreciation of his relation to the dead poets and artists" (Eliot 29).</a:t>
            </a:r>
          </a:p>
        </p:txBody>
      </p:sp>
    </p:spTree>
    <p:extLst>
      <p:ext uri="{BB962C8B-B14F-4D97-AF65-F5344CB8AC3E}">
        <p14:creationId xmlns:p14="http://schemas.microsoft.com/office/powerpoint/2010/main" val="3608201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04723" cy="1400530"/>
          </a:xfrm>
        </p:spPr>
        <p:txBody>
          <a:bodyPr/>
          <a:lstStyle/>
          <a:p>
            <a:r>
              <a:rPr lang="en-US" dirty="0" smtClean="0"/>
              <a:t>Four Ways (at least) to Integrate Quotes:</a:t>
            </a:r>
            <a:endParaRPr lang="en-US" dirty="0"/>
          </a:p>
        </p:txBody>
      </p:sp>
      <p:sp>
        <p:nvSpPr>
          <p:cNvPr id="3" name="Content Placeholder 2"/>
          <p:cNvSpPr>
            <a:spLocks noGrp="1"/>
          </p:cNvSpPr>
          <p:nvPr>
            <p:ph idx="1"/>
          </p:nvPr>
        </p:nvSpPr>
        <p:spPr>
          <a:xfrm>
            <a:off x="0" y="1571224"/>
            <a:ext cx="10049853" cy="4677176"/>
          </a:xfrm>
        </p:spPr>
        <p:txBody>
          <a:bodyPr>
            <a:normAutofit fontScale="62500" lnSpcReduction="20000"/>
          </a:bodyPr>
          <a:lstStyle/>
          <a:p>
            <a:pPr lvl="0"/>
            <a:r>
              <a:rPr lang="en-US" sz="3600" b="1" dirty="0"/>
              <a:t>Introduce the quotation with a complete sentence and a colon.</a:t>
            </a:r>
            <a:r>
              <a:rPr lang="en-US" sz="3600" dirty="0"/>
              <a:t> </a:t>
            </a:r>
            <a:endParaRPr lang="en-US" sz="3600" b="1" dirty="0"/>
          </a:p>
          <a:p>
            <a:pPr lvl="1"/>
            <a:endParaRPr lang="en-US" sz="5000" dirty="0" smtClean="0"/>
          </a:p>
          <a:p>
            <a:pPr lvl="1"/>
            <a:r>
              <a:rPr lang="en-US" sz="5000" dirty="0" smtClean="0"/>
              <a:t>Albert </a:t>
            </a:r>
            <a:r>
              <a:rPr lang="en-US" sz="5000" dirty="0"/>
              <a:t>Einstein reminds us all to never waste our life being selfish: “</a:t>
            </a:r>
            <a:r>
              <a:rPr lang="en-US" sz="5000" dirty="0">
                <a:hlinkClick r:id="rId2"/>
              </a:rPr>
              <a:t>Only a life lived for others is worth living"</a:t>
            </a:r>
            <a:endParaRPr lang="en-US" sz="5000" dirty="0"/>
          </a:p>
          <a:p>
            <a:endParaRPr lang="en-US" sz="5000" dirty="0" smtClean="0"/>
          </a:p>
          <a:p>
            <a:endParaRPr lang="en-US" dirty="0"/>
          </a:p>
          <a:p>
            <a:endParaRPr lang="en-US" dirty="0" smtClean="0"/>
          </a:p>
          <a:p>
            <a:endParaRPr lang="en-US" dirty="0"/>
          </a:p>
          <a:p>
            <a:endParaRPr lang="en-US" dirty="0" smtClean="0"/>
          </a:p>
          <a:p>
            <a:r>
              <a:rPr lang="en-US" dirty="0" smtClean="0">
                <a:hlinkClick r:id="rId3"/>
              </a:rPr>
              <a:t>http://ivcc.edu/Rambo/eng1001/quotes.htm</a:t>
            </a:r>
            <a:endParaRPr lang="en-US" dirty="0" smtClean="0"/>
          </a:p>
          <a:p>
            <a:endParaRPr lang="en-US" dirty="0"/>
          </a:p>
        </p:txBody>
      </p:sp>
    </p:spTree>
    <p:extLst>
      <p:ext uri="{BB962C8B-B14F-4D97-AF65-F5344CB8AC3E}">
        <p14:creationId xmlns:p14="http://schemas.microsoft.com/office/powerpoint/2010/main" val="9808203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Quotes #2 -</a:t>
            </a:r>
            <a:endParaRPr lang="en-US" dirty="0"/>
          </a:p>
        </p:txBody>
      </p:sp>
      <p:sp>
        <p:nvSpPr>
          <p:cNvPr id="3" name="Content Placeholder 2"/>
          <p:cNvSpPr>
            <a:spLocks noGrp="1"/>
          </p:cNvSpPr>
          <p:nvPr>
            <p:ph idx="1"/>
          </p:nvPr>
        </p:nvSpPr>
        <p:spPr/>
        <p:txBody>
          <a:bodyPr>
            <a:normAutofit/>
          </a:bodyPr>
          <a:lstStyle/>
          <a:p>
            <a:pPr lvl="0"/>
            <a:r>
              <a:rPr lang="en-US" b="1" dirty="0" smtClean="0"/>
              <a:t>Use </a:t>
            </a:r>
            <a:r>
              <a:rPr lang="en-US" b="1" dirty="0"/>
              <a:t>an introductory or explanatory phrase, but not a complete sentence, separated from the quotation with a comma.</a:t>
            </a:r>
            <a:r>
              <a:rPr lang="en-US" dirty="0"/>
              <a:t> </a:t>
            </a:r>
            <a:endParaRPr lang="en-US" dirty="0" smtClean="0"/>
          </a:p>
          <a:p>
            <a:pPr lvl="0"/>
            <a:endParaRPr lang="en-US" dirty="0"/>
          </a:p>
          <a:p>
            <a:pPr lvl="0"/>
            <a:r>
              <a:rPr lang="en-US" dirty="0" smtClean="0"/>
              <a:t>Homer </a:t>
            </a:r>
            <a:r>
              <a:rPr lang="en-US" dirty="0"/>
              <a:t>Simpson shouted, </a:t>
            </a:r>
            <a:r>
              <a:rPr lang="en-US" dirty="0">
                <a:hlinkClick r:id="rId2"/>
              </a:rPr>
              <a:t>"I am so smart! I am so smart! S-M-R-T! I mean, S-M-A-R-T</a:t>
            </a:r>
            <a:r>
              <a:rPr lang="en-US" dirty="0" smtClean="0">
                <a:hlinkClick r:id="rId2"/>
              </a:rPr>
              <a:t>!“</a:t>
            </a:r>
            <a:endParaRPr lang="en-US" dirty="0" smtClean="0"/>
          </a:p>
          <a:p>
            <a:pPr lvl="0"/>
            <a:endParaRPr lang="en-US" dirty="0" smtClean="0"/>
          </a:p>
          <a:p>
            <a:pPr lvl="0"/>
            <a:r>
              <a:rPr lang="en-US" dirty="0" smtClean="0"/>
              <a:t>According to Mrs. Fernandez, “We see the world based on what it we have seen.”</a:t>
            </a:r>
          </a:p>
          <a:p>
            <a:pPr lvl="1"/>
            <a:endParaRPr lang="en-US" sz="2800" dirty="0"/>
          </a:p>
          <a:p>
            <a:r>
              <a:rPr lang="en-US" dirty="0">
                <a:hlinkClick r:id="rId3"/>
              </a:rPr>
              <a:t>http://ivcc.edu/Rambo/eng1001/quotes.htm</a:t>
            </a:r>
            <a:endParaRPr lang="en-US" dirty="0"/>
          </a:p>
          <a:p>
            <a:endParaRPr lang="en-US" dirty="0"/>
          </a:p>
          <a:p>
            <a:pPr lvl="1"/>
            <a:endParaRPr lang="en-US" sz="2800" dirty="0"/>
          </a:p>
        </p:txBody>
      </p:sp>
    </p:spTree>
    <p:extLst>
      <p:ext uri="{BB962C8B-B14F-4D97-AF65-F5344CB8AC3E}">
        <p14:creationId xmlns:p14="http://schemas.microsoft.com/office/powerpoint/2010/main" val="20053361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Quotes #3- ATTRIBUTION</a:t>
            </a:r>
            <a:endParaRPr lang="en-US" dirty="0"/>
          </a:p>
        </p:txBody>
      </p:sp>
      <p:sp>
        <p:nvSpPr>
          <p:cNvPr id="3" name="Content Placeholder 2"/>
          <p:cNvSpPr>
            <a:spLocks noGrp="1"/>
          </p:cNvSpPr>
          <p:nvPr>
            <p:ph idx="1"/>
          </p:nvPr>
        </p:nvSpPr>
        <p:spPr/>
        <p:txBody>
          <a:bodyPr>
            <a:normAutofit/>
          </a:bodyPr>
          <a:lstStyle/>
          <a:p>
            <a:pPr lvl="0"/>
            <a:r>
              <a:rPr lang="en-US" b="1" dirty="0" smtClean="0"/>
              <a:t>Make </a:t>
            </a:r>
            <a:r>
              <a:rPr lang="en-US" b="1" dirty="0"/>
              <a:t>the quotation a part of your own sentence </a:t>
            </a:r>
            <a:r>
              <a:rPr lang="en-US" b="1" dirty="0">
                <a:solidFill>
                  <a:srgbClr val="C00000"/>
                </a:solidFill>
              </a:rPr>
              <a:t>without any punctuation</a:t>
            </a:r>
            <a:r>
              <a:rPr lang="en-US" b="1" dirty="0"/>
              <a:t> between your own words and the words you are quoting. </a:t>
            </a:r>
            <a:r>
              <a:rPr lang="en-US" b="1" dirty="0" smtClean="0"/>
              <a:t>  </a:t>
            </a:r>
          </a:p>
          <a:p>
            <a:pPr lvl="0"/>
            <a:endParaRPr lang="en-US" b="1" dirty="0"/>
          </a:p>
          <a:p>
            <a:pPr lvl="0"/>
            <a:r>
              <a:rPr lang="en-US" dirty="0" smtClean="0"/>
              <a:t>Jerry </a:t>
            </a:r>
            <a:r>
              <a:rPr lang="en-US" dirty="0" err="1"/>
              <a:t>Seinfield</a:t>
            </a:r>
            <a:r>
              <a:rPr lang="en-US" dirty="0"/>
              <a:t> once said that there are “Four Levels of Comedy: make your friends laugh, make strangers laugh, get paid to make strangers laugh, and make people talk like you because it's so much fun."</a:t>
            </a:r>
            <a:endParaRPr lang="en-US" sz="3200" b="1" dirty="0"/>
          </a:p>
          <a:p>
            <a:endParaRPr lang="en-US" dirty="0" smtClean="0"/>
          </a:p>
          <a:p>
            <a:r>
              <a:rPr lang="en-US" dirty="0">
                <a:hlinkClick r:id="rId2"/>
              </a:rPr>
              <a:t>http://ivcc.edu/Rambo/eng1001/quotes.htm</a:t>
            </a:r>
            <a:endParaRPr lang="en-US" dirty="0"/>
          </a:p>
          <a:p>
            <a:endParaRPr lang="en-US" dirty="0"/>
          </a:p>
          <a:p>
            <a:endParaRPr lang="en-US" dirty="0"/>
          </a:p>
        </p:txBody>
      </p:sp>
    </p:spTree>
    <p:extLst>
      <p:ext uri="{BB962C8B-B14F-4D97-AF65-F5344CB8AC3E}">
        <p14:creationId xmlns:p14="http://schemas.microsoft.com/office/powerpoint/2010/main" val="2062672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Quotes #4</a:t>
            </a:r>
            <a:endParaRPr lang="en-US" dirty="0"/>
          </a:p>
        </p:txBody>
      </p:sp>
      <p:sp>
        <p:nvSpPr>
          <p:cNvPr id="3" name="Content Placeholder 2"/>
          <p:cNvSpPr>
            <a:spLocks noGrp="1"/>
          </p:cNvSpPr>
          <p:nvPr>
            <p:ph idx="1"/>
          </p:nvPr>
        </p:nvSpPr>
        <p:spPr/>
        <p:txBody>
          <a:bodyPr>
            <a:normAutofit/>
          </a:bodyPr>
          <a:lstStyle/>
          <a:p>
            <a:pPr lvl="0"/>
            <a:r>
              <a:rPr lang="en-US" b="1" dirty="0" smtClean="0"/>
              <a:t>Use </a:t>
            </a:r>
            <a:r>
              <a:rPr lang="en-US" b="1" dirty="0"/>
              <a:t>short quotations--only a few words--as part of your own sentence.</a:t>
            </a:r>
            <a:r>
              <a:rPr lang="en-US" dirty="0"/>
              <a:t> </a:t>
            </a:r>
            <a:endParaRPr lang="en-US" dirty="0" smtClean="0"/>
          </a:p>
          <a:p>
            <a:pPr lvl="0"/>
            <a:endParaRPr lang="en-US" dirty="0"/>
          </a:p>
          <a:p>
            <a:pPr lvl="0"/>
            <a:r>
              <a:rPr lang="en-US" sz="2400" b="1" dirty="0" smtClean="0"/>
              <a:t>An </a:t>
            </a:r>
            <a:r>
              <a:rPr lang="en-US" sz="2400" b="1" dirty="0"/>
              <a:t>Irish saying reminds us that friends that “gossip with you” may also be friends that gossip about you. </a:t>
            </a:r>
          </a:p>
          <a:p>
            <a:endParaRPr lang="en-US" dirty="0" smtClean="0"/>
          </a:p>
          <a:p>
            <a:endParaRPr lang="en-US" dirty="0"/>
          </a:p>
          <a:p>
            <a:endParaRPr lang="en-US" dirty="0" smtClean="0"/>
          </a:p>
          <a:p>
            <a:endParaRPr lang="en-US" dirty="0"/>
          </a:p>
          <a:p>
            <a:r>
              <a:rPr lang="en-US" dirty="0"/>
              <a:t>http://www2.ivcc.edu/rambo/eng1001/quotes.htm</a:t>
            </a:r>
            <a:endParaRPr lang="en-US" dirty="0" smtClean="0"/>
          </a:p>
        </p:txBody>
      </p:sp>
    </p:spTree>
    <p:extLst>
      <p:ext uri="{BB962C8B-B14F-4D97-AF65-F5344CB8AC3E}">
        <p14:creationId xmlns:p14="http://schemas.microsoft.com/office/powerpoint/2010/main" val="10979945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www2.ivcc.edu/rambo/eng1001/quotes.htm</a:t>
            </a:r>
            <a:endParaRPr lang="en-US" dirty="0" smtClean="0"/>
          </a:p>
          <a:p>
            <a:endParaRPr lang="en-US" dirty="0"/>
          </a:p>
          <a:p>
            <a:pPr lvl="1"/>
            <a:r>
              <a:rPr lang="en-US" dirty="0" smtClean="0"/>
              <a:t>You Tube</a:t>
            </a:r>
            <a:endParaRPr lang="en-US" dirty="0"/>
          </a:p>
        </p:txBody>
      </p:sp>
    </p:spTree>
    <p:extLst>
      <p:ext uri="{BB962C8B-B14F-4D97-AF65-F5344CB8AC3E}">
        <p14:creationId xmlns:p14="http://schemas.microsoft.com/office/powerpoint/2010/main" val="3293813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251" y="0"/>
            <a:ext cx="9404723" cy="487440"/>
          </a:xfrm>
        </p:spPr>
        <p:txBody>
          <a:bodyPr/>
          <a:lstStyle/>
          <a:p>
            <a:r>
              <a:rPr lang="en-US" sz="3600" dirty="0" smtClean="0"/>
              <a:t>Try it!</a:t>
            </a:r>
            <a:endParaRPr lang="en-US" sz="3600" dirty="0"/>
          </a:p>
        </p:txBody>
      </p:sp>
      <p:sp>
        <p:nvSpPr>
          <p:cNvPr id="3" name="Content Placeholder 2"/>
          <p:cNvSpPr>
            <a:spLocks noGrp="1"/>
          </p:cNvSpPr>
          <p:nvPr>
            <p:ph idx="1"/>
          </p:nvPr>
        </p:nvSpPr>
        <p:spPr>
          <a:xfrm>
            <a:off x="25758" y="837127"/>
            <a:ext cx="12801600" cy="6646478"/>
          </a:xfrm>
        </p:spPr>
        <p:txBody>
          <a:bodyPr>
            <a:normAutofit fontScale="92500" lnSpcReduction="10000"/>
          </a:bodyPr>
          <a:lstStyle/>
          <a:p>
            <a:r>
              <a:rPr lang="en-US" b="1" dirty="0"/>
              <a:t>Choose one of the following quotes: </a:t>
            </a:r>
          </a:p>
          <a:p>
            <a:pPr lvl="1"/>
            <a:r>
              <a:rPr lang="en-US" b="1" dirty="0"/>
              <a:t>Author: </a:t>
            </a:r>
            <a:r>
              <a:rPr lang="en-US" b="1" dirty="0">
                <a:hlinkClick r:id="rId2"/>
              </a:rPr>
              <a:t>Ray Charles</a:t>
            </a:r>
            <a:r>
              <a:rPr lang="en-US" b="1" dirty="0"/>
              <a:t>  - "I never wanted to be famous. I only wanted to be great."</a:t>
            </a:r>
          </a:p>
          <a:p>
            <a:pPr lvl="1"/>
            <a:r>
              <a:rPr lang="en-US" b="1" dirty="0"/>
              <a:t>Author: </a:t>
            </a:r>
            <a:r>
              <a:rPr lang="en-US" b="1" dirty="0">
                <a:hlinkClick r:id="rId3"/>
              </a:rPr>
              <a:t>Dick Clark</a:t>
            </a:r>
            <a:r>
              <a:rPr lang="en-US" b="1" dirty="0"/>
              <a:t> - "Music is the soundtrack of your life."</a:t>
            </a:r>
          </a:p>
          <a:p>
            <a:pPr lvl="1"/>
            <a:r>
              <a:rPr lang="en-US" b="1" dirty="0"/>
              <a:t>Author: </a:t>
            </a:r>
            <a:r>
              <a:rPr lang="en-US" b="1" dirty="0">
                <a:hlinkClick r:id="rId4"/>
              </a:rPr>
              <a:t>Homer Simpson</a:t>
            </a:r>
            <a:r>
              <a:rPr lang="en-US" b="1" dirty="0"/>
              <a:t>  - "Remember as far as anyone knows, we're a nice normal family"</a:t>
            </a:r>
          </a:p>
          <a:p>
            <a:pPr lvl="1"/>
            <a:r>
              <a:rPr lang="en-US" b="1" dirty="0"/>
              <a:t>Author: </a:t>
            </a:r>
            <a:r>
              <a:rPr lang="en-US" b="1" dirty="0">
                <a:hlinkClick r:id="rId5"/>
              </a:rPr>
              <a:t>Indira Gandhi</a:t>
            </a:r>
            <a:r>
              <a:rPr lang="en-US" b="1" dirty="0"/>
              <a:t> - </a:t>
            </a:r>
            <a:r>
              <a:rPr lang="en-US" b="1" dirty="0">
                <a:hlinkClick r:id="rId6"/>
              </a:rPr>
              <a:t>"Where there is love there is life."</a:t>
            </a:r>
            <a:endParaRPr lang="en-US" b="1" dirty="0"/>
          </a:p>
          <a:p>
            <a:pPr lvl="1"/>
            <a:r>
              <a:rPr lang="en-US" b="1" dirty="0"/>
              <a:t>Author: </a:t>
            </a:r>
            <a:r>
              <a:rPr lang="en-US" b="1" dirty="0">
                <a:hlinkClick r:id="rId7"/>
              </a:rPr>
              <a:t>Red Barber</a:t>
            </a:r>
            <a:r>
              <a:rPr lang="en-US" b="1" dirty="0"/>
              <a:t> - </a:t>
            </a:r>
            <a:r>
              <a:rPr lang="en-US" b="1" dirty="0">
                <a:hlinkClick r:id="rId8"/>
              </a:rPr>
              <a:t>"Baseball is dull only to dull minds."</a:t>
            </a:r>
            <a:r>
              <a:rPr lang="en-US" b="1" dirty="0"/>
              <a:t> </a:t>
            </a:r>
          </a:p>
          <a:p>
            <a:pPr lvl="1"/>
            <a:r>
              <a:rPr lang="en-US" b="1" dirty="0"/>
              <a:t>Author: </a:t>
            </a:r>
            <a:r>
              <a:rPr lang="en-US" b="1" dirty="0">
                <a:hlinkClick r:id="rId9"/>
              </a:rPr>
              <a:t>Vince Lombardi</a:t>
            </a:r>
            <a:r>
              <a:rPr lang="en-US" b="1" dirty="0"/>
              <a:t> - </a:t>
            </a:r>
            <a:r>
              <a:rPr lang="en-US" b="1" dirty="0">
                <a:hlinkClick r:id="rId10"/>
              </a:rPr>
              <a:t>"If winning isn't everything, why do they keep score?"</a:t>
            </a:r>
            <a:endParaRPr lang="en-US" b="1" dirty="0"/>
          </a:p>
          <a:p>
            <a:pPr lvl="1"/>
            <a:r>
              <a:rPr lang="en-US" b="1" dirty="0"/>
              <a:t>Author:  Dr. Seuss - “Don't cry because it's over, smile because it happened.” </a:t>
            </a:r>
            <a:endParaRPr lang="en-US" b="1" dirty="0" smtClean="0"/>
          </a:p>
          <a:p>
            <a:pPr lvl="1"/>
            <a:r>
              <a:rPr lang="en-US" b="1" dirty="0" smtClean="0"/>
              <a:t>Author</a:t>
            </a:r>
            <a:r>
              <a:rPr lang="en-US" b="1" dirty="0"/>
              <a:t>:  Oscar Wilde - “Be yourself; everyone else is already taken.” </a:t>
            </a:r>
          </a:p>
          <a:p>
            <a:pPr lvl="1"/>
            <a:r>
              <a:rPr lang="en-US" b="1" dirty="0"/>
              <a:t> </a:t>
            </a:r>
            <a:r>
              <a:rPr lang="en-US" b="1" dirty="0" smtClean="0"/>
              <a:t>Author</a:t>
            </a:r>
            <a:r>
              <a:rPr lang="en-US" b="1" dirty="0"/>
              <a:t>:  Bernard M. Baruch - “Be who you are and say what you feel, because those who mind don't matter, and those who matter don't mind.” </a:t>
            </a:r>
          </a:p>
          <a:p>
            <a:pPr marL="0" indent="0">
              <a:buNone/>
            </a:pPr>
            <a:r>
              <a:rPr lang="en-US" b="1" dirty="0"/>
              <a:t> </a:t>
            </a:r>
          </a:p>
          <a:p>
            <a:pPr marL="0" indent="0">
              <a:buNone/>
            </a:pPr>
            <a:r>
              <a:rPr lang="en-US" dirty="0"/>
              <a:t> </a:t>
            </a:r>
            <a:endParaRPr lang="en-US" b="1" dirty="0"/>
          </a:p>
          <a:p>
            <a:r>
              <a:rPr lang="en-US" dirty="0" smtClean="0"/>
              <a:t>In your journal, write </a:t>
            </a:r>
            <a:r>
              <a:rPr lang="en-US" dirty="0"/>
              <a:t>four </a:t>
            </a:r>
            <a:r>
              <a:rPr lang="en-US" b="1" dirty="0"/>
              <a:t>complete sentences</a:t>
            </a:r>
            <a:r>
              <a:rPr lang="en-US" dirty="0"/>
              <a:t> </a:t>
            </a:r>
            <a:r>
              <a:rPr lang="en-US" dirty="0" smtClean="0"/>
              <a:t> </a:t>
            </a:r>
            <a:r>
              <a:rPr lang="en-US" dirty="0"/>
              <a:t>using each of the four ways to integrate quotations.</a:t>
            </a:r>
            <a:endParaRPr lang="en-US" b="1" dirty="0"/>
          </a:p>
          <a:p>
            <a:r>
              <a:rPr lang="en-US" b="1" u="sng" dirty="0"/>
              <a:t>                                                                                                                                                                                                                                                                                                                                                                                                                                                                                                                                                                                                                                                                                                                                                                                                                                                                                                                                </a:t>
            </a:r>
            <a:endParaRPr lang="en-US" b="1" dirty="0"/>
          </a:p>
          <a:p>
            <a:endParaRPr lang="en-US" dirty="0"/>
          </a:p>
        </p:txBody>
      </p:sp>
    </p:spTree>
    <p:extLst>
      <p:ext uri="{BB962C8B-B14F-4D97-AF65-F5344CB8AC3E}">
        <p14:creationId xmlns:p14="http://schemas.microsoft.com/office/powerpoint/2010/main" val="8070767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330</TotalTime>
  <Words>1891</Words>
  <Application>Microsoft Office PowerPoint</Application>
  <PresentationFormat>Widescreen</PresentationFormat>
  <Paragraphs>174</Paragraphs>
  <Slides>28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Century Gothic</vt:lpstr>
      <vt:lpstr>Wingdings 3</vt:lpstr>
      <vt:lpstr>Ion</vt:lpstr>
      <vt:lpstr>Choose a seat, and 1) place chewing gum in the trash, 2) remove ball caps 3) date your journal and write a response to this quote such as what it means and/or do you agree?    “We see the world based on what it is we have seen.”   </vt:lpstr>
      <vt:lpstr>July 23rd, 2015 Agenda</vt:lpstr>
      <vt:lpstr>Literary Device Analysis</vt:lpstr>
      <vt:lpstr>Novel Study</vt:lpstr>
      <vt:lpstr>Literary Précis</vt:lpstr>
      <vt:lpstr>Literary Précis     Sentence 2</vt:lpstr>
      <vt:lpstr>Point-Of-View</vt:lpstr>
      <vt:lpstr>PowerPoint Presentation</vt:lpstr>
      <vt:lpstr>Literary Précis     Sentence 3</vt:lpstr>
      <vt:lpstr>Literary Devices – to name a few:</vt:lpstr>
      <vt:lpstr>PowerPoint Presentation</vt:lpstr>
      <vt:lpstr>Literary Précis    Sentence 4</vt:lpstr>
      <vt:lpstr>Theme - </vt:lpstr>
      <vt:lpstr>PowerPoint Presentation</vt:lpstr>
      <vt:lpstr>Put it all together:</vt:lpstr>
      <vt:lpstr>Literary Device Paragraphs</vt:lpstr>
      <vt:lpstr>Literary Device Paragraphs</vt:lpstr>
      <vt:lpstr>MAKE THE CONNECTION !</vt:lpstr>
      <vt:lpstr>Sample </vt:lpstr>
      <vt:lpstr>PowerPoint Presentation</vt:lpstr>
      <vt:lpstr>Integrating Quotes </vt:lpstr>
      <vt:lpstr>Integrating Quotes</vt:lpstr>
      <vt:lpstr>Four Ways (at least) to Integrate Quotes:</vt:lpstr>
      <vt:lpstr>Integrating Quotes #2 -</vt:lpstr>
      <vt:lpstr>Integrating Quotes #3- ATTRIBUTION</vt:lpstr>
      <vt:lpstr>Integrating Quotes #4</vt:lpstr>
      <vt:lpstr>Final Thoughts -</vt:lpstr>
      <vt:lpstr>Try 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1) Check your schedule and verify you are in the correct class/room #. 2) Remove ball caps. 3) Place chewing gum in the trash. 4) On an index card provide the following:    name   cell #   email address   9th grade English teacher   Strength(s) in Engli</dc:title>
  <dc:creator>Melinda Fernandez</dc:creator>
  <cp:lastModifiedBy>Fernandez, Melinda</cp:lastModifiedBy>
  <cp:revision>77</cp:revision>
  <dcterms:created xsi:type="dcterms:W3CDTF">2015-07-19T00:00:11Z</dcterms:created>
  <dcterms:modified xsi:type="dcterms:W3CDTF">2015-07-23T16:09:25Z</dcterms:modified>
</cp:coreProperties>
</file>