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58" r:id="rId3"/>
    <p:sldId id="259" r:id="rId4"/>
    <p:sldId id="260" r:id="rId5"/>
    <p:sldId id="261" r:id="rId6"/>
    <p:sldId id="280" r:id="rId7"/>
    <p:sldId id="282" r:id="rId8"/>
    <p:sldId id="285" r:id="rId9"/>
    <p:sldId id="286" r:id="rId10"/>
    <p:sldId id="287" r:id="rId11"/>
    <p:sldId id="288" r:id="rId12"/>
    <p:sldId id="289" r:id="rId13"/>
    <p:sldId id="281" r:id="rId14"/>
    <p:sldId id="279" r:id="rId15"/>
    <p:sldId id="264" r:id="rId16"/>
    <p:sldId id="267" r:id="rId17"/>
    <p:sldId id="278" r:id="rId18"/>
    <p:sldId id="27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12" autoAdjust="0"/>
    <p:restoredTop sz="70580" autoAdjust="0"/>
  </p:normalViewPr>
  <p:slideViewPr>
    <p:cSldViewPr>
      <p:cViewPr varScale="1">
        <p:scale>
          <a:sx n="80" d="100"/>
          <a:sy n="80" d="100"/>
        </p:scale>
        <p:origin x="258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0491C5-A7B9-428B-8B5F-A8D75238501F}" type="doc">
      <dgm:prSet loTypeId="urn:microsoft.com/office/officeart/2005/8/layout/radial3" loCatId="relationship" qsTypeId="urn:microsoft.com/office/officeart/2005/8/quickstyle/3d3" qsCatId="3D" csTypeId="urn:microsoft.com/office/officeart/2005/8/colors/accent1_5" csCatId="accent1" phldr="1"/>
      <dgm:spPr/>
      <dgm:t>
        <a:bodyPr/>
        <a:lstStyle/>
        <a:p>
          <a:endParaRPr lang="en-US"/>
        </a:p>
      </dgm:t>
    </dgm:pt>
    <dgm:pt modelId="{60CCF214-2190-41D2-9644-D7A1610D6698}">
      <dgm:prSet phldrT="[Text]"/>
      <dgm:spPr/>
      <dgm:t>
        <a:bodyPr/>
        <a:lstStyle/>
        <a:p>
          <a:r>
            <a:rPr lang="en-US" dirty="0"/>
            <a:t>Human Resources</a:t>
          </a:r>
        </a:p>
      </dgm:t>
    </dgm:pt>
    <dgm:pt modelId="{3B795B35-B076-4A16-9A24-1326422EDCF6}" type="parTrans" cxnId="{4A5BE456-91CF-45C9-993A-C255CB335676}">
      <dgm:prSet/>
      <dgm:spPr/>
      <dgm:t>
        <a:bodyPr/>
        <a:lstStyle/>
        <a:p>
          <a:endParaRPr lang="en-US"/>
        </a:p>
      </dgm:t>
    </dgm:pt>
    <dgm:pt modelId="{9B1FC8BA-F6C3-445F-8917-D73BA95EF764}" type="sibTrans" cxnId="{4A5BE456-91CF-45C9-993A-C255CB335676}">
      <dgm:prSet/>
      <dgm:spPr/>
      <dgm:t>
        <a:bodyPr/>
        <a:lstStyle/>
        <a:p>
          <a:endParaRPr lang="en-US"/>
        </a:p>
      </dgm:t>
    </dgm:pt>
    <dgm:pt modelId="{A500BF7B-33F2-4665-B2D0-A5BBE05DCBB4}">
      <dgm:prSet phldrT="[Text]"/>
      <dgm:spPr/>
      <dgm:t>
        <a:bodyPr/>
        <a:lstStyle/>
        <a:p>
          <a:r>
            <a:rPr lang="en-US" dirty="0"/>
            <a:t>K-12 Education</a:t>
          </a:r>
        </a:p>
      </dgm:t>
    </dgm:pt>
    <dgm:pt modelId="{654BD7F3-19D3-413F-B9E8-1A9C2077E8F3}" type="parTrans" cxnId="{B82A1765-14F0-409B-B474-1E156D850556}">
      <dgm:prSet/>
      <dgm:spPr/>
      <dgm:t>
        <a:bodyPr/>
        <a:lstStyle/>
        <a:p>
          <a:endParaRPr lang="en-US"/>
        </a:p>
      </dgm:t>
    </dgm:pt>
    <dgm:pt modelId="{120CD793-9A6C-439C-952D-9C6E9A1B2D3E}" type="sibTrans" cxnId="{B82A1765-14F0-409B-B474-1E156D850556}">
      <dgm:prSet/>
      <dgm:spPr/>
      <dgm:t>
        <a:bodyPr/>
        <a:lstStyle/>
        <a:p>
          <a:endParaRPr lang="en-US"/>
        </a:p>
      </dgm:t>
    </dgm:pt>
    <dgm:pt modelId="{55504FC0-8F6A-4715-8082-46350813DB46}">
      <dgm:prSet phldrT="[Text]"/>
      <dgm:spPr/>
      <dgm:t>
        <a:bodyPr/>
        <a:lstStyle/>
        <a:p>
          <a:r>
            <a:rPr lang="en-US" dirty="0"/>
            <a:t>Post Secondary Education</a:t>
          </a:r>
        </a:p>
      </dgm:t>
    </dgm:pt>
    <dgm:pt modelId="{6C92512A-9624-464F-87DD-EBD7578B9C78}" type="parTrans" cxnId="{9AF6F9C6-DA17-4CE2-B044-D870B1592169}">
      <dgm:prSet/>
      <dgm:spPr/>
      <dgm:t>
        <a:bodyPr/>
        <a:lstStyle/>
        <a:p>
          <a:endParaRPr lang="en-US"/>
        </a:p>
      </dgm:t>
    </dgm:pt>
    <dgm:pt modelId="{7C79AB71-2EF0-49C3-B0BB-447E72751A93}" type="sibTrans" cxnId="{9AF6F9C6-DA17-4CE2-B044-D870B1592169}">
      <dgm:prSet/>
      <dgm:spPr/>
      <dgm:t>
        <a:bodyPr/>
        <a:lstStyle/>
        <a:p>
          <a:endParaRPr lang="en-US"/>
        </a:p>
      </dgm:t>
    </dgm:pt>
    <dgm:pt modelId="{E7539325-E138-454E-A606-22A7CF9E0824}">
      <dgm:prSet phldrT="[Text]"/>
      <dgm:spPr/>
      <dgm:t>
        <a:bodyPr/>
        <a:lstStyle/>
        <a:p>
          <a:r>
            <a:rPr lang="en-US" dirty="0"/>
            <a:t>Career  and Technical Education</a:t>
          </a:r>
        </a:p>
      </dgm:t>
    </dgm:pt>
    <dgm:pt modelId="{476523B8-2431-4B19-A25B-6E1F8EBFDBCB}" type="parTrans" cxnId="{1C5B1589-9A4D-4B1C-A8D9-8A6A3ACE61E4}">
      <dgm:prSet/>
      <dgm:spPr/>
      <dgm:t>
        <a:bodyPr/>
        <a:lstStyle/>
        <a:p>
          <a:endParaRPr lang="en-US"/>
        </a:p>
      </dgm:t>
    </dgm:pt>
    <dgm:pt modelId="{909DF21D-7F66-4344-A5F1-213EB2B32FDA}" type="sibTrans" cxnId="{1C5B1589-9A4D-4B1C-A8D9-8A6A3ACE61E4}">
      <dgm:prSet/>
      <dgm:spPr/>
      <dgm:t>
        <a:bodyPr/>
        <a:lstStyle/>
        <a:p>
          <a:endParaRPr lang="en-US"/>
        </a:p>
      </dgm:t>
    </dgm:pt>
    <dgm:pt modelId="{F2F37B76-8B01-4056-8F69-E895D3D7B96F}">
      <dgm:prSet phldrT="[Text]"/>
      <dgm:spPr/>
      <dgm:t>
        <a:bodyPr/>
        <a:lstStyle/>
        <a:p>
          <a:r>
            <a:rPr lang="en-US" dirty="0"/>
            <a:t>OJT &amp; Apprenticeship</a:t>
          </a:r>
        </a:p>
      </dgm:t>
    </dgm:pt>
    <dgm:pt modelId="{FF2DC784-565F-4B2D-B3E3-D813E332801D}" type="parTrans" cxnId="{0F36E453-FE71-4B93-91F3-73BDA92773A5}">
      <dgm:prSet/>
      <dgm:spPr/>
      <dgm:t>
        <a:bodyPr/>
        <a:lstStyle/>
        <a:p>
          <a:endParaRPr lang="en-US"/>
        </a:p>
      </dgm:t>
    </dgm:pt>
    <dgm:pt modelId="{83DBAAF3-25CB-4A1B-869A-362EE86E9670}" type="sibTrans" cxnId="{0F36E453-FE71-4B93-91F3-73BDA92773A5}">
      <dgm:prSet/>
      <dgm:spPr/>
      <dgm:t>
        <a:bodyPr/>
        <a:lstStyle/>
        <a:p>
          <a:endParaRPr lang="en-US"/>
        </a:p>
      </dgm:t>
    </dgm:pt>
    <dgm:pt modelId="{FD0F8363-7841-45DB-822E-E7289458D49F}">
      <dgm:prSet phldrT="[Text]"/>
      <dgm:spPr/>
      <dgm:t>
        <a:bodyPr/>
        <a:lstStyle/>
        <a:p>
          <a:r>
            <a:rPr lang="en-US" dirty="0"/>
            <a:t>NGOs</a:t>
          </a:r>
        </a:p>
      </dgm:t>
    </dgm:pt>
    <dgm:pt modelId="{7C284E14-6D8D-4213-A98D-800545717317}" type="parTrans" cxnId="{CA4888AD-5B2D-4FDF-AB79-5A7F280BEC6B}">
      <dgm:prSet/>
      <dgm:spPr/>
      <dgm:t>
        <a:bodyPr/>
        <a:lstStyle/>
        <a:p>
          <a:endParaRPr lang="en-US"/>
        </a:p>
      </dgm:t>
    </dgm:pt>
    <dgm:pt modelId="{91839FC6-6C03-4E9E-B30A-8BE31A21EA0E}" type="sibTrans" cxnId="{CA4888AD-5B2D-4FDF-AB79-5A7F280BEC6B}">
      <dgm:prSet/>
      <dgm:spPr/>
      <dgm:t>
        <a:bodyPr/>
        <a:lstStyle/>
        <a:p>
          <a:endParaRPr lang="en-US"/>
        </a:p>
      </dgm:t>
    </dgm:pt>
    <dgm:pt modelId="{9808E4E0-4C5C-4FEA-B8DD-C5406F636495}">
      <dgm:prSet phldrT="[Text]"/>
      <dgm:spPr/>
      <dgm:t>
        <a:bodyPr/>
        <a:lstStyle/>
        <a:p>
          <a:r>
            <a:rPr lang="en-US" dirty="0"/>
            <a:t>USDOL</a:t>
          </a:r>
        </a:p>
      </dgm:t>
    </dgm:pt>
    <dgm:pt modelId="{C0681EB1-C06F-490B-9889-B35F1E866843}" type="parTrans" cxnId="{92EC4ACA-2BBC-42D9-AA33-C31FB61A5178}">
      <dgm:prSet/>
      <dgm:spPr/>
      <dgm:t>
        <a:bodyPr/>
        <a:lstStyle/>
        <a:p>
          <a:endParaRPr lang="en-US"/>
        </a:p>
      </dgm:t>
    </dgm:pt>
    <dgm:pt modelId="{0E4BB35C-0950-4FFD-AE0A-5C222D562E87}" type="sibTrans" cxnId="{92EC4ACA-2BBC-42D9-AA33-C31FB61A5178}">
      <dgm:prSet/>
      <dgm:spPr/>
      <dgm:t>
        <a:bodyPr/>
        <a:lstStyle/>
        <a:p>
          <a:endParaRPr lang="en-US"/>
        </a:p>
      </dgm:t>
    </dgm:pt>
    <dgm:pt modelId="{82E7B5BA-7EF9-4B3F-B950-E97B7010B4E1}">
      <dgm:prSet phldrT="[Text]"/>
      <dgm:spPr/>
      <dgm:t>
        <a:bodyPr/>
        <a:lstStyle/>
        <a:p>
          <a:r>
            <a:rPr lang="en-US" dirty="0"/>
            <a:t>AKDOLWD</a:t>
          </a:r>
        </a:p>
      </dgm:t>
    </dgm:pt>
    <dgm:pt modelId="{3A7C39FF-228E-4F29-9F06-1A5F309AA5C5}" type="parTrans" cxnId="{331ACD33-BBF0-4371-985C-9249625B1E2F}">
      <dgm:prSet/>
      <dgm:spPr/>
      <dgm:t>
        <a:bodyPr/>
        <a:lstStyle/>
        <a:p>
          <a:endParaRPr lang="en-US"/>
        </a:p>
      </dgm:t>
    </dgm:pt>
    <dgm:pt modelId="{FBCB2368-8104-4059-9B9A-325A3A85C875}" type="sibTrans" cxnId="{331ACD33-BBF0-4371-985C-9249625B1E2F}">
      <dgm:prSet/>
      <dgm:spPr/>
      <dgm:t>
        <a:bodyPr/>
        <a:lstStyle/>
        <a:p>
          <a:endParaRPr lang="en-US"/>
        </a:p>
      </dgm:t>
    </dgm:pt>
    <dgm:pt modelId="{A95E4CF3-386A-4693-AB8A-D9F85DE3356B}">
      <dgm:prSet phldrT="[Text]"/>
      <dgm:spPr/>
      <dgm:t>
        <a:bodyPr/>
        <a:lstStyle/>
        <a:p>
          <a:r>
            <a:rPr lang="en-US" dirty="0"/>
            <a:t>Unions</a:t>
          </a:r>
        </a:p>
      </dgm:t>
    </dgm:pt>
    <dgm:pt modelId="{C9EFFA5D-D4C6-472D-981A-C9BF017C5B85}" type="parTrans" cxnId="{15648B69-FC3D-4105-A091-26CA54831F8F}">
      <dgm:prSet/>
      <dgm:spPr/>
      <dgm:t>
        <a:bodyPr/>
        <a:lstStyle/>
        <a:p>
          <a:endParaRPr lang="en-US"/>
        </a:p>
      </dgm:t>
    </dgm:pt>
    <dgm:pt modelId="{FCDCC72D-64B0-45B5-ABF2-85CB7FE0AA00}" type="sibTrans" cxnId="{15648B69-FC3D-4105-A091-26CA54831F8F}">
      <dgm:prSet/>
      <dgm:spPr/>
      <dgm:t>
        <a:bodyPr/>
        <a:lstStyle/>
        <a:p>
          <a:endParaRPr lang="en-US"/>
        </a:p>
      </dgm:t>
    </dgm:pt>
    <dgm:pt modelId="{63833421-61FB-4705-9A45-F90C9DBE7C23}" type="pres">
      <dgm:prSet presAssocID="{760491C5-A7B9-428B-8B5F-A8D75238501F}" presName="composite" presStyleCnt="0">
        <dgm:presLayoutVars>
          <dgm:chMax val="1"/>
          <dgm:dir/>
          <dgm:resizeHandles val="exact"/>
        </dgm:presLayoutVars>
      </dgm:prSet>
      <dgm:spPr/>
    </dgm:pt>
    <dgm:pt modelId="{7A170D0D-8DA9-43E5-B08B-0E6B312C7329}" type="pres">
      <dgm:prSet presAssocID="{760491C5-A7B9-428B-8B5F-A8D75238501F}" presName="radial" presStyleCnt="0">
        <dgm:presLayoutVars>
          <dgm:animLvl val="ctr"/>
        </dgm:presLayoutVars>
      </dgm:prSet>
      <dgm:spPr/>
    </dgm:pt>
    <dgm:pt modelId="{C598D441-136A-485C-8626-35FE33CFF2A2}" type="pres">
      <dgm:prSet presAssocID="{60CCF214-2190-41D2-9644-D7A1610D6698}" presName="centerShape" presStyleLbl="vennNode1" presStyleIdx="0" presStyleCnt="9" custScaleX="83414" custScaleY="89167"/>
      <dgm:spPr/>
    </dgm:pt>
    <dgm:pt modelId="{87D09F8E-0444-432B-9B2E-1FD083C554A4}" type="pres">
      <dgm:prSet presAssocID="{A500BF7B-33F2-4665-B2D0-A5BBE05DCBB4}" presName="node" presStyleLbl="vennNode1" presStyleIdx="1" presStyleCnt="9">
        <dgm:presLayoutVars>
          <dgm:bulletEnabled val="1"/>
        </dgm:presLayoutVars>
      </dgm:prSet>
      <dgm:spPr/>
    </dgm:pt>
    <dgm:pt modelId="{2BACCE06-2C97-44BC-8615-BBA87EAF5794}" type="pres">
      <dgm:prSet presAssocID="{55504FC0-8F6A-4715-8082-46350813DB46}" presName="node" presStyleLbl="vennNode1" presStyleIdx="2" presStyleCnt="9">
        <dgm:presLayoutVars>
          <dgm:bulletEnabled val="1"/>
        </dgm:presLayoutVars>
      </dgm:prSet>
      <dgm:spPr/>
    </dgm:pt>
    <dgm:pt modelId="{2CC52571-E555-49B0-AF4A-DF09510BDC27}" type="pres">
      <dgm:prSet presAssocID="{E7539325-E138-454E-A606-22A7CF9E0824}" presName="node" presStyleLbl="vennNode1" presStyleIdx="3" presStyleCnt="9">
        <dgm:presLayoutVars>
          <dgm:bulletEnabled val="1"/>
        </dgm:presLayoutVars>
      </dgm:prSet>
      <dgm:spPr/>
    </dgm:pt>
    <dgm:pt modelId="{9062404D-4E96-4570-A789-E89BA35184F0}" type="pres">
      <dgm:prSet presAssocID="{A95E4CF3-386A-4693-AB8A-D9F85DE3356B}" presName="node" presStyleLbl="vennNode1" presStyleIdx="4" presStyleCnt="9">
        <dgm:presLayoutVars>
          <dgm:bulletEnabled val="1"/>
        </dgm:presLayoutVars>
      </dgm:prSet>
      <dgm:spPr/>
    </dgm:pt>
    <dgm:pt modelId="{02105A91-AF11-4836-9B9C-7739BD7AE418}" type="pres">
      <dgm:prSet presAssocID="{F2F37B76-8B01-4056-8F69-E895D3D7B96F}" presName="node" presStyleLbl="vennNode1" presStyleIdx="5" presStyleCnt="9">
        <dgm:presLayoutVars>
          <dgm:bulletEnabled val="1"/>
        </dgm:presLayoutVars>
      </dgm:prSet>
      <dgm:spPr/>
    </dgm:pt>
    <dgm:pt modelId="{1D8CED57-F544-42CB-9E1E-02FCC7A3E94F}" type="pres">
      <dgm:prSet presAssocID="{FD0F8363-7841-45DB-822E-E7289458D49F}" presName="node" presStyleLbl="vennNode1" presStyleIdx="6" presStyleCnt="9">
        <dgm:presLayoutVars>
          <dgm:bulletEnabled val="1"/>
        </dgm:presLayoutVars>
      </dgm:prSet>
      <dgm:spPr/>
    </dgm:pt>
    <dgm:pt modelId="{4321A632-A3ED-4D90-B1C6-8D8CEF21FE8F}" type="pres">
      <dgm:prSet presAssocID="{9808E4E0-4C5C-4FEA-B8DD-C5406F636495}" presName="node" presStyleLbl="vennNode1" presStyleIdx="7" presStyleCnt="9">
        <dgm:presLayoutVars>
          <dgm:bulletEnabled val="1"/>
        </dgm:presLayoutVars>
      </dgm:prSet>
      <dgm:spPr/>
    </dgm:pt>
    <dgm:pt modelId="{9BBF6BD9-2F93-4F86-95CC-DE4E0BC0C37F}" type="pres">
      <dgm:prSet presAssocID="{82E7B5BA-7EF9-4B3F-B950-E97B7010B4E1}" presName="node" presStyleLbl="vennNode1" presStyleIdx="8" presStyleCnt="9">
        <dgm:presLayoutVars>
          <dgm:bulletEnabled val="1"/>
        </dgm:presLayoutVars>
      </dgm:prSet>
      <dgm:spPr/>
    </dgm:pt>
  </dgm:ptLst>
  <dgm:cxnLst>
    <dgm:cxn modelId="{0F20A026-116D-433C-BD98-9B52A48D9A71}" type="presOf" srcId="{A95E4CF3-386A-4693-AB8A-D9F85DE3356B}" destId="{9062404D-4E96-4570-A789-E89BA35184F0}" srcOrd="0" destOrd="0" presId="urn:microsoft.com/office/officeart/2005/8/layout/radial3"/>
    <dgm:cxn modelId="{331ACD33-BBF0-4371-985C-9249625B1E2F}" srcId="{60CCF214-2190-41D2-9644-D7A1610D6698}" destId="{82E7B5BA-7EF9-4B3F-B950-E97B7010B4E1}" srcOrd="7" destOrd="0" parTransId="{3A7C39FF-228E-4F29-9F06-1A5F309AA5C5}" sibTransId="{FBCB2368-8104-4059-9B9A-325A3A85C875}"/>
    <dgm:cxn modelId="{B82A1765-14F0-409B-B474-1E156D850556}" srcId="{60CCF214-2190-41D2-9644-D7A1610D6698}" destId="{A500BF7B-33F2-4665-B2D0-A5BBE05DCBB4}" srcOrd="0" destOrd="0" parTransId="{654BD7F3-19D3-413F-B9E8-1A9C2077E8F3}" sibTransId="{120CD793-9A6C-439C-952D-9C6E9A1B2D3E}"/>
    <dgm:cxn modelId="{15648B69-FC3D-4105-A091-26CA54831F8F}" srcId="{60CCF214-2190-41D2-9644-D7A1610D6698}" destId="{A95E4CF3-386A-4693-AB8A-D9F85DE3356B}" srcOrd="3" destOrd="0" parTransId="{C9EFFA5D-D4C6-472D-981A-C9BF017C5B85}" sibTransId="{FCDCC72D-64B0-45B5-ABF2-85CB7FE0AA00}"/>
    <dgm:cxn modelId="{0F36E453-FE71-4B93-91F3-73BDA92773A5}" srcId="{60CCF214-2190-41D2-9644-D7A1610D6698}" destId="{F2F37B76-8B01-4056-8F69-E895D3D7B96F}" srcOrd="4" destOrd="0" parTransId="{FF2DC784-565F-4B2D-B3E3-D813E332801D}" sibTransId="{83DBAAF3-25CB-4A1B-869A-362EE86E9670}"/>
    <dgm:cxn modelId="{4A5BE456-91CF-45C9-993A-C255CB335676}" srcId="{760491C5-A7B9-428B-8B5F-A8D75238501F}" destId="{60CCF214-2190-41D2-9644-D7A1610D6698}" srcOrd="0" destOrd="0" parTransId="{3B795B35-B076-4A16-9A24-1326422EDCF6}" sibTransId="{9B1FC8BA-F6C3-445F-8917-D73BA95EF764}"/>
    <dgm:cxn modelId="{09D70777-F460-4D3B-9D2D-9916B780416C}" type="presOf" srcId="{FD0F8363-7841-45DB-822E-E7289458D49F}" destId="{1D8CED57-F544-42CB-9E1E-02FCC7A3E94F}" srcOrd="0" destOrd="0" presId="urn:microsoft.com/office/officeart/2005/8/layout/radial3"/>
    <dgm:cxn modelId="{EBA67E58-2F6C-4E45-9AEC-74DEF8C73619}" type="presOf" srcId="{760491C5-A7B9-428B-8B5F-A8D75238501F}" destId="{63833421-61FB-4705-9A45-F90C9DBE7C23}" srcOrd="0" destOrd="0" presId="urn:microsoft.com/office/officeart/2005/8/layout/radial3"/>
    <dgm:cxn modelId="{E6A87B84-3BE0-4BC3-8877-CEEAF52427A6}" type="presOf" srcId="{E7539325-E138-454E-A606-22A7CF9E0824}" destId="{2CC52571-E555-49B0-AF4A-DF09510BDC27}" srcOrd="0" destOrd="0" presId="urn:microsoft.com/office/officeart/2005/8/layout/radial3"/>
    <dgm:cxn modelId="{1C5B1589-9A4D-4B1C-A8D9-8A6A3ACE61E4}" srcId="{60CCF214-2190-41D2-9644-D7A1610D6698}" destId="{E7539325-E138-454E-A606-22A7CF9E0824}" srcOrd="2" destOrd="0" parTransId="{476523B8-2431-4B19-A25B-6E1F8EBFDBCB}" sibTransId="{909DF21D-7F66-4344-A5F1-213EB2B32FDA}"/>
    <dgm:cxn modelId="{F0A99E8C-06B8-4C2C-81A7-2B651E5F54ED}" type="presOf" srcId="{60CCF214-2190-41D2-9644-D7A1610D6698}" destId="{C598D441-136A-485C-8626-35FE33CFF2A2}" srcOrd="0" destOrd="0" presId="urn:microsoft.com/office/officeart/2005/8/layout/radial3"/>
    <dgm:cxn modelId="{D57C8CA7-B9F7-43DA-9AA5-E2F84AE78049}" type="presOf" srcId="{A500BF7B-33F2-4665-B2D0-A5BBE05DCBB4}" destId="{87D09F8E-0444-432B-9B2E-1FD083C554A4}" srcOrd="0" destOrd="0" presId="urn:microsoft.com/office/officeart/2005/8/layout/radial3"/>
    <dgm:cxn modelId="{CA4888AD-5B2D-4FDF-AB79-5A7F280BEC6B}" srcId="{60CCF214-2190-41D2-9644-D7A1610D6698}" destId="{FD0F8363-7841-45DB-822E-E7289458D49F}" srcOrd="5" destOrd="0" parTransId="{7C284E14-6D8D-4213-A98D-800545717317}" sibTransId="{91839FC6-6C03-4E9E-B30A-8BE31A21EA0E}"/>
    <dgm:cxn modelId="{49EE31B9-B3AC-4321-AF04-2E9A37DEE8FE}" type="presOf" srcId="{82E7B5BA-7EF9-4B3F-B950-E97B7010B4E1}" destId="{9BBF6BD9-2F93-4F86-95CC-DE4E0BC0C37F}" srcOrd="0" destOrd="0" presId="urn:microsoft.com/office/officeart/2005/8/layout/radial3"/>
    <dgm:cxn modelId="{5C0B5FBB-15DD-4E23-8010-0FBE6BCABC4E}" type="presOf" srcId="{9808E4E0-4C5C-4FEA-B8DD-C5406F636495}" destId="{4321A632-A3ED-4D90-B1C6-8D8CEF21FE8F}" srcOrd="0" destOrd="0" presId="urn:microsoft.com/office/officeart/2005/8/layout/radial3"/>
    <dgm:cxn modelId="{9AF6F9C6-DA17-4CE2-B044-D870B1592169}" srcId="{60CCF214-2190-41D2-9644-D7A1610D6698}" destId="{55504FC0-8F6A-4715-8082-46350813DB46}" srcOrd="1" destOrd="0" parTransId="{6C92512A-9624-464F-87DD-EBD7578B9C78}" sibTransId="{7C79AB71-2EF0-49C3-B0BB-447E72751A93}"/>
    <dgm:cxn modelId="{92EC4ACA-2BBC-42D9-AA33-C31FB61A5178}" srcId="{60CCF214-2190-41D2-9644-D7A1610D6698}" destId="{9808E4E0-4C5C-4FEA-B8DD-C5406F636495}" srcOrd="6" destOrd="0" parTransId="{C0681EB1-C06F-490B-9889-B35F1E866843}" sibTransId="{0E4BB35C-0950-4FFD-AE0A-5C222D562E87}"/>
    <dgm:cxn modelId="{B6A611EA-8953-4344-A1C4-B1D2502222FF}" type="presOf" srcId="{55504FC0-8F6A-4715-8082-46350813DB46}" destId="{2BACCE06-2C97-44BC-8615-BBA87EAF5794}" srcOrd="0" destOrd="0" presId="urn:microsoft.com/office/officeart/2005/8/layout/radial3"/>
    <dgm:cxn modelId="{A03CD0FF-5BC2-48F7-B919-D5FCF22E56FD}" type="presOf" srcId="{F2F37B76-8B01-4056-8F69-E895D3D7B96F}" destId="{02105A91-AF11-4836-9B9C-7739BD7AE418}" srcOrd="0" destOrd="0" presId="urn:microsoft.com/office/officeart/2005/8/layout/radial3"/>
    <dgm:cxn modelId="{0A1AD4E2-0051-4BBB-BFE1-5D7621CCA3AF}" type="presParOf" srcId="{63833421-61FB-4705-9A45-F90C9DBE7C23}" destId="{7A170D0D-8DA9-43E5-B08B-0E6B312C7329}" srcOrd="0" destOrd="0" presId="urn:microsoft.com/office/officeart/2005/8/layout/radial3"/>
    <dgm:cxn modelId="{6AEEE4CC-8691-4F4A-989E-0E13DD1DCF2F}" type="presParOf" srcId="{7A170D0D-8DA9-43E5-B08B-0E6B312C7329}" destId="{C598D441-136A-485C-8626-35FE33CFF2A2}" srcOrd="0" destOrd="0" presId="urn:microsoft.com/office/officeart/2005/8/layout/radial3"/>
    <dgm:cxn modelId="{06033D73-D50F-4CFF-BDE8-96582E4F4364}" type="presParOf" srcId="{7A170D0D-8DA9-43E5-B08B-0E6B312C7329}" destId="{87D09F8E-0444-432B-9B2E-1FD083C554A4}" srcOrd="1" destOrd="0" presId="urn:microsoft.com/office/officeart/2005/8/layout/radial3"/>
    <dgm:cxn modelId="{CC16C723-6D62-4F71-9BAD-11A80EC6F617}" type="presParOf" srcId="{7A170D0D-8DA9-43E5-B08B-0E6B312C7329}" destId="{2BACCE06-2C97-44BC-8615-BBA87EAF5794}" srcOrd="2" destOrd="0" presId="urn:microsoft.com/office/officeart/2005/8/layout/radial3"/>
    <dgm:cxn modelId="{BEDF3AEC-E79E-42BA-8C4D-05CC2E4D7BB6}" type="presParOf" srcId="{7A170D0D-8DA9-43E5-B08B-0E6B312C7329}" destId="{2CC52571-E555-49B0-AF4A-DF09510BDC27}" srcOrd="3" destOrd="0" presId="urn:microsoft.com/office/officeart/2005/8/layout/radial3"/>
    <dgm:cxn modelId="{57813EC9-4518-4AE0-89A5-A20EB244457C}" type="presParOf" srcId="{7A170D0D-8DA9-43E5-B08B-0E6B312C7329}" destId="{9062404D-4E96-4570-A789-E89BA35184F0}" srcOrd="4" destOrd="0" presId="urn:microsoft.com/office/officeart/2005/8/layout/radial3"/>
    <dgm:cxn modelId="{86D3F7B4-B6AC-4EC6-A902-E4DB1F25ACDA}" type="presParOf" srcId="{7A170D0D-8DA9-43E5-B08B-0E6B312C7329}" destId="{02105A91-AF11-4836-9B9C-7739BD7AE418}" srcOrd="5" destOrd="0" presId="urn:microsoft.com/office/officeart/2005/8/layout/radial3"/>
    <dgm:cxn modelId="{C04C5323-9143-48C6-AF5B-83588C411EA7}" type="presParOf" srcId="{7A170D0D-8DA9-43E5-B08B-0E6B312C7329}" destId="{1D8CED57-F544-42CB-9E1E-02FCC7A3E94F}" srcOrd="6" destOrd="0" presId="urn:microsoft.com/office/officeart/2005/8/layout/radial3"/>
    <dgm:cxn modelId="{A4B94E38-152B-453A-A4BA-51D98A24C531}" type="presParOf" srcId="{7A170D0D-8DA9-43E5-B08B-0E6B312C7329}" destId="{4321A632-A3ED-4D90-B1C6-8D8CEF21FE8F}" srcOrd="7" destOrd="0" presId="urn:microsoft.com/office/officeart/2005/8/layout/radial3"/>
    <dgm:cxn modelId="{D71A1181-548F-44D0-97FA-30ADEB78AE21}" type="presParOf" srcId="{7A170D0D-8DA9-43E5-B08B-0E6B312C7329}" destId="{9BBF6BD9-2F93-4F86-95CC-DE4E0BC0C37F}" srcOrd="8"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0491C5-A7B9-428B-8B5F-A8D75238501F}" type="doc">
      <dgm:prSet loTypeId="urn:microsoft.com/office/officeart/2005/8/layout/radial3" loCatId="relationship" qsTypeId="urn:microsoft.com/office/officeart/2005/8/quickstyle/3d3" qsCatId="3D" csTypeId="urn:microsoft.com/office/officeart/2005/8/colors/accent1_5" csCatId="accent1" phldr="1"/>
      <dgm:spPr/>
      <dgm:t>
        <a:bodyPr/>
        <a:lstStyle/>
        <a:p>
          <a:endParaRPr lang="en-US"/>
        </a:p>
      </dgm:t>
    </dgm:pt>
    <dgm:pt modelId="{60CCF214-2190-41D2-9644-D7A1610D6698}">
      <dgm:prSet phldrT="[Text]"/>
      <dgm:spPr/>
      <dgm:t>
        <a:bodyPr/>
        <a:lstStyle/>
        <a:p>
          <a:r>
            <a:rPr lang="en-US" dirty="0"/>
            <a:t>Technology</a:t>
          </a:r>
        </a:p>
      </dgm:t>
    </dgm:pt>
    <dgm:pt modelId="{3B795B35-B076-4A16-9A24-1326422EDCF6}" type="parTrans" cxnId="{4A5BE456-91CF-45C9-993A-C255CB335676}">
      <dgm:prSet/>
      <dgm:spPr/>
      <dgm:t>
        <a:bodyPr/>
        <a:lstStyle/>
        <a:p>
          <a:endParaRPr lang="en-US"/>
        </a:p>
      </dgm:t>
    </dgm:pt>
    <dgm:pt modelId="{9B1FC8BA-F6C3-445F-8917-D73BA95EF764}" type="sibTrans" cxnId="{4A5BE456-91CF-45C9-993A-C255CB335676}">
      <dgm:prSet/>
      <dgm:spPr/>
      <dgm:t>
        <a:bodyPr/>
        <a:lstStyle/>
        <a:p>
          <a:endParaRPr lang="en-US"/>
        </a:p>
      </dgm:t>
    </dgm:pt>
    <dgm:pt modelId="{A500BF7B-33F2-4665-B2D0-A5BBE05DCBB4}">
      <dgm:prSet phldrT="[Text]"/>
      <dgm:spPr/>
      <dgm:t>
        <a:bodyPr/>
        <a:lstStyle/>
        <a:p>
          <a:r>
            <a:rPr lang="en-US" dirty="0"/>
            <a:t>Broadband</a:t>
          </a:r>
        </a:p>
      </dgm:t>
    </dgm:pt>
    <dgm:pt modelId="{654BD7F3-19D3-413F-B9E8-1A9C2077E8F3}" type="parTrans" cxnId="{B82A1765-14F0-409B-B474-1E156D850556}">
      <dgm:prSet/>
      <dgm:spPr/>
      <dgm:t>
        <a:bodyPr/>
        <a:lstStyle/>
        <a:p>
          <a:endParaRPr lang="en-US"/>
        </a:p>
      </dgm:t>
    </dgm:pt>
    <dgm:pt modelId="{120CD793-9A6C-439C-952D-9C6E9A1B2D3E}" type="sibTrans" cxnId="{B82A1765-14F0-409B-B474-1E156D850556}">
      <dgm:prSet/>
      <dgm:spPr/>
      <dgm:t>
        <a:bodyPr/>
        <a:lstStyle/>
        <a:p>
          <a:endParaRPr lang="en-US"/>
        </a:p>
      </dgm:t>
    </dgm:pt>
    <dgm:pt modelId="{55504FC0-8F6A-4715-8082-46350813DB46}">
      <dgm:prSet phldrT="[Text]"/>
      <dgm:spPr/>
      <dgm:t>
        <a:bodyPr/>
        <a:lstStyle/>
        <a:p>
          <a:r>
            <a:rPr lang="en-US" dirty="0"/>
            <a:t>Research and Development</a:t>
          </a:r>
        </a:p>
      </dgm:t>
    </dgm:pt>
    <dgm:pt modelId="{6C92512A-9624-464F-87DD-EBD7578B9C78}" type="parTrans" cxnId="{9AF6F9C6-DA17-4CE2-B044-D870B1592169}">
      <dgm:prSet/>
      <dgm:spPr/>
      <dgm:t>
        <a:bodyPr/>
        <a:lstStyle/>
        <a:p>
          <a:endParaRPr lang="en-US"/>
        </a:p>
      </dgm:t>
    </dgm:pt>
    <dgm:pt modelId="{7C79AB71-2EF0-49C3-B0BB-447E72751A93}" type="sibTrans" cxnId="{9AF6F9C6-DA17-4CE2-B044-D870B1592169}">
      <dgm:prSet/>
      <dgm:spPr/>
      <dgm:t>
        <a:bodyPr/>
        <a:lstStyle/>
        <a:p>
          <a:endParaRPr lang="en-US"/>
        </a:p>
      </dgm:t>
    </dgm:pt>
    <dgm:pt modelId="{F2F37B76-8B01-4056-8F69-E895D3D7B96F}">
      <dgm:prSet phldrT="[Text]"/>
      <dgm:spPr/>
      <dgm:t>
        <a:bodyPr/>
        <a:lstStyle/>
        <a:p>
          <a:r>
            <a:rPr lang="en-US" dirty="0"/>
            <a:t>Commercialization and Technology Transfer</a:t>
          </a:r>
        </a:p>
      </dgm:t>
    </dgm:pt>
    <dgm:pt modelId="{FF2DC784-565F-4B2D-B3E3-D813E332801D}" type="parTrans" cxnId="{0F36E453-FE71-4B93-91F3-73BDA92773A5}">
      <dgm:prSet/>
      <dgm:spPr/>
      <dgm:t>
        <a:bodyPr/>
        <a:lstStyle/>
        <a:p>
          <a:endParaRPr lang="en-US"/>
        </a:p>
      </dgm:t>
    </dgm:pt>
    <dgm:pt modelId="{83DBAAF3-25CB-4A1B-869A-362EE86E9670}" type="sibTrans" cxnId="{0F36E453-FE71-4B93-91F3-73BDA92773A5}">
      <dgm:prSet/>
      <dgm:spPr/>
      <dgm:t>
        <a:bodyPr/>
        <a:lstStyle/>
        <a:p>
          <a:endParaRPr lang="en-US"/>
        </a:p>
      </dgm:t>
    </dgm:pt>
    <dgm:pt modelId="{FD0F8363-7841-45DB-822E-E7289458D49F}">
      <dgm:prSet phldrT="[Text]"/>
      <dgm:spPr/>
      <dgm:t>
        <a:bodyPr/>
        <a:lstStyle/>
        <a:p>
          <a:r>
            <a:rPr lang="en-US" dirty="0"/>
            <a:t>Research Institutions</a:t>
          </a:r>
        </a:p>
      </dgm:t>
    </dgm:pt>
    <dgm:pt modelId="{7C284E14-6D8D-4213-A98D-800545717317}" type="parTrans" cxnId="{CA4888AD-5B2D-4FDF-AB79-5A7F280BEC6B}">
      <dgm:prSet/>
      <dgm:spPr/>
      <dgm:t>
        <a:bodyPr/>
        <a:lstStyle/>
        <a:p>
          <a:endParaRPr lang="en-US"/>
        </a:p>
      </dgm:t>
    </dgm:pt>
    <dgm:pt modelId="{91839FC6-6C03-4E9E-B30A-8BE31A21EA0E}" type="sibTrans" cxnId="{CA4888AD-5B2D-4FDF-AB79-5A7F280BEC6B}">
      <dgm:prSet/>
      <dgm:spPr/>
      <dgm:t>
        <a:bodyPr/>
        <a:lstStyle/>
        <a:p>
          <a:endParaRPr lang="en-US"/>
        </a:p>
      </dgm:t>
    </dgm:pt>
    <dgm:pt modelId="{9808E4E0-4C5C-4FEA-B8DD-C5406F636495}">
      <dgm:prSet phldrT="[Text]"/>
      <dgm:spPr/>
      <dgm:t>
        <a:bodyPr/>
        <a:lstStyle/>
        <a:p>
          <a:r>
            <a:rPr lang="en-US" dirty="0"/>
            <a:t>Skilled Workforce</a:t>
          </a:r>
        </a:p>
      </dgm:t>
    </dgm:pt>
    <dgm:pt modelId="{C0681EB1-C06F-490B-9889-B35F1E866843}" type="parTrans" cxnId="{92EC4ACA-2BBC-42D9-AA33-C31FB61A5178}">
      <dgm:prSet/>
      <dgm:spPr/>
      <dgm:t>
        <a:bodyPr/>
        <a:lstStyle/>
        <a:p>
          <a:endParaRPr lang="en-US"/>
        </a:p>
      </dgm:t>
    </dgm:pt>
    <dgm:pt modelId="{0E4BB35C-0950-4FFD-AE0A-5C222D562E87}" type="sibTrans" cxnId="{92EC4ACA-2BBC-42D9-AA33-C31FB61A5178}">
      <dgm:prSet/>
      <dgm:spPr/>
      <dgm:t>
        <a:bodyPr/>
        <a:lstStyle/>
        <a:p>
          <a:endParaRPr lang="en-US"/>
        </a:p>
      </dgm:t>
    </dgm:pt>
    <dgm:pt modelId="{82E7B5BA-7EF9-4B3F-B950-E97B7010B4E1}">
      <dgm:prSet phldrT="[Text]"/>
      <dgm:spPr/>
      <dgm:t>
        <a:bodyPr/>
        <a:lstStyle/>
        <a:p>
          <a:r>
            <a:rPr lang="en-US" dirty="0"/>
            <a:t>Incubators &amp; Business Networks</a:t>
          </a:r>
        </a:p>
      </dgm:t>
    </dgm:pt>
    <dgm:pt modelId="{3A7C39FF-228E-4F29-9F06-1A5F309AA5C5}" type="parTrans" cxnId="{331ACD33-BBF0-4371-985C-9249625B1E2F}">
      <dgm:prSet/>
      <dgm:spPr/>
      <dgm:t>
        <a:bodyPr/>
        <a:lstStyle/>
        <a:p>
          <a:endParaRPr lang="en-US"/>
        </a:p>
      </dgm:t>
    </dgm:pt>
    <dgm:pt modelId="{FBCB2368-8104-4059-9B9A-325A3A85C875}" type="sibTrans" cxnId="{331ACD33-BBF0-4371-985C-9249625B1E2F}">
      <dgm:prSet/>
      <dgm:spPr/>
      <dgm:t>
        <a:bodyPr/>
        <a:lstStyle/>
        <a:p>
          <a:endParaRPr lang="en-US"/>
        </a:p>
      </dgm:t>
    </dgm:pt>
    <dgm:pt modelId="{A95E4CF3-386A-4693-AB8A-D9F85DE3356B}">
      <dgm:prSet phldrT="[Text]"/>
      <dgm:spPr/>
      <dgm:t>
        <a:bodyPr/>
        <a:lstStyle/>
        <a:p>
          <a:r>
            <a:rPr lang="en-US" dirty="0"/>
            <a:t>Intellectual Property</a:t>
          </a:r>
        </a:p>
      </dgm:t>
    </dgm:pt>
    <dgm:pt modelId="{C9EFFA5D-D4C6-472D-981A-C9BF017C5B85}" type="parTrans" cxnId="{15648B69-FC3D-4105-A091-26CA54831F8F}">
      <dgm:prSet/>
      <dgm:spPr/>
      <dgm:t>
        <a:bodyPr/>
        <a:lstStyle/>
        <a:p>
          <a:endParaRPr lang="en-US"/>
        </a:p>
      </dgm:t>
    </dgm:pt>
    <dgm:pt modelId="{FCDCC72D-64B0-45B5-ABF2-85CB7FE0AA00}" type="sibTrans" cxnId="{15648B69-FC3D-4105-A091-26CA54831F8F}">
      <dgm:prSet/>
      <dgm:spPr/>
      <dgm:t>
        <a:bodyPr/>
        <a:lstStyle/>
        <a:p>
          <a:endParaRPr lang="en-US"/>
        </a:p>
      </dgm:t>
    </dgm:pt>
    <dgm:pt modelId="{178D60FF-ECA3-4072-9758-CA11A96DC35D}">
      <dgm:prSet phldrT="[Text]"/>
      <dgm:spPr/>
      <dgm:t>
        <a:bodyPr/>
        <a:lstStyle/>
        <a:p>
          <a:r>
            <a:rPr lang="en-US" dirty="0"/>
            <a:t>Industry-specific Technology</a:t>
          </a:r>
        </a:p>
      </dgm:t>
    </dgm:pt>
    <dgm:pt modelId="{C76A2661-9FD2-4129-9BD1-100F3664832F}" type="parTrans" cxnId="{CBA706FC-7C72-44BE-9616-B8934E197515}">
      <dgm:prSet/>
      <dgm:spPr/>
    </dgm:pt>
    <dgm:pt modelId="{A0D92078-6FA1-4E1E-98E9-3E74ABD3ABAA}" type="sibTrans" cxnId="{CBA706FC-7C72-44BE-9616-B8934E197515}">
      <dgm:prSet/>
      <dgm:spPr/>
    </dgm:pt>
    <dgm:pt modelId="{63833421-61FB-4705-9A45-F90C9DBE7C23}" type="pres">
      <dgm:prSet presAssocID="{760491C5-A7B9-428B-8B5F-A8D75238501F}" presName="composite" presStyleCnt="0">
        <dgm:presLayoutVars>
          <dgm:chMax val="1"/>
          <dgm:dir/>
          <dgm:resizeHandles val="exact"/>
        </dgm:presLayoutVars>
      </dgm:prSet>
      <dgm:spPr/>
    </dgm:pt>
    <dgm:pt modelId="{7A170D0D-8DA9-43E5-B08B-0E6B312C7329}" type="pres">
      <dgm:prSet presAssocID="{760491C5-A7B9-428B-8B5F-A8D75238501F}" presName="radial" presStyleCnt="0">
        <dgm:presLayoutVars>
          <dgm:animLvl val="ctr"/>
        </dgm:presLayoutVars>
      </dgm:prSet>
      <dgm:spPr/>
    </dgm:pt>
    <dgm:pt modelId="{C598D441-136A-485C-8626-35FE33CFF2A2}" type="pres">
      <dgm:prSet presAssocID="{60CCF214-2190-41D2-9644-D7A1610D6698}" presName="centerShape" presStyleLbl="vennNode1" presStyleIdx="0" presStyleCnt="9" custScaleX="83414" custScaleY="89167"/>
      <dgm:spPr/>
    </dgm:pt>
    <dgm:pt modelId="{87D09F8E-0444-432B-9B2E-1FD083C554A4}" type="pres">
      <dgm:prSet presAssocID="{A500BF7B-33F2-4665-B2D0-A5BBE05DCBB4}" presName="node" presStyleLbl="vennNode1" presStyleIdx="1" presStyleCnt="9">
        <dgm:presLayoutVars>
          <dgm:bulletEnabled val="1"/>
        </dgm:presLayoutVars>
      </dgm:prSet>
      <dgm:spPr/>
    </dgm:pt>
    <dgm:pt modelId="{2BACCE06-2C97-44BC-8615-BBA87EAF5794}" type="pres">
      <dgm:prSet presAssocID="{55504FC0-8F6A-4715-8082-46350813DB46}" presName="node" presStyleLbl="vennNode1" presStyleIdx="2" presStyleCnt="9">
        <dgm:presLayoutVars>
          <dgm:bulletEnabled val="1"/>
        </dgm:presLayoutVars>
      </dgm:prSet>
      <dgm:spPr/>
    </dgm:pt>
    <dgm:pt modelId="{9062404D-4E96-4570-A789-E89BA35184F0}" type="pres">
      <dgm:prSet presAssocID="{A95E4CF3-386A-4693-AB8A-D9F85DE3356B}" presName="node" presStyleLbl="vennNode1" presStyleIdx="3" presStyleCnt="9">
        <dgm:presLayoutVars>
          <dgm:bulletEnabled val="1"/>
        </dgm:presLayoutVars>
      </dgm:prSet>
      <dgm:spPr/>
    </dgm:pt>
    <dgm:pt modelId="{02105A91-AF11-4836-9B9C-7739BD7AE418}" type="pres">
      <dgm:prSet presAssocID="{F2F37B76-8B01-4056-8F69-E895D3D7B96F}" presName="node" presStyleLbl="vennNode1" presStyleIdx="4" presStyleCnt="9">
        <dgm:presLayoutVars>
          <dgm:bulletEnabled val="1"/>
        </dgm:presLayoutVars>
      </dgm:prSet>
      <dgm:spPr/>
    </dgm:pt>
    <dgm:pt modelId="{1D8CED57-F544-42CB-9E1E-02FCC7A3E94F}" type="pres">
      <dgm:prSet presAssocID="{FD0F8363-7841-45DB-822E-E7289458D49F}" presName="node" presStyleLbl="vennNode1" presStyleIdx="5" presStyleCnt="9">
        <dgm:presLayoutVars>
          <dgm:bulletEnabled val="1"/>
        </dgm:presLayoutVars>
      </dgm:prSet>
      <dgm:spPr/>
    </dgm:pt>
    <dgm:pt modelId="{4321A632-A3ED-4D90-B1C6-8D8CEF21FE8F}" type="pres">
      <dgm:prSet presAssocID="{9808E4E0-4C5C-4FEA-B8DD-C5406F636495}" presName="node" presStyleLbl="vennNode1" presStyleIdx="6" presStyleCnt="9">
        <dgm:presLayoutVars>
          <dgm:bulletEnabled val="1"/>
        </dgm:presLayoutVars>
      </dgm:prSet>
      <dgm:spPr/>
    </dgm:pt>
    <dgm:pt modelId="{9BBF6BD9-2F93-4F86-95CC-DE4E0BC0C37F}" type="pres">
      <dgm:prSet presAssocID="{82E7B5BA-7EF9-4B3F-B950-E97B7010B4E1}" presName="node" presStyleLbl="vennNode1" presStyleIdx="7" presStyleCnt="9">
        <dgm:presLayoutVars>
          <dgm:bulletEnabled val="1"/>
        </dgm:presLayoutVars>
      </dgm:prSet>
      <dgm:spPr/>
    </dgm:pt>
    <dgm:pt modelId="{FD49C20F-1EAE-408E-9413-AF483EFEEBE3}" type="pres">
      <dgm:prSet presAssocID="{178D60FF-ECA3-4072-9758-CA11A96DC35D}" presName="node" presStyleLbl="vennNode1" presStyleIdx="8" presStyleCnt="9">
        <dgm:presLayoutVars>
          <dgm:bulletEnabled val="1"/>
        </dgm:presLayoutVars>
      </dgm:prSet>
      <dgm:spPr/>
    </dgm:pt>
  </dgm:ptLst>
  <dgm:cxnLst>
    <dgm:cxn modelId="{B1709A20-21F0-4D63-B82F-8E98CF9855BB}" type="presOf" srcId="{9808E4E0-4C5C-4FEA-B8DD-C5406F636495}" destId="{4321A632-A3ED-4D90-B1C6-8D8CEF21FE8F}" srcOrd="0" destOrd="0" presId="urn:microsoft.com/office/officeart/2005/8/layout/radial3"/>
    <dgm:cxn modelId="{331ACD33-BBF0-4371-985C-9249625B1E2F}" srcId="{60CCF214-2190-41D2-9644-D7A1610D6698}" destId="{82E7B5BA-7EF9-4B3F-B950-E97B7010B4E1}" srcOrd="6" destOrd="0" parTransId="{3A7C39FF-228E-4F29-9F06-1A5F309AA5C5}" sibTransId="{FBCB2368-8104-4059-9B9A-325A3A85C875}"/>
    <dgm:cxn modelId="{AC2D8044-E54B-4CD6-B0F0-3E417682CD49}" type="presOf" srcId="{760491C5-A7B9-428B-8B5F-A8D75238501F}" destId="{63833421-61FB-4705-9A45-F90C9DBE7C23}" srcOrd="0" destOrd="0" presId="urn:microsoft.com/office/officeart/2005/8/layout/radial3"/>
    <dgm:cxn modelId="{B82A1765-14F0-409B-B474-1E156D850556}" srcId="{60CCF214-2190-41D2-9644-D7A1610D6698}" destId="{A500BF7B-33F2-4665-B2D0-A5BBE05DCBB4}" srcOrd="0" destOrd="0" parTransId="{654BD7F3-19D3-413F-B9E8-1A9C2077E8F3}" sibTransId="{120CD793-9A6C-439C-952D-9C6E9A1B2D3E}"/>
    <dgm:cxn modelId="{F42C3D47-511E-4E60-A6D4-0783A3CEEFCA}" type="presOf" srcId="{178D60FF-ECA3-4072-9758-CA11A96DC35D}" destId="{FD49C20F-1EAE-408E-9413-AF483EFEEBE3}" srcOrd="0" destOrd="0" presId="urn:microsoft.com/office/officeart/2005/8/layout/radial3"/>
    <dgm:cxn modelId="{15648B69-FC3D-4105-A091-26CA54831F8F}" srcId="{60CCF214-2190-41D2-9644-D7A1610D6698}" destId="{A95E4CF3-386A-4693-AB8A-D9F85DE3356B}" srcOrd="2" destOrd="0" parTransId="{C9EFFA5D-D4C6-472D-981A-C9BF017C5B85}" sibTransId="{FCDCC72D-64B0-45B5-ABF2-85CB7FE0AA00}"/>
    <dgm:cxn modelId="{D5B8FB4C-6E14-48F3-BCEE-5B8579B3C69C}" type="presOf" srcId="{FD0F8363-7841-45DB-822E-E7289458D49F}" destId="{1D8CED57-F544-42CB-9E1E-02FCC7A3E94F}" srcOrd="0" destOrd="0" presId="urn:microsoft.com/office/officeart/2005/8/layout/radial3"/>
    <dgm:cxn modelId="{0F36E453-FE71-4B93-91F3-73BDA92773A5}" srcId="{60CCF214-2190-41D2-9644-D7A1610D6698}" destId="{F2F37B76-8B01-4056-8F69-E895D3D7B96F}" srcOrd="3" destOrd="0" parTransId="{FF2DC784-565F-4B2D-B3E3-D813E332801D}" sibTransId="{83DBAAF3-25CB-4A1B-869A-362EE86E9670}"/>
    <dgm:cxn modelId="{4A5BE456-91CF-45C9-993A-C255CB335676}" srcId="{760491C5-A7B9-428B-8B5F-A8D75238501F}" destId="{60CCF214-2190-41D2-9644-D7A1610D6698}" srcOrd="0" destOrd="0" parTransId="{3B795B35-B076-4A16-9A24-1326422EDCF6}" sibTransId="{9B1FC8BA-F6C3-445F-8917-D73BA95EF764}"/>
    <dgm:cxn modelId="{CA4888AD-5B2D-4FDF-AB79-5A7F280BEC6B}" srcId="{60CCF214-2190-41D2-9644-D7A1610D6698}" destId="{FD0F8363-7841-45DB-822E-E7289458D49F}" srcOrd="4" destOrd="0" parTransId="{7C284E14-6D8D-4213-A98D-800545717317}" sibTransId="{91839FC6-6C03-4E9E-B30A-8BE31A21EA0E}"/>
    <dgm:cxn modelId="{BF44F3AD-16E0-4537-85E5-8423251D94A1}" type="presOf" srcId="{F2F37B76-8B01-4056-8F69-E895D3D7B96F}" destId="{02105A91-AF11-4836-9B9C-7739BD7AE418}" srcOrd="0" destOrd="0" presId="urn:microsoft.com/office/officeart/2005/8/layout/radial3"/>
    <dgm:cxn modelId="{45391DAF-CB6E-44B3-A711-D3C04B89C2CE}" type="presOf" srcId="{A500BF7B-33F2-4665-B2D0-A5BBE05DCBB4}" destId="{87D09F8E-0444-432B-9B2E-1FD083C554A4}" srcOrd="0" destOrd="0" presId="urn:microsoft.com/office/officeart/2005/8/layout/radial3"/>
    <dgm:cxn modelId="{C51FB8B7-6486-403A-BAC5-CDF9756CC338}" type="presOf" srcId="{82E7B5BA-7EF9-4B3F-B950-E97B7010B4E1}" destId="{9BBF6BD9-2F93-4F86-95CC-DE4E0BC0C37F}" srcOrd="0" destOrd="0" presId="urn:microsoft.com/office/officeart/2005/8/layout/radial3"/>
    <dgm:cxn modelId="{BC1A6EB9-EA76-47FF-BAB1-A064E38CBCB4}" type="presOf" srcId="{55504FC0-8F6A-4715-8082-46350813DB46}" destId="{2BACCE06-2C97-44BC-8615-BBA87EAF5794}" srcOrd="0" destOrd="0" presId="urn:microsoft.com/office/officeart/2005/8/layout/radial3"/>
    <dgm:cxn modelId="{9AF6F9C6-DA17-4CE2-B044-D870B1592169}" srcId="{60CCF214-2190-41D2-9644-D7A1610D6698}" destId="{55504FC0-8F6A-4715-8082-46350813DB46}" srcOrd="1" destOrd="0" parTransId="{6C92512A-9624-464F-87DD-EBD7578B9C78}" sibTransId="{7C79AB71-2EF0-49C3-B0BB-447E72751A93}"/>
    <dgm:cxn modelId="{F445ECC9-49FE-4AC5-B217-851F93334C96}" type="presOf" srcId="{60CCF214-2190-41D2-9644-D7A1610D6698}" destId="{C598D441-136A-485C-8626-35FE33CFF2A2}" srcOrd="0" destOrd="0" presId="urn:microsoft.com/office/officeart/2005/8/layout/radial3"/>
    <dgm:cxn modelId="{92EC4ACA-2BBC-42D9-AA33-C31FB61A5178}" srcId="{60CCF214-2190-41D2-9644-D7A1610D6698}" destId="{9808E4E0-4C5C-4FEA-B8DD-C5406F636495}" srcOrd="5" destOrd="0" parTransId="{C0681EB1-C06F-490B-9889-B35F1E866843}" sibTransId="{0E4BB35C-0950-4FFD-AE0A-5C222D562E87}"/>
    <dgm:cxn modelId="{4A3F84CD-E5B6-456D-B528-B863BCF2E3D7}" type="presOf" srcId="{A95E4CF3-386A-4693-AB8A-D9F85DE3356B}" destId="{9062404D-4E96-4570-A789-E89BA35184F0}" srcOrd="0" destOrd="0" presId="urn:microsoft.com/office/officeart/2005/8/layout/radial3"/>
    <dgm:cxn modelId="{CBA706FC-7C72-44BE-9616-B8934E197515}" srcId="{60CCF214-2190-41D2-9644-D7A1610D6698}" destId="{178D60FF-ECA3-4072-9758-CA11A96DC35D}" srcOrd="7" destOrd="0" parTransId="{C76A2661-9FD2-4129-9BD1-100F3664832F}" sibTransId="{A0D92078-6FA1-4E1E-98E9-3E74ABD3ABAA}"/>
    <dgm:cxn modelId="{4EE5965F-18AE-4DED-A822-E3979BCB9184}" type="presParOf" srcId="{63833421-61FB-4705-9A45-F90C9DBE7C23}" destId="{7A170D0D-8DA9-43E5-B08B-0E6B312C7329}" srcOrd="0" destOrd="0" presId="urn:microsoft.com/office/officeart/2005/8/layout/radial3"/>
    <dgm:cxn modelId="{00C36759-F74D-47FF-B0D5-FD2FF211575C}" type="presParOf" srcId="{7A170D0D-8DA9-43E5-B08B-0E6B312C7329}" destId="{C598D441-136A-485C-8626-35FE33CFF2A2}" srcOrd="0" destOrd="0" presId="urn:microsoft.com/office/officeart/2005/8/layout/radial3"/>
    <dgm:cxn modelId="{2B213A24-44BE-4131-90CD-F4D4C7D69A60}" type="presParOf" srcId="{7A170D0D-8DA9-43E5-B08B-0E6B312C7329}" destId="{87D09F8E-0444-432B-9B2E-1FD083C554A4}" srcOrd="1" destOrd="0" presId="urn:microsoft.com/office/officeart/2005/8/layout/radial3"/>
    <dgm:cxn modelId="{C846BAC7-18E2-41B5-AAA5-708DF257EE5C}" type="presParOf" srcId="{7A170D0D-8DA9-43E5-B08B-0E6B312C7329}" destId="{2BACCE06-2C97-44BC-8615-BBA87EAF5794}" srcOrd="2" destOrd="0" presId="urn:microsoft.com/office/officeart/2005/8/layout/radial3"/>
    <dgm:cxn modelId="{9297AD7D-AA2B-4C57-B5C3-880173A7B174}" type="presParOf" srcId="{7A170D0D-8DA9-43E5-B08B-0E6B312C7329}" destId="{9062404D-4E96-4570-A789-E89BA35184F0}" srcOrd="3" destOrd="0" presId="urn:microsoft.com/office/officeart/2005/8/layout/radial3"/>
    <dgm:cxn modelId="{DB8459DB-B747-4995-9061-C27D4468684D}" type="presParOf" srcId="{7A170D0D-8DA9-43E5-B08B-0E6B312C7329}" destId="{02105A91-AF11-4836-9B9C-7739BD7AE418}" srcOrd="4" destOrd="0" presId="urn:microsoft.com/office/officeart/2005/8/layout/radial3"/>
    <dgm:cxn modelId="{25C76FD5-E0E0-411F-BED1-D81A1033C49B}" type="presParOf" srcId="{7A170D0D-8DA9-43E5-B08B-0E6B312C7329}" destId="{1D8CED57-F544-42CB-9E1E-02FCC7A3E94F}" srcOrd="5" destOrd="0" presId="urn:microsoft.com/office/officeart/2005/8/layout/radial3"/>
    <dgm:cxn modelId="{64AC9F6D-85B8-4D6C-9082-F2BDF713AA5E}" type="presParOf" srcId="{7A170D0D-8DA9-43E5-B08B-0E6B312C7329}" destId="{4321A632-A3ED-4D90-B1C6-8D8CEF21FE8F}" srcOrd="6" destOrd="0" presId="urn:microsoft.com/office/officeart/2005/8/layout/radial3"/>
    <dgm:cxn modelId="{2E6FB475-AF30-4C13-A8B2-DDB96444C127}" type="presParOf" srcId="{7A170D0D-8DA9-43E5-B08B-0E6B312C7329}" destId="{9BBF6BD9-2F93-4F86-95CC-DE4E0BC0C37F}" srcOrd="7" destOrd="0" presId="urn:microsoft.com/office/officeart/2005/8/layout/radial3"/>
    <dgm:cxn modelId="{A50A341F-E348-42B2-8D8F-0C1D17423DF9}" type="presParOf" srcId="{7A170D0D-8DA9-43E5-B08B-0E6B312C7329}" destId="{FD49C20F-1EAE-408E-9413-AF483EFEEBE3}" srcOrd="8"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0491C5-A7B9-428B-8B5F-A8D75238501F}" type="doc">
      <dgm:prSet loTypeId="urn:microsoft.com/office/officeart/2005/8/layout/radial3" loCatId="relationship" qsTypeId="urn:microsoft.com/office/officeart/2005/8/quickstyle/3d3" qsCatId="3D" csTypeId="urn:microsoft.com/office/officeart/2005/8/colors/accent1_5" csCatId="accent1" phldr="1"/>
      <dgm:spPr/>
      <dgm:t>
        <a:bodyPr/>
        <a:lstStyle/>
        <a:p>
          <a:endParaRPr lang="en-US"/>
        </a:p>
      </dgm:t>
    </dgm:pt>
    <dgm:pt modelId="{60CCF214-2190-41D2-9644-D7A1610D6698}">
      <dgm:prSet phldrT="[Text]"/>
      <dgm:spPr/>
      <dgm:t>
        <a:bodyPr/>
        <a:lstStyle/>
        <a:p>
          <a:r>
            <a:rPr lang="en-US" dirty="0"/>
            <a:t>Access to Capital</a:t>
          </a:r>
        </a:p>
      </dgm:t>
    </dgm:pt>
    <dgm:pt modelId="{3B795B35-B076-4A16-9A24-1326422EDCF6}" type="parTrans" cxnId="{4A5BE456-91CF-45C9-993A-C255CB335676}">
      <dgm:prSet/>
      <dgm:spPr/>
      <dgm:t>
        <a:bodyPr/>
        <a:lstStyle/>
        <a:p>
          <a:endParaRPr lang="en-US"/>
        </a:p>
      </dgm:t>
    </dgm:pt>
    <dgm:pt modelId="{9B1FC8BA-F6C3-445F-8917-D73BA95EF764}" type="sibTrans" cxnId="{4A5BE456-91CF-45C9-993A-C255CB335676}">
      <dgm:prSet/>
      <dgm:spPr/>
      <dgm:t>
        <a:bodyPr/>
        <a:lstStyle/>
        <a:p>
          <a:endParaRPr lang="en-US"/>
        </a:p>
      </dgm:t>
    </dgm:pt>
    <dgm:pt modelId="{A500BF7B-33F2-4665-B2D0-A5BBE05DCBB4}">
      <dgm:prSet phldrT="[Text]"/>
      <dgm:spPr/>
      <dgm:t>
        <a:bodyPr/>
        <a:lstStyle/>
        <a:p>
          <a:r>
            <a:rPr lang="en-US" dirty="0"/>
            <a:t>Fiscal and Monetary Policies</a:t>
          </a:r>
        </a:p>
      </dgm:t>
    </dgm:pt>
    <dgm:pt modelId="{654BD7F3-19D3-413F-B9E8-1A9C2077E8F3}" type="parTrans" cxnId="{B82A1765-14F0-409B-B474-1E156D850556}">
      <dgm:prSet/>
      <dgm:spPr/>
      <dgm:t>
        <a:bodyPr/>
        <a:lstStyle/>
        <a:p>
          <a:endParaRPr lang="en-US"/>
        </a:p>
      </dgm:t>
    </dgm:pt>
    <dgm:pt modelId="{120CD793-9A6C-439C-952D-9C6E9A1B2D3E}" type="sibTrans" cxnId="{B82A1765-14F0-409B-B474-1E156D850556}">
      <dgm:prSet/>
      <dgm:spPr/>
      <dgm:t>
        <a:bodyPr/>
        <a:lstStyle/>
        <a:p>
          <a:endParaRPr lang="en-US"/>
        </a:p>
      </dgm:t>
    </dgm:pt>
    <dgm:pt modelId="{55504FC0-8F6A-4715-8082-46350813DB46}">
      <dgm:prSet phldrT="[Text]"/>
      <dgm:spPr/>
      <dgm:t>
        <a:bodyPr/>
        <a:lstStyle/>
        <a:p>
          <a:r>
            <a:rPr lang="en-US" dirty="0"/>
            <a:t>Private Lenders</a:t>
          </a:r>
        </a:p>
      </dgm:t>
    </dgm:pt>
    <dgm:pt modelId="{6C92512A-9624-464F-87DD-EBD7578B9C78}" type="parTrans" cxnId="{9AF6F9C6-DA17-4CE2-B044-D870B1592169}">
      <dgm:prSet/>
      <dgm:spPr/>
      <dgm:t>
        <a:bodyPr/>
        <a:lstStyle/>
        <a:p>
          <a:endParaRPr lang="en-US"/>
        </a:p>
      </dgm:t>
    </dgm:pt>
    <dgm:pt modelId="{7C79AB71-2EF0-49C3-B0BB-447E72751A93}" type="sibTrans" cxnId="{9AF6F9C6-DA17-4CE2-B044-D870B1592169}">
      <dgm:prSet/>
      <dgm:spPr/>
      <dgm:t>
        <a:bodyPr/>
        <a:lstStyle/>
        <a:p>
          <a:endParaRPr lang="en-US"/>
        </a:p>
      </dgm:t>
    </dgm:pt>
    <dgm:pt modelId="{F2F37B76-8B01-4056-8F69-E895D3D7B96F}">
      <dgm:prSet phldrT="[Text]"/>
      <dgm:spPr/>
      <dgm:t>
        <a:bodyPr/>
        <a:lstStyle/>
        <a:p>
          <a:r>
            <a:rPr lang="en-US" dirty="0"/>
            <a:t>Leveraged Lending</a:t>
          </a:r>
        </a:p>
      </dgm:t>
    </dgm:pt>
    <dgm:pt modelId="{FF2DC784-565F-4B2D-B3E3-D813E332801D}" type="parTrans" cxnId="{0F36E453-FE71-4B93-91F3-73BDA92773A5}">
      <dgm:prSet/>
      <dgm:spPr/>
      <dgm:t>
        <a:bodyPr/>
        <a:lstStyle/>
        <a:p>
          <a:endParaRPr lang="en-US"/>
        </a:p>
      </dgm:t>
    </dgm:pt>
    <dgm:pt modelId="{83DBAAF3-25CB-4A1B-869A-362EE86E9670}" type="sibTrans" cxnId="{0F36E453-FE71-4B93-91F3-73BDA92773A5}">
      <dgm:prSet/>
      <dgm:spPr/>
      <dgm:t>
        <a:bodyPr/>
        <a:lstStyle/>
        <a:p>
          <a:endParaRPr lang="en-US"/>
        </a:p>
      </dgm:t>
    </dgm:pt>
    <dgm:pt modelId="{FD0F8363-7841-45DB-822E-E7289458D49F}">
      <dgm:prSet phldrT="[Text]"/>
      <dgm:spPr/>
      <dgm:t>
        <a:bodyPr/>
        <a:lstStyle/>
        <a:p>
          <a:r>
            <a:rPr lang="en-US" dirty="0"/>
            <a:t>Development Finance</a:t>
          </a:r>
        </a:p>
      </dgm:t>
    </dgm:pt>
    <dgm:pt modelId="{7C284E14-6D8D-4213-A98D-800545717317}" type="parTrans" cxnId="{CA4888AD-5B2D-4FDF-AB79-5A7F280BEC6B}">
      <dgm:prSet/>
      <dgm:spPr/>
      <dgm:t>
        <a:bodyPr/>
        <a:lstStyle/>
        <a:p>
          <a:endParaRPr lang="en-US"/>
        </a:p>
      </dgm:t>
    </dgm:pt>
    <dgm:pt modelId="{91839FC6-6C03-4E9E-B30A-8BE31A21EA0E}" type="sibTrans" cxnId="{CA4888AD-5B2D-4FDF-AB79-5A7F280BEC6B}">
      <dgm:prSet/>
      <dgm:spPr/>
      <dgm:t>
        <a:bodyPr/>
        <a:lstStyle/>
        <a:p>
          <a:endParaRPr lang="en-US"/>
        </a:p>
      </dgm:t>
    </dgm:pt>
    <dgm:pt modelId="{9808E4E0-4C5C-4FEA-B8DD-C5406F636495}">
      <dgm:prSet phldrT="[Text]"/>
      <dgm:spPr/>
      <dgm:t>
        <a:bodyPr/>
        <a:lstStyle/>
        <a:p>
          <a:r>
            <a:rPr lang="en-US" dirty="0"/>
            <a:t>Venture Capital</a:t>
          </a:r>
        </a:p>
      </dgm:t>
    </dgm:pt>
    <dgm:pt modelId="{C0681EB1-C06F-490B-9889-B35F1E866843}" type="parTrans" cxnId="{92EC4ACA-2BBC-42D9-AA33-C31FB61A5178}">
      <dgm:prSet/>
      <dgm:spPr/>
      <dgm:t>
        <a:bodyPr/>
        <a:lstStyle/>
        <a:p>
          <a:endParaRPr lang="en-US"/>
        </a:p>
      </dgm:t>
    </dgm:pt>
    <dgm:pt modelId="{0E4BB35C-0950-4FFD-AE0A-5C222D562E87}" type="sibTrans" cxnId="{92EC4ACA-2BBC-42D9-AA33-C31FB61A5178}">
      <dgm:prSet/>
      <dgm:spPr/>
      <dgm:t>
        <a:bodyPr/>
        <a:lstStyle/>
        <a:p>
          <a:endParaRPr lang="en-US"/>
        </a:p>
      </dgm:t>
    </dgm:pt>
    <dgm:pt modelId="{82E7B5BA-7EF9-4B3F-B950-E97B7010B4E1}">
      <dgm:prSet phldrT="[Text]"/>
      <dgm:spPr/>
      <dgm:t>
        <a:bodyPr/>
        <a:lstStyle/>
        <a:p>
          <a:r>
            <a:rPr lang="en-US" dirty="0"/>
            <a:t>Angel Investors</a:t>
          </a:r>
        </a:p>
      </dgm:t>
    </dgm:pt>
    <dgm:pt modelId="{3A7C39FF-228E-4F29-9F06-1A5F309AA5C5}" type="parTrans" cxnId="{331ACD33-BBF0-4371-985C-9249625B1E2F}">
      <dgm:prSet/>
      <dgm:spPr/>
      <dgm:t>
        <a:bodyPr/>
        <a:lstStyle/>
        <a:p>
          <a:endParaRPr lang="en-US"/>
        </a:p>
      </dgm:t>
    </dgm:pt>
    <dgm:pt modelId="{FBCB2368-8104-4059-9B9A-325A3A85C875}" type="sibTrans" cxnId="{331ACD33-BBF0-4371-985C-9249625B1E2F}">
      <dgm:prSet/>
      <dgm:spPr/>
      <dgm:t>
        <a:bodyPr/>
        <a:lstStyle/>
        <a:p>
          <a:endParaRPr lang="en-US"/>
        </a:p>
      </dgm:t>
    </dgm:pt>
    <dgm:pt modelId="{A95E4CF3-386A-4693-AB8A-D9F85DE3356B}">
      <dgm:prSet phldrT="[Text]"/>
      <dgm:spPr/>
      <dgm:t>
        <a:bodyPr/>
        <a:lstStyle/>
        <a:p>
          <a:r>
            <a:rPr lang="en-US" dirty="0"/>
            <a:t>Direct Lending</a:t>
          </a:r>
        </a:p>
      </dgm:t>
    </dgm:pt>
    <dgm:pt modelId="{C9EFFA5D-D4C6-472D-981A-C9BF017C5B85}" type="parTrans" cxnId="{15648B69-FC3D-4105-A091-26CA54831F8F}">
      <dgm:prSet/>
      <dgm:spPr/>
      <dgm:t>
        <a:bodyPr/>
        <a:lstStyle/>
        <a:p>
          <a:endParaRPr lang="en-US"/>
        </a:p>
      </dgm:t>
    </dgm:pt>
    <dgm:pt modelId="{FCDCC72D-64B0-45B5-ABF2-85CB7FE0AA00}" type="sibTrans" cxnId="{15648B69-FC3D-4105-A091-26CA54831F8F}">
      <dgm:prSet/>
      <dgm:spPr/>
      <dgm:t>
        <a:bodyPr/>
        <a:lstStyle/>
        <a:p>
          <a:endParaRPr lang="en-US"/>
        </a:p>
      </dgm:t>
    </dgm:pt>
    <dgm:pt modelId="{178D60FF-ECA3-4072-9758-CA11A96DC35D}">
      <dgm:prSet phldrT="[Text]"/>
      <dgm:spPr/>
      <dgm:t>
        <a:bodyPr/>
        <a:lstStyle/>
        <a:p>
          <a:r>
            <a:rPr lang="en-US" dirty="0"/>
            <a:t>Other Public Financing</a:t>
          </a:r>
        </a:p>
      </dgm:t>
    </dgm:pt>
    <dgm:pt modelId="{C76A2661-9FD2-4129-9BD1-100F3664832F}" type="parTrans" cxnId="{CBA706FC-7C72-44BE-9616-B8934E197515}">
      <dgm:prSet/>
      <dgm:spPr/>
    </dgm:pt>
    <dgm:pt modelId="{A0D92078-6FA1-4E1E-98E9-3E74ABD3ABAA}" type="sibTrans" cxnId="{CBA706FC-7C72-44BE-9616-B8934E197515}">
      <dgm:prSet/>
      <dgm:spPr/>
    </dgm:pt>
    <dgm:pt modelId="{63833421-61FB-4705-9A45-F90C9DBE7C23}" type="pres">
      <dgm:prSet presAssocID="{760491C5-A7B9-428B-8B5F-A8D75238501F}" presName="composite" presStyleCnt="0">
        <dgm:presLayoutVars>
          <dgm:chMax val="1"/>
          <dgm:dir/>
          <dgm:resizeHandles val="exact"/>
        </dgm:presLayoutVars>
      </dgm:prSet>
      <dgm:spPr/>
    </dgm:pt>
    <dgm:pt modelId="{7A170D0D-8DA9-43E5-B08B-0E6B312C7329}" type="pres">
      <dgm:prSet presAssocID="{760491C5-A7B9-428B-8B5F-A8D75238501F}" presName="radial" presStyleCnt="0">
        <dgm:presLayoutVars>
          <dgm:animLvl val="ctr"/>
        </dgm:presLayoutVars>
      </dgm:prSet>
      <dgm:spPr/>
    </dgm:pt>
    <dgm:pt modelId="{C598D441-136A-485C-8626-35FE33CFF2A2}" type="pres">
      <dgm:prSet presAssocID="{60CCF214-2190-41D2-9644-D7A1610D6698}" presName="centerShape" presStyleLbl="vennNode1" presStyleIdx="0" presStyleCnt="9" custScaleX="83414" custScaleY="89167"/>
      <dgm:spPr/>
    </dgm:pt>
    <dgm:pt modelId="{87D09F8E-0444-432B-9B2E-1FD083C554A4}" type="pres">
      <dgm:prSet presAssocID="{A500BF7B-33F2-4665-B2D0-A5BBE05DCBB4}" presName="node" presStyleLbl="vennNode1" presStyleIdx="1" presStyleCnt="9">
        <dgm:presLayoutVars>
          <dgm:bulletEnabled val="1"/>
        </dgm:presLayoutVars>
      </dgm:prSet>
      <dgm:spPr/>
    </dgm:pt>
    <dgm:pt modelId="{2BACCE06-2C97-44BC-8615-BBA87EAF5794}" type="pres">
      <dgm:prSet presAssocID="{55504FC0-8F6A-4715-8082-46350813DB46}" presName="node" presStyleLbl="vennNode1" presStyleIdx="2" presStyleCnt="9">
        <dgm:presLayoutVars>
          <dgm:bulletEnabled val="1"/>
        </dgm:presLayoutVars>
      </dgm:prSet>
      <dgm:spPr/>
    </dgm:pt>
    <dgm:pt modelId="{9062404D-4E96-4570-A789-E89BA35184F0}" type="pres">
      <dgm:prSet presAssocID="{A95E4CF3-386A-4693-AB8A-D9F85DE3356B}" presName="node" presStyleLbl="vennNode1" presStyleIdx="3" presStyleCnt="9">
        <dgm:presLayoutVars>
          <dgm:bulletEnabled val="1"/>
        </dgm:presLayoutVars>
      </dgm:prSet>
      <dgm:spPr/>
    </dgm:pt>
    <dgm:pt modelId="{02105A91-AF11-4836-9B9C-7739BD7AE418}" type="pres">
      <dgm:prSet presAssocID="{F2F37B76-8B01-4056-8F69-E895D3D7B96F}" presName="node" presStyleLbl="vennNode1" presStyleIdx="4" presStyleCnt="9">
        <dgm:presLayoutVars>
          <dgm:bulletEnabled val="1"/>
        </dgm:presLayoutVars>
      </dgm:prSet>
      <dgm:spPr/>
    </dgm:pt>
    <dgm:pt modelId="{1D8CED57-F544-42CB-9E1E-02FCC7A3E94F}" type="pres">
      <dgm:prSet presAssocID="{FD0F8363-7841-45DB-822E-E7289458D49F}" presName="node" presStyleLbl="vennNode1" presStyleIdx="5" presStyleCnt="9">
        <dgm:presLayoutVars>
          <dgm:bulletEnabled val="1"/>
        </dgm:presLayoutVars>
      </dgm:prSet>
      <dgm:spPr/>
    </dgm:pt>
    <dgm:pt modelId="{4321A632-A3ED-4D90-B1C6-8D8CEF21FE8F}" type="pres">
      <dgm:prSet presAssocID="{9808E4E0-4C5C-4FEA-B8DD-C5406F636495}" presName="node" presStyleLbl="vennNode1" presStyleIdx="6" presStyleCnt="9">
        <dgm:presLayoutVars>
          <dgm:bulletEnabled val="1"/>
        </dgm:presLayoutVars>
      </dgm:prSet>
      <dgm:spPr/>
    </dgm:pt>
    <dgm:pt modelId="{9BBF6BD9-2F93-4F86-95CC-DE4E0BC0C37F}" type="pres">
      <dgm:prSet presAssocID="{82E7B5BA-7EF9-4B3F-B950-E97B7010B4E1}" presName="node" presStyleLbl="vennNode1" presStyleIdx="7" presStyleCnt="9">
        <dgm:presLayoutVars>
          <dgm:bulletEnabled val="1"/>
        </dgm:presLayoutVars>
      </dgm:prSet>
      <dgm:spPr/>
    </dgm:pt>
    <dgm:pt modelId="{FD49C20F-1EAE-408E-9413-AF483EFEEBE3}" type="pres">
      <dgm:prSet presAssocID="{178D60FF-ECA3-4072-9758-CA11A96DC35D}" presName="node" presStyleLbl="vennNode1" presStyleIdx="8" presStyleCnt="9">
        <dgm:presLayoutVars>
          <dgm:bulletEnabled val="1"/>
        </dgm:presLayoutVars>
      </dgm:prSet>
      <dgm:spPr/>
    </dgm:pt>
  </dgm:ptLst>
  <dgm:cxnLst>
    <dgm:cxn modelId="{85F84F13-1562-4730-8B71-47D9BFB2CBEB}" type="presOf" srcId="{760491C5-A7B9-428B-8B5F-A8D75238501F}" destId="{63833421-61FB-4705-9A45-F90C9DBE7C23}" srcOrd="0" destOrd="0" presId="urn:microsoft.com/office/officeart/2005/8/layout/radial3"/>
    <dgm:cxn modelId="{2D2E0514-23EB-40D7-BE47-F2A52BFDC1A5}" type="presOf" srcId="{FD0F8363-7841-45DB-822E-E7289458D49F}" destId="{1D8CED57-F544-42CB-9E1E-02FCC7A3E94F}" srcOrd="0" destOrd="0" presId="urn:microsoft.com/office/officeart/2005/8/layout/radial3"/>
    <dgm:cxn modelId="{331ACD33-BBF0-4371-985C-9249625B1E2F}" srcId="{60CCF214-2190-41D2-9644-D7A1610D6698}" destId="{82E7B5BA-7EF9-4B3F-B950-E97B7010B4E1}" srcOrd="6" destOrd="0" parTransId="{3A7C39FF-228E-4F29-9F06-1A5F309AA5C5}" sibTransId="{FBCB2368-8104-4059-9B9A-325A3A85C875}"/>
    <dgm:cxn modelId="{F76A4635-FD46-4AC9-B5BF-38DF765FBF48}" type="presOf" srcId="{A95E4CF3-386A-4693-AB8A-D9F85DE3356B}" destId="{9062404D-4E96-4570-A789-E89BA35184F0}" srcOrd="0" destOrd="0" presId="urn:microsoft.com/office/officeart/2005/8/layout/radial3"/>
    <dgm:cxn modelId="{B82A1765-14F0-409B-B474-1E156D850556}" srcId="{60CCF214-2190-41D2-9644-D7A1610D6698}" destId="{A500BF7B-33F2-4665-B2D0-A5BBE05DCBB4}" srcOrd="0" destOrd="0" parTransId="{654BD7F3-19D3-413F-B9E8-1A9C2077E8F3}" sibTransId="{120CD793-9A6C-439C-952D-9C6E9A1B2D3E}"/>
    <dgm:cxn modelId="{95244267-9834-4059-A799-AB884D4873A4}" type="presOf" srcId="{82E7B5BA-7EF9-4B3F-B950-E97B7010B4E1}" destId="{9BBF6BD9-2F93-4F86-95CC-DE4E0BC0C37F}" srcOrd="0" destOrd="0" presId="urn:microsoft.com/office/officeart/2005/8/layout/radial3"/>
    <dgm:cxn modelId="{15648B69-FC3D-4105-A091-26CA54831F8F}" srcId="{60CCF214-2190-41D2-9644-D7A1610D6698}" destId="{A95E4CF3-386A-4693-AB8A-D9F85DE3356B}" srcOrd="2" destOrd="0" parTransId="{C9EFFA5D-D4C6-472D-981A-C9BF017C5B85}" sibTransId="{FCDCC72D-64B0-45B5-ABF2-85CB7FE0AA00}"/>
    <dgm:cxn modelId="{0F36E453-FE71-4B93-91F3-73BDA92773A5}" srcId="{60CCF214-2190-41D2-9644-D7A1610D6698}" destId="{F2F37B76-8B01-4056-8F69-E895D3D7B96F}" srcOrd="3" destOrd="0" parTransId="{FF2DC784-565F-4B2D-B3E3-D813E332801D}" sibTransId="{83DBAAF3-25CB-4A1B-869A-362EE86E9670}"/>
    <dgm:cxn modelId="{4A5BE456-91CF-45C9-993A-C255CB335676}" srcId="{760491C5-A7B9-428B-8B5F-A8D75238501F}" destId="{60CCF214-2190-41D2-9644-D7A1610D6698}" srcOrd="0" destOrd="0" parTransId="{3B795B35-B076-4A16-9A24-1326422EDCF6}" sibTransId="{9B1FC8BA-F6C3-445F-8917-D73BA95EF764}"/>
    <dgm:cxn modelId="{A086A19A-301C-4AB7-9439-7E97D0C29282}" type="presOf" srcId="{55504FC0-8F6A-4715-8082-46350813DB46}" destId="{2BACCE06-2C97-44BC-8615-BBA87EAF5794}" srcOrd="0" destOrd="0" presId="urn:microsoft.com/office/officeart/2005/8/layout/radial3"/>
    <dgm:cxn modelId="{93EAADA4-167A-43A9-9011-9808159F82A5}" type="presOf" srcId="{F2F37B76-8B01-4056-8F69-E895D3D7B96F}" destId="{02105A91-AF11-4836-9B9C-7739BD7AE418}" srcOrd="0" destOrd="0" presId="urn:microsoft.com/office/officeart/2005/8/layout/radial3"/>
    <dgm:cxn modelId="{CA4888AD-5B2D-4FDF-AB79-5A7F280BEC6B}" srcId="{60CCF214-2190-41D2-9644-D7A1610D6698}" destId="{FD0F8363-7841-45DB-822E-E7289458D49F}" srcOrd="4" destOrd="0" parTransId="{7C284E14-6D8D-4213-A98D-800545717317}" sibTransId="{91839FC6-6C03-4E9E-B30A-8BE31A21EA0E}"/>
    <dgm:cxn modelId="{1EA507B7-690D-4781-B373-C24846A55D15}" type="presOf" srcId="{178D60FF-ECA3-4072-9758-CA11A96DC35D}" destId="{FD49C20F-1EAE-408E-9413-AF483EFEEBE3}" srcOrd="0" destOrd="0" presId="urn:microsoft.com/office/officeart/2005/8/layout/radial3"/>
    <dgm:cxn modelId="{EF7E51BF-829A-40FE-9938-3688354C0E03}" type="presOf" srcId="{9808E4E0-4C5C-4FEA-B8DD-C5406F636495}" destId="{4321A632-A3ED-4D90-B1C6-8D8CEF21FE8F}" srcOrd="0" destOrd="0" presId="urn:microsoft.com/office/officeart/2005/8/layout/radial3"/>
    <dgm:cxn modelId="{9AF6F9C6-DA17-4CE2-B044-D870B1592169}" srcId="{60CCF214-2190-41D2-9644-D7A1610D6698}" destId="{55504FC0-8F6A-4715-8082-46350813DB46}" srcOrd="1" destOrd="0" parTransId="{6C92512A-9624-464F-87DD-EBD7578B9C78}" sibTransId="{7C79AB71-2EF0-49C3-B0BB-447E72751A93}"/>
    <dgm:cxn modelId="{92EC4ACA-2BBC-42D9-AA33-C31FB61A5178}" srcId="{60CCF214-2190-41D2-9644-D7A1610D6698}" destId="{9808E4E0-4C5C-4FEA-B8DD-C5406F636495}" srcOrd="5" destOrd="0" parTransId="{C0681EB1-C06F-490B-9889-B35F1E866843}" sibTransId="{0E4BB35C-0950-4FFD-AE0A-5C222D562E87}"/>
    <dgm:cxn modelId="{F1B209D3-B8E1-4679-8E2C-E2505B015422}" type="presOf" srcId="{A500BF7B-33F2-4665-B2D0-A5BBE05DCBB4}" destId="{87D09F8E-0444-432B-9B2E-1FD083C554A4}" srcOrd="0" destOrd="0" presId="urn:microsoft.com/office/officeart/2005/8/layout/radial3"/>
    <dgm:cxn modelId="{4FCB0CF0-74B8-4F1C-8FC7-F1833132FFA3}" type="presOf" srcId="{60CCF214-2190-41D2-9644-D7A1610D6698}" destId="{C598D441-136A-485C-8626-35FE33CFF2A2}" srcOrd="0" destOrd="0" presId="urn:microsoft.com/office/officeart/2005/8/layout/radial3"/>
    <dgm:cxn modelId="{CBA706FC-7C72-44BE-9616-B8934E197515}" srcId="{60CCF214-2190-41D2-9644-D7A1610D6698}" destId="{178D60FF-ECA3-4072-9758-CA11A96DC35D}" srcOrd="7" destOrd="0" parTransId="{C76A2661-9FD2-4129-9BD1-100F3664832F}" sibTransId="{A0D92078-6FA1-4E1E-98E9-3E74ABD3ABAA}"/>
    <dgm:cxn modelId="{5AD1D147-6D7B-4478-80FF-ED32BF700F5F}" type="presParOf" srcId="{63833421-61FB-4705-9A45-F90C9DBE7C23}" destId="{7A170D0D-8DA9-43E5-B08B-0E6B312C7329}" srcOrd="0" destOrd="0" presId="urn:microsoft.com/office/officeart/2005/8/layout/radial3"/>
    <dgm:cxn modelId="{D7E0FCF4-CF0E-4522-A9FA-07F5D2DA05DE}" type="presParOf" srcId="{7A170D0D-8DA9-43E5-B08B-0E6B312C7329}" destId="{C598D441-136A-485C-8626-35FE33CFF2A2}" srcOrd="0" destOrd="0" presId="urn:microsoft.com/office/officeart/2005/8/layout/radial3"/>
    <dgm:cxn modelId="{90B482C0-8CB3-450C-AF12-CED6A4DA149A}" type="presParOf" srcId="{7A170D0D-8DA9-43E5-B08B-0E6B312C7329}" destId="{87D09F8E-0444-432B-9B2E-1FD083C554A4}" srcOrd="1" destOrd="0" presId="urn:microsoft.com/office/officeart/2005/8/layout/radial3"/>
    <dgm:cxn modelId="{68611B65-BF30-40AF-BA94-263676B3FEA4}" type="presParOf" srcId="{7A170D0D-8DA9-43E5-B08B-0E6B312C7329}" destId="{2BACCE06-2C97-44BC-8615-BBA87EAF5794}" srcOrd="2" destOrd="0" presId="urn:microsoft.com/office/officeart/2005/8/layout/radial3"/>
    <dgm:cxn modelId="{4CEDF196-15D6-4EFD-A3FA-BF6554574F96}" type="presParOf" srcId="{7A170D0D-8DA9-43E5-B08B-0E6B312C7329}" destId="{9062404D-4E96-4570-A789-E89BA35184F0}" srcOrd="3" destOrd="0" presId="urn:microsoft.com/office/officeart/2005/8/layout/radial3"/>
    <dgm:cxn modelId="{6645C14D-98A3-40DD-ACF9-0D6B175B2D85}" type="presParOf" srcId="{7A170D0D-8DA9-43E5-B08B-0E6B312C7329}" destId="{02105A91-AF11-4836-9B9C-7739BD7AE418}" srcOrd="4" destOrd="0" presId="urn:microsoft.com/office/officeart/2005/8/layout/radial3"/>
    <dgm:cxn modelId="{AA91A3D5-89A7-4446-B0FE-5886991CDEF0}" type="presParOf" srcId="{7A170D0D-8DA9-43E5-B08B-0E6B312C7329}" destId="{1D8CED57-F544-42CB-9E1E-02FCC7A3E94F}" srcOrd="5" destOrd="0" presId="urn:microsoft.com/office/officeart/2005/8/layout/radial3"/>
    <dgm:cxn modelId="{EEEDE388-6AF7-4BDE-A798-768634D3292A}" type="presParOf" srcId="{7A170D0D-8DA9-43E5-B08B-0E6B312C7329}" destId="{4321A632-A3ED-4D90-B1C6-8D8CEF21FE8F}" srcOrd="6" destOrd="0" presId="urn:microsoft.com/office/officeart/2005/8/layout/radial3"/>
    <dgm:cxn modelId="{F14B24BA-78B0-4BBC-AF26-4082F9B29FFD}" type="presParOf" srcId="{7A170D0D-8DA9-43E5-B08B-0E6B312C7329}" destId="{9BBF6BD9-2F93-4F86-95CC-DE4E0BC0C37F}" srcOrd="7" destOrd="0" presId="urn:microsoft.com/office/officeart/2005/8/layout/radial3"/>
    <dgm:cxn modelId="{3479C773-6137-456A-88A8-3AF7277D3626}" type="presParOf" srcId="{7A170D0D-8DA9-43E5-B08B-0E6B312C7329}" destId="{FD49C20F-1EAE-408E-9413-AF483EFEEBE3}" srcOrd="8"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0491C5-A7B9-428B-8B5F-A8D75238501F}" type="doc">
      <dgm:prSet loTypeId="urn:microsoft.com/office/officeart/2005/8/layout/radial3" loCatId="relationship" qsTypeId="urn:microsoft.com/office/officeart/2005/8/quickstyle/3d3" qsCatId="3D" csTypeId="urn:microsoft.com/office/officeart/2005/8/colors/accent1_5" csCatId="accent1" phldr="1"/>
      <dgm:spPr/>
      <dgm:t>
        <a:bodyPr/>
        <a:lstStyle/>
        <a:p>
          <a:endParaRPr lang="en-US"/>
        </a:p>
      </dgm:t>
    </dgm:pt>
    <dgm:pt modelId="{60CCF214-2190-41D2-9644-D7A1610D6698}">
      <dgm:prSet phldrT="[Text]"/>
      <dgm:spPr/>
      <dgm:t>
        <a:bodyPr/>
        <a:lstStyle/>
        <a:p>
          <a:r>
            <a:rPr lang="en-US" dirty="0"/>
            <a:t>Business Climate</a:t>
          </a:r>
        </a:p>
      </dgm:t>
    </dgm:pt>
    <dgm:pt modelId="{3B795B35-B076-4A16-9A24-1326422EDCF6}" type="parTrans" cxnId="{4A5BE456-91CF-45C9-993A-C255CB335676}">
      <dgm:prSet/>
      <dgm:spPr/>
      <dgm:t>
        <a:bodyPr/>
        <a:lstStyle/>
        <a:p>
          <a:endParaRPr lang="en-US"/>
        </a:p>
      </dgm:t>
    </dgm:pt>
    <dgm:pt modelId="{9B1FC8BA-F6C3-445F-8917-D73BA95EF764}" type="sibTrans" cxnId="{4A5BE456-91CF-45C9-993A-C255CB335676}">
      <dgm:prSet/>
      <dgm:spPr/>
      <dgm:t>
        <a:bodyPr/>
        <a:lstStyle/>
        <a:p>
          <a:endParaRPr lang="en-US"/>
        </a:p>
      </dgm:t>
    </dgm:pt>
    <dgm:pt modelId="{A500BF7B-33F2-4665-B2D0-A5BBE05DCBB4}">
      <dgm:prSet phldrT="[Text]"/>
      <dgm:spPr/>
      <dgm:t>
        <a:bodyPr/>
        <a:lstStyle/>
        <a:p>
          <a:r>
            <a:rPr lang="en-US" dirty="0"/>
            <a:t>Taxes</a:t>
          </a:r>
        </a:p>
      </dgm:t>
    </dgm:pt>
    <dgm:pt modelId="{654BD7F3-19D3-413F-B9E8-1A9C2077E8F3}" type="parTrans" cxnId="{B82A1765-14F0-409B-B474-1E156D850556}">
      <dgm:prSet/>
      <dgm:spPr/>
      <dgm:t>
        <a:bodyPr/>
        <a:lstStyle/>
        <a:p>
          <a:endParaRPr lang="en-US"/>
        </a:p>
      </dgm:t>
    </dgm:pt>
    <dgm:pt modelId="{120CD793-9A6C-439C-952D-9C6E9A1B2D3E}" type="sibTrans" cxnId="{B82A1765-14F0-409B-B474-1E156D850556}">
      <dgm:prSet/>
      <dgm:spPr/>
      <dgm:t>
        <a:bodyPr/>
        <a:lstStyle/>
        <a:p>
          <a:endParaRPr lang="en-US"/>
        </a:p>
      </dgm:t>
    </dgm:pt>
    <dgm:pt modelId="{55504FC0-8F6A-4715-8082-46350813DB46}">
      <dgm:prSet phldrT="[Text]"/>
      <dgm:spPr/>
      <dgm:t>
        <a:bodyPr/>
        <a:lstStyle/>
        <a:p>
          <a:r>
            <a:rPr lang="en-US" dirty="0"/>
            <a:t>Regulations</a:t>
          </a:r>
        </a:p>
      </dgm:t>
    </dgm:pt>
    <dgm:pt modelId="{6C92512A-9624-464F-87DD-EBD7578B9C78}" type="parTrans" cxnId="{9AF6F9C6-DA17-4CE2-B044-D870B1592169}">
      <dgm:prSet/>
      <dgm:spPr/>
      <dgm:t>
        <a:bodyPr/>
        <a:lstStyle/>
        <a:p>
          <a:endParaRPr lang="en-US"/>
        </a:p>
      </dgm:t>
    </dgm:pt>
    <dgm:pt modelId="{7C79AB71-2EF0-49C3-B0BB-447E72751A93}" type="sibTrans" cxnId="{9AF6F9C6-DA17-4CE2-B044-D870B1592169}">
      <dgm:prSet/>
      <dgm:spPr/>
      <dgm:t>
        <a:bodyPr/>
        <a:lstStyle/>
        <a:p>
          <a:endParaRPr lang="en-US"/>
        </a:p>
      </dgm:t>
    </dgm:pt>
    <dgm:pt modelId="{E584EB1A-D13E-4305-8E4E-230E2E31CD05}">
      <dgm:prSet phldrT="[Text]"/>
      <dgm:spPr/>
      <dgm:t>
        <a:bodyPr/>
        <a:lstStyle/>
        <a:p>
          <a:r>
            <a:rPr lang="en-US" dirty="0"/>
            <a:t>Workforce</a:t>
          </a:r>
        </a:p>
      </dgm:t>
    </dgm:pt>
    <dgm:pt modelId="{19943970-9F55-4E52-AF34-200548B9945A}" type="parTrans" cxnId="{93353211-29C6-4872-8DBA-60979EE3246A}">
      <dgm:prSet/>
      <dgm:spPr/>
    </dgm:pt>
    <dgm:pt modelId="{209F8A28-FD62-4920-85E0-522FF0B3B3C6}" type="sibTrans" cxnId="{93353211-29C6-4872-8DBA-60979EE3246A}">
      <dgm:prSet/>
      <dgm:spPr/>
    </dgm:pt>
    <dgm:pt modelId="{3318D728-1F7E-4C06-AEEE-EC9528F95140}">
      <dgm:prSet phldrT="[Text]"/>
      <dgm:spPr/>
      <dgm:t>
        <a:bodyPr/>
        <a:lstStyle/>
        <a:p>
          <a:r>
            <a:rPr lang="en-US" dirty="0"/>
            <a:t>Energy Costs</a:t>
          </a:r>
        </a:p>
      </dgm:t>
    </dgm:pt>
    <dgm:pt modelId="{79DD9221-AB2B-4423-B84E-B234B22747B3}" type="parTrans" cxnId="{A89ABFD8-38D1-49EE-9914-5B042FA5C93F}">
      <dgm:prSet/>
      <dgm:spPr/>
    </dgm:pt>
    <dgm:pt modelId="{DC3054CA-5E01-4065-BBD1-D463782DB35C}" type="sibTrans" cxnId="{A89ABFD8-38D1-49EE-9914-5B042FA5C93F}">
      <dgm:prSet/>
      <dgm:spPr/>
    </dgm:pt>
    <dgm:pt modelId="{6967339C-03CE-41A1-B202-CD723AA9B578}">
      <dgm:prSet phldrT="[Text]"/>
      <dgm:spPr/>
      <dgm:t>
        <a:bodyPr/>
        <a:lstStyle/>
        <a:p>
          <a:r>
            <a:rPr lang="en-US" dirty="0"/>
            <a:t>Real Estate Costs and Availability</a:t>
          </a:r>
        </a:p>
      </dgm:t>
    </dgm:pt>
    <dgm:pt modelId="{358ABF21-E6AB-4975-A34C-A158CF80AA31}" type="parTrans" cxnId="{054BFF04-5F6D-4AAF-8630-1ABF70E652BF}">
      <dgm:prSet/>
      <dgm:spPr/>
    </dgm:pt>
    <dgm:pt modelId="{B014276F-3073-40BA-B012-4BBA8147C735}" type="sibTrans" cxnId="{054BFF04-5F6D-4AAF-8630-1ABF70E652BF}">
      <dgm:prSet/>
      <dgm:spPr/>
    </dgm:pt>
    <dgm:pt modelId="{81028C24-3D21-4CD0-AA83-96504731855D}">
      <dgm:prSet phldrT="[Text]"/>
      <dgm:spPr/>
      <dgm:t>
        <a:bodyPr/>
        <a:lstStyle/>
        <a:p>
          <a:r>
            <a:rPr lang="en-US" dirty="0"/>
            <a:t>Market Size</a:t>
          </a:r>
        </a:p>
      </dgm:t>
    </dgm:pt>
    <dgm:pt modelId="{5AA2E7ED-DE99-4797-983E-BB4A7BDD8AE3}" type="parTrans" cxnId="{303E0185-E15A-40DF-8569-B13447D226F1}">
      <dgm:prSet/>
      <dgm:spPr/>
    </dgm:pt>
    <dgm:pt modelId="{6CCB65E0-4A3D-4DD6-88C0-7C8666F5DB4F}" type="sibTrans" cxnId="{303E0185-E15A-40DF-8569-B13447D226F1}">
      <dgm:prSet/>
      <dgm:spPr/>
    </dgm:pt>
    <dgm:pt modelId="{445294C9-0D69-4E3C-B55C-2C25CEB69A3F}">
      <dgm:prSet phldrT="[Text]"/>
      <dgm:spPr/>
      <dgm:t>
        <a:bodyPr/>
        <a:lstStyle/>
        <a:p>
          <a:r>
            <a:rPr lang="en-US" dirty="0"/>
            <a:t>Cost of Living</a:t>
          </a:r>
        </a:p>
      </dgm:t>
    </dgm:pt>
    <dgm:pt modelId="{5770CAB2-D317-4466-B18F-5CFCA116394B}" type="parTrans" cxnId="{1CDFA857-EFC0-4C7C-B7AC-727DD243875D}">
      <dgm:prSet/>
      <dgm:spPr/>
    </dgm:pt>
    <dgm:pt modelId="{C131ACA8-3D90-4D08-9504-DDB49C9B2EBA}" type="sibTrans" cxnId="{1CDFA857-EFC0-4C7C-B7AC-727DD243875D}">
      <dgm:prSet/>
      <dgm:spPr/>
    </dgm:pt>
    <dgm:pt modelId="{64033473-4984-421F-B6E6-8F9F59E97EB7}">
      <dgm:prSet phldrT="[Text]"/>
      <dgm:spPr/>
      <dgm:t>
        <a:bodyPr/>
        <a:lstStyle/>
        <a:p>
          <a:r>
            <a:rPr lang="en-US" dirty="0"/>
            <a:t>Quality of Life</a:t>
          </a:r>
        </a:p>
      </dgm:t>
    </dgm:pt>
    <dgm:pt modelId="{2613C6FD-4E26-401C-A80D-05A96DFF7B2F}" type="parTrans" cxnId="{C269BAE3-F23A-46CD-BE61-29517800BCAE}">
      <dgm:prSet/>
      <dgm:spPr/>
    </dgm:pt>
    <dgm:pt modelId="{1521A7BA-C1F1-4DAE-8F0C-2924EF14DD7E}" type="sibTrans" cxnId="{C269BAE3-F23A-46CD-BE61-29517800BCAE}">
      <dgm:prSet/>
      <dgm:spPr/>
    </dgm:pt>
    <dgm:pt modelId="{8254A5C5-9519-414C-ACC3-EFF405288EAB}">
      <dgm:prSet phldrT="[Text]"/>
      <dgm:spPr/>
      <dgm:t>
        <a:bodyPr/>
        <a:lstStyle/>
        <a:p>
          <a:r>
            <a:rPr lang="en-US" dirty="0"/>
            <a:t>Permitting, Licensing, and Reporting</a:t>
          </a:r>
        </a:p>
      </dgm:t>
    </dgm:pt>
    <dgm:pt modelId="{0219A47B-3CF0-416E-9D13-5A0B43E821AB}" type="parTrans" cxnId="{70399354-CE5B-4447-B8C3-5D1FFF472DDB}">
      <dgm:prSet/>
      <dgm:spPr/>
    </dgm:pt>
    <dgm:pt modelId="{045EEA40-E11A-49C7-9713-3325EE609025}" type="sibTrans" cxnId="{70399354-CE5B-4447-B8C3-5D1FFF472DDB}">
      <dgm:prSet/>
      <dgm:spPr/>
    </dgm:pt>
    <dgm:pt modelId="{A221DC04-CD83-4B49-9E9D-44E99520A6F1}">
      <dgm:prSet phldrT="[Text]"/>
      <dgm:spPr/>
      <dgm:t>
        <a:bodyPr/>
        <a:lstStyle/>
        <a:p>
          <a:r>
            <a:rPr lang="en-US" dirty="0"/>
            <a:t>Infrastructure</a:t>
          </a:r>
        </a:p>
      </dgm:t>
    </dgm:pt>
    <dgm:pt modelId="{C51248EB-6F80-4B5E-AE9A-781E31182938}" type="parTrans" cxnId="{1B90F074-E762-429D-A7E0-A75B30F996D9}">
      <dgm:prSet/>
      <dgm:spPr/>
    </dgm:pt>
    <dgm:pt modelId="{070E4963-33C8-4554-9B02-F5E0ACD41A00}" type="sibTrans" cxnId="{1B90F074-E762-429D-A7E0-A75B30F996D9}">
      <dgm:prSet/>
      <dgm:spPr/>
    </dgm:pt>
    <dgm:pt modelId="{DF774FAA-6A36-4806-91F6-A9F2FD78FFAD}">
      <dgm:prSet phldrT="[Text]"/>
      <dgm:spPr/>
      <dgm:t>
        <a:bodyPr/>
        <a:lstStyle/>
        <a:p>
          <a:r>
            <a:rPr lang="en-US" dirty="0"/>
            <a:t>Incentives</a:t>
          </a:r>
        </a:p>
      </dgm:t>
    </dgm:pt>
    <dgm:pt modelId="{B027602F-4B3D-470F-8A06-FECD9C495866}" type="parTrans" cxnId="{E55A469A-ACBC-4261-8C9C-1EEACD45C7CC}">
      <dgm:prSet/>
      <dgm:spPr/>
    </dgm:pt>
    <dgm:pt modelId="{00C5B547-0ED1-481C-A582-FE56B4B2D3C6}" type="sibTrans" cxnId="{E55A469A-ACBC-4261-8C9C-1EEACD45C7CC}">
      <dgm:prSet/>
      <dgm:spPr/>
    </dgm:pt>
    <dgm:pt modelId="{63833421-61FB-4705-9A45-F90C9DBE7C23}" type="pres">
      <dgm:prSet presAssocID="{760491C5-A7B9-428B-8B5F-A8D75238501F}" presName="composite" presStyleCnt="0">
        <dgm:presLayoutVars>
          <dgm:chMax val="1"/>
          <dgm:dir/>
          <dgm:resizeHandles val="exact"/>
        </dgm:presLayoutVars>
      </dgm:prSet>
      <dgm:spPr/>
    </dgm:pt>
    <dgm:pt modelId="{7A170D0D-8DA9-43E5-B08B-0E6B312C7329}" type="pres">
      <dgm:prSet presAssocID="{760491C5-A7B9-428B-8B5F-A8D75238501F}" presName="radial" presStyleCnt="0">
        <dgm:presLayoutVars>
          <dgm:animLvl val="ctr"/>
        </dgm:presLayoutVars>
      </dgm:prSet>
      <dgm:spPr/>
    </dgm:pt>
    <dgm:pt modelId="{C598D441-136A-485C-8626-35FE33CFF2A2}" type="pres">
      <dgm:prSet presAssocID="{60CCF214-2190-41D2-9644-D7A1610D6698}" presName="centerShape" presStyleLbl="vennNode1" presStyleIdx="0" presStyleCnt="12" custScaleX="83414" custScaleY="89167"/>
      <dgm:spPr/>
    </dgm:pt>
    <dgm:pt modelId="{87D09F8E-0444-432B-9B2E-1FD083C554A4}" type="pres">
      <dgm:prSet presAssocID="{A500BF7B-33F2-4665-B2D0-A5BBE05DCBB4}" presName="node" presStyleLbl="vennNode1" presStyleIdx="1" presStyleCnt="12">
        <dgm:presLayoutVars>
          <dgm:bulletEnabled val="1"/>
        </dgm:presLayoutVars>
      </dgm:prSet>
      <dgm:spPr/>
    </dgm:pt>
    <dgm:pt modelId="{2BACCE06-2C97-44BC-8615-BBA87EAF5794}" type="pres">
      <dgm:prSet presAssocID="{55504FC0-8F6A-4715-8082-46350813DB46}" presName="node" presStyleLbl="vennNode1" presStyleIdx="2" presStyleCnt="12">
        <dgm:presLayoutVars>
          <dgm:bulletEnabled val="1"/>
        </dgm:presLayoutVars>
      </dgm:prSet>
      <dgm:spPr/>
    </dgm:pt>
    <dgm:pt modelId="{527971DA-4A87-4CCA-9E51-A58D441E1B3B}" type="pres">
      <dgm:prSet presAssocID="{E584EB1A-D13E-4305-8E4E-230E2E31CD05}" presName="node" presStyleLbl="vennNode1" presStyleIdx="3" presStyleCnt="12">
        <dgm:presLayoutVars>
          <dgm:bulletEnabled val="1"/>
        </dgm:presLayoutVars>
      </dgm:prSet>
      <dgm:spPr/>
    </dgm:pt>
    <dgm:pt modelId="{21DAE852-9DE2-4F92-B3B5-96C6234D07A5}" type="pres">
      <dgm:prSet presAssocID="{3318D728-1F7E-4C06-AEEE-EC9528F95140}" presName="node" presStyleLbl="vennNode1" presStyleIdx="4" presStyleCnt="12">
        <dgm:presLayoutVars>
          <dgm:bulletEnabled val="1"/>
        </dgm:presLayoutVars>
      </dgm:prSet>
      <dgm:spPr/>
    </dgm:pt>
    <dgm:pt modelId="{FEC86941-293F-4416-A24D-86368D7F5BC2}" type="pres">
      <dgm:prSet presAssocID="{6967339C-03CE-41A1-B202-CD723AA9B578}" presName="node" presStyleLbl="vennNode1" presStyleIdx="5" presStyleCnt="12">
        <dgm:presLayoutVars>
          <dgm:bulletEnabled val="1"/>
        </dgm:presLayoutVars>
      </dgm:prSet>
      <dgm:spPr/>
    </dgm:pt>
    <dgm:pt modelId="{8D9BBCA2-29FB-474C-9491-B914B0333E59}" type="pres">
      <dgm:prSet presAssocID="{81028C24-3D21-4CD0-AA83-96504731855D}" presName="node" presStyleLbl="vennNode1" presStyleIdx="6" presStyleCnt="12">
        <dgm:presLayoutVars>
          <dgm:bulletEnabled val="1"/>
        </dgm:presLayoutVars>
      </dgm:prSet>
      <dgm:spPr/>
    </dgm:pt>
    <dgm:pt modelId="{563506D0-2694-4390-AB1E-D7814DCBA85B}" type="pres">
      <dgm:prSet presAssocID="{445294C9-0D69-4E3C-B55C-2C25CEB69A3F}" presName="node" presStyleLbl="vennNode1" presStyleIdx="7" presStyleCnt="12">
        <dgm:presLayoutVars>
          <dgm:bulletEnabled val="1"/>
        </dgm:presLayoutVars>
      </dgm:prSet>
      <dgm:spPr/>
    </dgm:pt>
    <dgm:pt modelId="{CF9F2E3F-E125-4B95-B90D-7D567C673229}" type="pres">
      <dgm:prSet presAssocID="{64033473-4984-421F-B6E6-8F9F59E97EB7}" presName="node" presStyleLbl="vennNode1" presStyleIdx="8" presStyleCnt="12">
        <dgm:presLayoutVars>
          <dgm:bulletEnabled val="1"/>
        </dgm:presLayoutVars>
      </dgm:prSet>
      <dgm:spPr/>
    </dgm:pt>
    <dgm:pt modelId="{ECA6666D-506A-496D-ADFD-4490D425CA59}" type="pres">
      <dgm:prSet presAssocID="{8254A5C5-9519-414C-ACC3-EFF405288EAB}" presName="node" presStyleLbl="vennNode1" presStyleIdx="9" presStyleCnt="12">
        <dgm:presLayoutVars>
          <dgm:bulletEnabled val="1"/>
        </dgm:presLayoutVars>
      </dgm:prSet>
      <dgm:spPr/>
    </dgm:pt>
    <dgm:pt modelId="{3C56B6EC-FEBD-48CE-9882-9349437A7133}" type="pres">
      <dgm:prSet presAssocID="{A221DC04-CD83-4B49-9E9D-44E99520A6F1}" presName="node" presStyleLbl="vennNode1" presStyleIdx="10" presStyleCnt="12">
        <dgm:presLayoutVars>
          <dgm:bulletEnabled val="1"/>
        </dgm:presLayoutVars>
      </dgm:prSet>
      <dgm:spPr/>
    </dgm:pt>
    <dgm:pt modelId="{C9FBB7C8-BD12-4F2F-A1C0-102D0CCD3948}" type="pres">
      <dgm:prSet presAssocID="{DF774FAA-6A36-4806-91F6-A9F2FD78FFAD}" presName="node" presStyleLbl="vennNode1" presStyleIdx="11" presStyleCnt="12">
        <dgm:presLayoutVars>
          <dgm:bulletEnabled val="1"/>
        </dgm:presLayoutVars>
      </dgm:prSet>
      <dgm:spPr/>
    </dgm:pt>
  </dgm:ptLst>
  <dgm:cxnLst>
    <dgm:cxn modelId="{054BFF04-5F6D-4AAF-8630-1ABF70E652BF}" srcId="{60CCF214-2190-41D2-9644-D7A1610D6698}" destId="{6967339C-03CE-41A1-B202-CD723AA9B578}" srcOrd="4" destOrd="0" parTransId="{358ABF21-E6AB-4975-A34C-A158CF80AA31}" sibTransId="{B014276F-3073-40BA-B012-4BBA8147C735}"/>
    <dgm:cxn modelId="{63E2C210-F6ED-4D93-BF2E-A5A35EA1AE73}" type="presOf" srcId="{760491C5-A7B9-428B-8B5F-A8D75238501F}" destId="{63833421-61FB-4705-9A45-F90C9DBE7C23}" srcOrd="0" destOrd="0" presId="urn:microsoft.com/office/officeart/2005/8/layout/radial3"/>
    <dgm:cxn modelId="{93353211-29C6-4872-8DBA-60979EE3246A}" srcId="{60CCF214-2190-41D2-9644-D7A1610D6698}" destId="{E584EB1A-D13E-4305-8E4E-230E2E31CD05}" srcOrd="2" destOrd="0" parTransId="{19943970-9F55-4E52-AF34-200548B9945A}" sibTransId="{209F8A28-FD62-4920-85E0-522FF0B3B3C6}"/>
    <dgm:cxn modelId="{F400AA1A-8C36-4214-B870-DA04D6C14F98}" type="presOf" srcId="{8254A5C5-9519-414C-ACC3-EFF405288EAB}" destId="{ECA6666D-506A-496D-ADFD-4490D425CA59}" srcOrd="0" destOrd="0" presId="urn:microsoft.com/office/officeart/2005/8/layout/radial3"/>
    <dgm:cxn modelId="{AEC9EF2C-A148-435F-9B9A-520AC105383E}" type="presOf" srcId="{E584EB1A-D13E-4305-8E4E-230E2E31CD05}" destId="{527971DA-4A87-4CCA-9E51-A58D441E1B3B}" srcOrd="0" destOrd="0" presId="urn:microsoft.com/office/officeart/2005/8/layout/radial3"/>
    <dgm:cxn modelId="{C9D88A36-C37E-4D6C-A696-3237BA125821}" type="presOf" srcId="{3318D728-1F7E-4C06-AEEE-EC9528F95140}" destId="{21DAE852-9DE2-4F92-B3B5-96C6234D07A5}" srcOrd="0" destOrd="0" presId="urn:microsoft.com/office/officeart/2005/8/layout/radial3"/>
    <dgm:cxn modelId="{41C69C60-AAF8-4116-A17E-1DA493971480}" type="presOf" srcId="{6967339C-03CE-41A1-B202-CD723AA9B578}" destId="{FEC86941-293F-4416-A24D-86368D7F5BC2}" srcOrd="0" destOrd="0" presId="urn:microsoft.com/office/officeart/2005/8/layout/radial3"/>
    <dgm:cxn modelId="{B82A1765-14F0-409B-B474-1E156D850556}" srcId="{60CCF214-2190-41D2-9644-D7A1610D6698}" destId="{A500BF7B-33F2-4665-B2D0-A5BBE05DCBB4}" srcOrd="0" destOrd="0" parTransId="{654BD7F3-19D3-413F-B9E8-1A9C2077E8F3}" sibTransId="{120CD793-9A6C-439C-952D-9C6E9A1B2D3E}"/>
    <dgm:cxn modelId="{29064A47-4DC2-4051-9C89-E814FD242549}" type="presOf" srcId="{DF774FAA-6A36-4806-91F6-A9F2FD78FFAD}" destId="{C9FBB7C8-BD12-4F2F-A1C0-102D0CCD3948}" srcOrd="0" destOrd="0" presId="urn:microsoft.com/office/officeart/2005/8/layout/radial3"/>
    <dgm:cxn modelId="{02D81E6D-081C-4165-8D46-8804ACFC00C0}" type="presOf" srcId="{A221DC04-CD83-4B49-9E9D-44E99520A6F1}" destId="{3C56B6EC-FEBD-48CE-9882-9349437A7133}" srcOrd="0" destOrd="0" presId="urn:microsoft.com/office/officeart/2005/8/layout/radial3"/>
    <dgm:cxn modelId="{70399354-CE5B-4447-B8C3-5D1FFF472DDB}" srcId="{60CCF214-2190-41D2-9644-D7A1610D6698}" destId="{8254A5C5-9519-414C-ACC3-EFF405288EAB}" srcOrd="8" destOrd="0" parTransId="{0219A47B-3CF0-416E-9D13-5A0B43E821AB}" sibTransId="{045EEA40-E11A-49C7-9713-3325EE609025}"/>
    <dgm:cxn modelId="{1B90F074-E762-429D-A7E0-A75B30F996D9}" srcId="{60CCF214-2190-41D2-9644-D7A1610D6698}" destId="{A221DC04-CD83-4B49-9E9D-44E99520A6F1}" srcOrd="9" destOrd="0" parTransId="{C51248EB-6F80-4B5E-AE9A-781E31182938}" sibTransId="{070E4963-33C8-4554-9B02-F5E0ACD41A00}"/>
    <dgm:cxn modelId="{4A5BE456-91CF-45C9-993A-C255CB335676}" srcId="{760491C5-A7B9-428B-8B5F-A8D75238501F}" destId="{60CCF214-2190-41D2-9644-D7A1610D6698}" srcOrd="0" destOrd="0" parTransId="{3B795B35-B076-4A16-9A24-1326422EDCF6}" sibTransId="{9B1FC8BA-F6C3-445F-8917-D73BA95EF764}"/>
    <dgm:cxn modelId="{1CDFA857-EFC0-4C7C-B7AC-727DD243875D}" srcId="{60CCF214-2190-41D2-9644-D7A1610D6698}" destId="{445294C9-0D69-4E3C-B55C-2C25CEB69A3F}" srcOrd="6" destOrd="0" parTransId="{5770CAB2-D317-4466-B18F-5CFCA116394B}" sibTransId="{C131ACA8-3D90-4D08-9504-DDB49C9B2EBA}"/>
    <dgm:cxn modelId="{303E0185-E15A-40DF-8569-B13447D226F1}" srcId="{60CCF214-2190-41D2-9644-D7A1610D6698}" destId="{81028C24-3D21-4CD0-AA83-96504731855D}" srcOrd="5" destOrd="0" parTransId="{5AA2E7ED-DE99-4797-983E-BB4A7BDD8AE3}" sibTransId="{6CCB65E0-4A3D-4DD6-88C0-7C8666F5DB4F}"/>
    <dgm:cxn modelId="{E55A469A-ACBC-4261-8C9C-1EEACD45C7CC}" srcId="{60CCF214-2190-41D2-9644-D7A1610D6698}" destId="{DF774FAA-6A36-4806-91F6-A9F2FD78FFAD}" srcOrd="10" destOrd="0" parTransId="{B027602F-4B3D-470F-8A06-FECD9C495866}" sibTransId="{00C5B547-0ED1-481C-A582-FE56B4B2D3C6}"/>
    <dgm:cxn modelId="{EBEB84A0-CA04-4A90-A897-8C743A9BDCBD}" type="presOf" srcId="{A500BF7B-33F2-4665-B2D0-A5BBE05DCBB4}" destId="{87D09F8E-0444-432B-9B2E-1FD083C554A4}" srcOrd="0" destOrd="0" presId="urn:microsoft.com/office/officeart/2005/8/layout/radial3"/>
    <dgm:cxn modelId="{7D071EA2-ABC7-4185-A263-2E6556891E73}" type="presOf" srcId="{445294C9-0D69-4E3C-B55C-2C25CEB69A3F}" destId="{563506D0-2694-4390-AB1E-D7814DCBA85B}" srcOrd="0" destOrd="0" presId="urn:microsoft.com/office/officeart/2005/8/layout/radial3"/>
    <dgm:cxn modelId="{9AF6F9C6-DA17-4CE2-B044-D870B1592169}" srcId="{60CCF214-2190-41D2-9644-D7A1610D6698}" destId="{55504FC0-8F6A-4715-8082-46350813DB46}" srcOrd="1" destOrd="0" parTransId="{6C92512A-9624-464F-87DD-EBD7578B9C78}" sibTransId="{7C79AB71-2EF0-49C3-B0BB-447E72751A93}"/>
    <dgm:cxn modelId="{A357E0D0-C6D9-4D6C-A508-0A769236D13B}" type="presOf" srcId="{64033473-4984-421F-B6E6-8F9F59E97EB7}" destId="{CF9F2E3F-E125-4B95-B90D-7D567C673229}" srcOrd="0" destOrd="0" presId="urn:microsoft.com/office/officeart/2005/8/layout/radial3"/>
    <dgm:cxn modelId="{A89ABFD8-38D1-49EE-9914-5B042FA5C93F}" srcId="{60CCF214-2190-41D2-9644-D7A1610D6698}" destId="{3318D728-1F7E-4C06-AEEE-EC9528F95140}" srcOrd="3" destOrd="0" parTransId="{79DD9221-AB2B-4423-B84E-B234B22747B3}" sibTransId="{DC3054CA-5E01-4065-BBD1-D463782DB35C}"/>
    <dgm:cxn modelId="{31A376D9-7801-4B3A-9CFC-BD2BA5D60E17}" type="presOf" srcId="{81028C24-3D21-4CD0-AA83-96504731855D}" destId="{8D9BBCA2-29FB-474C-9491-B914B0333E59}" srcOrd="0" destOrd="0" presId="urn:microsoft.com/office/officeart/2005/8/layout/radial3"/>
    <dgm:cxn modelId="{4774CBE1-3815-4031-B71A-432C548C7F4A}" type="presOf" srcId="{60CCF214-2190-41D2-9644-D7A1610D6698}" destId="{C598D441-136A-485C-8626-35FE33CFF2A2}" srcOrd="0" destOrd="0" presId="urn:microsoft.com/office/officeart/2005/8/layout/radial3"/>
    <dgm:cxn modelId="{C269BAE3-F23A-46CD-BE61-29517800BCAE}" srcId="{60CCF214-2190-41D2-9644-D7A1610D6698}" destId="{64033473-4984-421F-B6E6-8F9F59E97EB7}" srcOrd="7" destOrd="0" parTransId="{2613C6FD-4E26-401C-A80D-05A96DFF7B2F}" sibTransId="{1521A7BA-C1F1-4DAE-8F0C-2924EF14DD7E}"/>
    <dgm:cxn modelId="{816E1CF6-C7BB-4BAF-85AB-9E7B0B58FB27}" type="presOf" srcId="{55504FC0-8F6A-4715-8082-46350813DB46}" destId="{2BACCE06-2C97-44BC-8615-BBA87EAF5794}" srcOrd="0" destOrd="0" presId="urn:microsoft.com/office/officeart/2005/8/layout/radial3"/>
    <dgm:cxn modelId="{97D454B5-E74D-4AC0-AA28-09B3ED0C9F02}" type="presParOf" srcId="{63833421-61FB-4705-9A45-F90C9DBE7C23}" destId="{7A170D0D-8DA9-43E5-B08B-0E6B312C7329}" srcOrd="0" destOrd="0" presId="urn:microsoft.com/office/officeart/2005/8/layout/radial3"/>
    <dgm:cxn modelId="{E6BBAC70-C626-40A7-A1BE-2EA532357E31}" type="presParOf" srcId="{7A170D0D-8DA9-43E5-B08B-0E6B312C7329}" destId="{C598D441-136A-485C-8626-35FE33CFF2A2}" srcOrd="0" destOrd="0" presId="urn:microsoft.com/office/officeart/2005/8/layout/radial3"/>
    <dgm:cxn modelId="{2E28EE3B-0523-4B0F-B50F-1082CAC2B797}" type="presParOf" srcId="{7A170D0D-8DA9-43E5-B08B-0E6B312C7329}" destId="{87D09F8E-0444-432B-9B2E-1FD083C554A4}" srcOrd="1" destOrd="0" presId="urn:microsoft.com/office/officeart/2005/8/layout/radial3"/>
    <dgm:cxn modelId="{68E6874D-F6FD-435D-9F7E-ADC05A46F323}" type="presParOf" srcId="{7A170D0D-8DA9-43E5-B08B-0E6B312C7329}" destId="{2BACCE06-2C97-44BC-8615-BBA87EAF5794}" srcOrd="2" destOrd="0" presId="urn:microsoft.com/office/officeart/2005/8/layout/radial3"/>
    <dgm:cxn modelId="{2D520FD0-83B6-4976-98E3-FCB564D8FE4C}" type="presParOf" srcId="{7A170D0D-8DA9-43E5-B08B-0E6B312C7329}" destId="{527971DA-4A87-4CCA-9E51-A58D441E1B3B}" srcOrd="3" destOrd="0" presId="urn:microsoft.com/office/officeart/2005/8/layout/radial3"/>
    <dgm:cxn modelId="{C7EE2B5A-1FE0-45BA-8A71-9251AEA70EC7}" type="presParOf" srcId="{7A170D0D-8DA9-43E5-B08B-0E6B312C7329}" destId="{21DAE852-9DE2-4F92-B3B5-96C6234D07A5}" srcOrd="4" destOrd="0" presId="urn:microsoft.com/office/officeart/2005/8/layout/radial3"/>
    <dgm:cxn modelId="{AE3F46C1-96A1-462C-A8D1-190995877FA1}" type="presParOf" srcId="{7A170D0D-8DA9-43E5-B08B-0E6B312C7329}" destId="{FEC86941-293F-4416-A24D-86368D7F5BC2}" srcOrd="5" destOrd="0" presId="urn:microsoft.com/office/officeart/2005/8/layout/radial3"/>
    <dgm:cxn modelId="{4F6685F2-144C-4988-ADF4-9B788CE8FC8D}" type="presParOf" srcId="{7A170D0D-8DA9-43E5-B08B-0E6B312C7329}" destId="{8D9BBCA2-29FB-474C-9491-B914B0333E59}" srcOrd="6" destOrd="0" presId="urn:microsoft.com/office/officeart/2005/8/layout/radial3"/>
    <dgm:cxn modelId="{4151FC82-8C87-4B4D-8427-EE435F994495}" type="presParOf" srcId="{7A170D0D-8DA9-43E5-B08B-0E6B312C7329}" destId="{563506D0-2694-4390-AB1E-D7814DCBA85B}" srcOrd="7" destOrd="0" presId="urn:microsoft.com/office/officeart/2005/8/layout/radial3"/>
    <dgm:cxn modelId="{086E79C4-DF44-4AE5-92B7-07F69342BAFB}" type="presParOf" srcId="{7A170D0D-8DA9-43E5-B08B-0E6B312C7329}" destId="{CF9F2E3F-E125-4B95-B90D-7D567C673229}" srcOrd="8" destOrd="0" presId="urn:microsoft.com/office/officeart/2005/8/layout/radial3"/>
    <dgm:cxn modelId="{CA98F5ED-4E54-4000-980C-2B70C0ADA200}" type="presParOf" srcId="{7A170D0D-8DA9-43E5-B08B-0E6B312C7329}" destId="{ECA6666D-506A-496D-ADFD-4490D425CA59}" srcOrd="9" destOrd="0" presId="urn:microsoft.com/office/officeart/2005/8/layout/radial3"/>
    <dgm:cxn modelId="{63446E98-6743-42A5-A309-C11EA06C7BB8}" type="presParOf" srcId="{7A170D0D-8DA9-43E5-B08B-0E6B312C7329}" destId="{3C56B6EC-FEBD-48CE-9882-9349437A7133}" srcOrd="10" destOrd="0" presId="urn:microsoft.com/office/officeart/2005/8/layout/radial3"/>
    <dgm:cxn modelId="{7045E7E1-4991-4C66-883D-D41662FDDB91}" type="presParOf" srcId="{7A170D0D-8DA9-43E5-B08B-0E6B312C7329}" destId="{C9FBB7C8-BD12-4F2F-A1C0-102D0CCD3948}" srcOrd="11" destOrd="0" presId="urn:microsoft.com/office/officeart/2005/8/layout/radial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0491C5-A7B9-428B-8B5F-A8D75238501F}" type="doc">
      <dgm:prSet loTypeId="urn:microsoft.com/office/officeart/2005/8/layout/radial3" loCatId="relationship" qsTypeId="urn:microsoft.com/office/officeart/2005/8/quickstyle/3d3" qsCatId="3D" csTypeId="urn:microsoft.com/office/officeart/2005/8/colors/accent1_5" csCatId="accent1" phldr="1"/>
      <dgm:spPr/>
      <dgm:t>
        <a:bodyPr/>
        <a:lstStyle/>
        <a:p>
          <a:endParaRPr lang="en-US"/>
        </a:p>
      </dgm:t>
    </dgm:pt>
    <dgm:pt modelId="{60CCF214-2190-41D2-9644-D7A1610D6698}">
      <dgm:prSet phldrT="[Text]"/>
      <dgm:spPr/>
      <dgm:t>
        <a:bodyPr/>
        <a:lstStyle/>
        <a:p>
          <a:r>
            <a:rPr lang="en-US" dirty="0"/>
            <a:t>Physical Infrastructure</a:t>
          </a:r>
        </a:p>
      </dgm:t>
    </dgm:pt>
    <dgm:pt modelId="{3B795B35-B076-4A16-9A24-1326422EDCF6}" type="parTrans" cxnId="{4A5BE456-91CF-45C9-993A-C255CB335676}">
      <dgm:prSet/>
      <dgm:spPr/>
      <dgm:t>
        <a:bodyPr/>
        <a:lstStyle/>
        <a:p>
          <a:endParaRPr lang="en-US"/>
        </a:p>
      </dgm:t>
    </dgm:pt>
    <dgm:pt modelId="{9B1FC8BA-F6C3-445F-8917-D73BA95EF764}" type="sibTrans" cxnId="{4A5BE456-91CF-45C9-993A-C255CB335676}">
      <dgm:prSet/>
      <dgm:spPr/>
      <dgm:t>
        <a:bodyPr/>
        <a:lstStyle/>
        <a:p>
          <a:endParaRPr lang="en-US"/>
        </a:p>
      </dgm:t>
    </dgm:pt>
    <dgm:pt modelId="{A500BF7B-33F2-4665-B2D0-A5BBE05DCBB4}">
      <dgm:prSet phldrT="[Text]"/>
      <dgm:spPr/>
      <dgm:t>
        <a:bodyPr/>
        <a:lstStyle/>
        <a:p>
          <a:r>
            <a:rPr lang="en-US" dirty="0"/>
            <a:t>Surface Roads</a:t>
          </a:r>
        </a:p>
      </dgm:t>
    </dgm:pt>
    <dgm:pt modelId="{654BD7F3-19D3-413F-B9E8-1A9C2077E8F3}" type="parTrans" cxnId="{B82A1765-14F0-409B-B474-1E156D850556}">
      <dgm:prSet/>
      <dgm:spPr/>
      <dgm:t>
        <a:bodyPr/>
        <a:lstStyle/>
        <a:p>
          <a:endParaRPr lang="en-US"/>
        </a:p>
      </dgm:t>
    </dgm:pt>
    <dgm:pt modelId="{120CD793-9A6C-439C-952D-9C6E9A1B2D3E}" type="sibTrans" cxnId="{B82A1765-14F0-409B-B474-1E156D850556}">
      <dgm:prSet/>
      <dgm:spPr/>
      <dgm:t>
        <a:bodyPr/>
        <a:lstStyle/>
        <a:p>
          <a:endParaRPr lang="en-US"/>
        </a:p>
      </dgm:t>
    </dgm:pt>
    <dgm:pt modelId="{55504FC0-8F6A-4715-8082-46350813DB46}">
      <dgm:prSet phldrT="[Text]"/>
      <dgm:spPr/>
      <dgm:t>
        <a:bodyPr/>
        <a:lstStyle/>
        <a:p>
          <a:r>
            <a:rPr lang="en-US" dirty="0"/>
            <a:t>Airports</a:t>
          </a:r>
        </a:p>
      </dgm:t>
    </dgm:pt>
    <dgm:pt modelId="{6C92512A-9624-464F-87DD-EBD7578B9C78}" type="parTrans" cxnId="{9AF6F9C6-DA17-4CE2-B044-D870B1592169}">
      <dgm:prSet/>
      <dgm:spPr/>
      <dgm:t>
        <a:bodyPr/>
        <a:lstStyle/>
        <a:p>
          <a:endParaRPr lang="en-US"/>
        </a:p>
      </dgm:t>
    </dgm:pt>
    <dgm:pt modelId="{7C79AB71-2EF0-49C3-B0BB-447E72751A93}" type="sibTrans" cxnId="{9AF6F9C6-DA17-4CE2-B044-D870B1592169}">
      <dgm:prSet/>
      <dgm:spPr/>
      <dgm:t>
        <a:bodyPr/>
        <a:lstStyle/>
        <a:p>
          <a:endParaRPr lang="en-US"/>
        </a:p>
      </dgm:t>
    </dgm:pt>
    <dgm:pt modelId="{E584EB1A-D13E-4305-8E4E-230E2E31CD05}">
      <dgm:prSet phldrT="[Text]"/>
      <dgm:spPr/>
      <dgm:t>
        <a:bodyPr/>
        <a:lstStyle/>
        <a:p>
          <a:r>
            <a:rPr lang="en-US" dirty="0"/>
            <a:t>Ports &amp; Harbors</a:t>
          </a:r>
        </a:p>
      </dgm:t>
    </dgm:pt>
    <dgm:pt modelId="{19943970-9F55-4E52-AF34-200548B9945A}" type="parTrans" cxnId="{93353211-29C6-4872-8DBA-60979EE3246A}">
      <dgm:prSet/>
      <dgm:spPr/>
      <dgm:t>
        <a:bodyPr/>
        <a:lstStyle/>
        <a:p>
          <a:endParaRPr lang="en-US"/>
        </a:p>
      </dgm:t>
    </dgm:pt>
    <dgm:pt modelId="{209F8A28-FD62-4920-85E0-522FF0B3B3C6}" type="sibTrans" cxnId="{93353211-29C6-4872-8DBA-60979EE3246A}">
      <dgm:prSet/>
      <dgm:spPr/>
      <dgm:t>
        <a:bodyPr/>
        <a:lstStyle/>
        <a:p>
          <a:endParaRPr lang="en-US"/>
        </a:p>
      </dgm:t>
    </dgm:pt>
    <dgm:pt modelId="{3318D728-1F7E-4C06-AEEE-EC9528F95140}">
      <dgm:prSet phldrT="[Text]"/>
      <dgm:spPr/>
      <dgm:t>
        <a:bodyPr/>
        <a:lstStyle/>
        <a:p>
          <a:r>
            <a:rPr lang="en-US" dirty="0"/>
            <a:t>Railroads</a:t>
          </a:r>
        </a:p>
      </dgm:t>
    </dgm:pt>
    <dgm:pt modelId="{79DD9221-AB2B-4423-B84E-B234B22747B3}" type="parTrans" cxnId="{A89ABFD8-38D1-49EE-9914-5B042FA5C93F}">
      <dgm:prSet/>
      <dgm:spPr/>
      <dgm:t>
        <a:bodyPr/>
        <a:lstStyle/>
        <a:p>
          <a:endParaRPr lang="en-US"/>
        </a:p>
      </dgm:t>
    </dgm:pt>
    <dgm:pt modelId="{DC3054CA-5E01-4065-BBD1-D463782DB35C}" type="sibTrans" cxnId="{A89ABFD8-38D1-49EE-9914-5B042FA5C93F}">
      <dgm:prSet/>
      <dgm:spPr/>
      <dgm:t>
        <a:bodyPr/>
        <a:lstStyle/>
        <a:p>
          <a:endParaRPr lang="en-US"/>
        </a:p>
      </dgm:t>
    </dgm:pt>
    <dgm:pt modelId="{6967339C-03CE-41A1-B202-CD723AA9B578}">
      <dgm:prSet phldrT="[Text]"/>
      <dgm:spPr/>
      <dgm:t>
        <a:bodyPr/>
        <a:lstStyle/>
        <a:p>
          <a:r>
            <a:rPr lang="en-US" dirty="0"/>
            <a:t>Intermodal </a:t>
          </a:r>
          <a:r>
            <a:rPr lang="en-US" dirty="0" err="1"/>
            <a:t>Cnx</a:t>
          </a:r>
          <a:endParaRPr lang="en-US" dirty="0"/>
        </a:p>
      </dgm:t>
    </dgm:pt>
    <dgm:pt modelId="{358ABF21-E6AB-4975-A34C-A158CF80AA31}" type="parTrans" cxnId="{054BFF04-5F6D-4AAF-8630-1ABF70E652BF}">
      <dgm:prSet/>
      <dgm:spPr/>
      <dgm:t>
        <a:bodyPr/>
        <a:lstStyle/>
        <a:p>
          <a:endParaRPr lang="en-US"/>
        </a:p>
      </dgm:t>
    </dgm:pt>
    <dgm:pt modelId="{B014276F-3073-40BA-B012-4BBA8147C735}" type="sibTrans" cxnId="{054BFF04-5F6D-4AAF-8630-1ABF70E652BF}">
      <dgm:prSet/>
      <dgm:spPr/>
      <dgm:t>
        <a:bodyPr/>
        <a:lstStyle/>
        <a:p>
          <a:endParaRPr lang="en-US"/>
        </a:p>
      </dgm:t>
    </dgm:pt>
    <dgm:pt modelId="{27D0CA1D-D186-478C-B1EC-4E52963283CD}">
      <dgm:prSet phldrT="[Text]"/>
      <dgm:spPr/>
      <dgm:t>
        <a:bodyPr/>
        <a:lstStyle/>
        <a:p>
          <a:r>
            <a:rPr lang="en-US" dirty="0"/>
            <a:t>Community Facilities</a:t>
          </a:r>
        </a:p>
      </dgm:t>
    </dgm:pt>
    <dgm:pt modelId="{B5711359-51CB-4B87-B048-E84D2AF81069}" type="parTrans" cxnId="{8916C562-8A73-44B9-8E67-49D1F0417827}">
      <dgm:prSet/>
      <dgm:spPr/>
      <dgm:t>
        <a:bodyPr/>
        <a:lstStyle/>
        <a:p>
          <a:endParaRPr lang="en-US"/>
        </a:p>
      </dgm:t>
    </dgm:pt>
    <dgm:pt modelId="{3EF2E95A-5EE7-4271-9E5F-92235CC0DE63}" type="sibTrans" cxnId="{8916C562-8A73-44B9-8E67-49D1F0417827}">
      <dgm:prSet/>
      <dgm:spPr/>
      <dgm:t>
        <a:bodyPr/>
        <a:lstStyle/>
        <a:p>
          <a:endParaRPr lang="en-US"/>
        </a:p>
      </dgm:t>
    </dgm:pt>
    <dgm:pt modelId="{31443CE9-47A5-45B7-A57C-CF91035147D7}">
      <dgm:prSet phldrT="[Text]"/>
      <dgm:spPr/>
      <dgm:t>
        <a:bodyPr/>
        <a:lstStyle/>
        <a:p>
          <a:r>
            <a:rPr lang="en-US" dirty="0"/>
            <a:t>Utilities</a:t>
          </a:r>
        </a:p>
      </dgm:t>
    </dgm:pt>
    <dgm:pt modelId="{6CBFF352-CDA6-463B-B105-64E0FBAC04EC}" type="parTrans" cxnId="{DA39FC1B-EB17-4ED3-9096-B4296B69F918}">
      <dgm:prSet/>
      <dgm:spPr/>
      <dgm:t>
        <a:bodyPr/>
        <a:lstStyle/>
        <a:p>
          <a:endParaRPr lang="en-US"/>
        </a:p>
      </dgm:t>
    </dgm:pt>
    <dgm:pt modelId="{99F8ACFE-DDAD-4282-8019-70AB988392FF}" type="sibTrans" cxnId="{DA39FC1B-EB17-4ED3-9096-B4296B69F918}">
      <dgm:prSet/>
      <dgm:spPr/>
      <dgm:t>
        <a:bodyPr/>
        <a:lstStyle/>
        <a:p>
          <a:endParaRPr lang="en-US"/>
        </a:p>
      </dgm:t>
    </dgm:pt>
    <dgm:pt modelId="{63833421-61FB-4705-9A45-F90C9DBE7C23}" type="pres">
      <dgm:prSet presAssocID="{760491C5-A7B9-428B-8B5F-A8D75238501F}" presName="composite" presStyleCnt="0">
        <dgm:presLayoutVars>
          <dgm:chMax val="1"/>
          <dgm:dir/>
          <dgm:resizeHandles val="exact"/>
        </dgm:presLayoutVars>
      </dgm:prSet>
      <dgm:spPr/>
    </dgm:pt>
    <dgm:pt modelId="{7A170D0D-8DA9-43E5-B08B-0E6B312C7329}" type="pres">
      <dgm:prSet presAssocID="{760491C5-A7B9-428B-8B5F-A8D75238501F}" presName="radial" presStyleCnt="0">
        <dgm:presLayoutVars>
          <dgm:animLvl val="ctr"/>
        </dgm:presLayoutVars>
      </dgm:prSet>
      <dgm:spPr/>
    </dgm:pt>
    <dgm:pt modelId="{C598D441-136A-485C-8626-35FE33CFF2A2}" type="pres">
      <dgm:prSet presAssocID="{60CCF214-2190-41D2-9644-D7A1610D6698}" presName="centerShape" presStyleLbl="vennNode1" presStyleIdx="0" presStyleCnt="8" custScaleX="83414" custScaleY="89167"/>
      <dgm:spPr/>
    </dgm:pt>
    <dgm:pt modelId="{87D09F8E-0444-432B-9B2E-1FD083C554A4}" type="pres">
      <dgm:prSet presAssocID="{A500BF7B-33F2-4665-B2D0-A5BBE05DCBB4}" presName="node" presStyleLbl="vennNode1" presStyleIdx="1" presStyleCnt="8">
        <dgm:presLayoutVars>
          <dgm:bulletEnabled val="1"/>
        </dgm:presLayoutVars>
      </dgm:prSet>
      <dgm:spPr/>
    </dgm:pt>
    <dgm:pt modelId="{2BACCE06-2C97-44BC-8615-BBA87EAF5794}" type="pres">
      <dgm:prSet presAssocID="{55504FC0-8F6A-4715-8082-46350813DB46}" presName="node" presStyleLbl="vennNode1" presStyleIdx="2" presStyleCnt="8">
        <dgm:presLayoutVars>
          <dgm:bulletEnabled val="1"/>
        </dgm:presLayoutVars>
      </dgm:prSet>
      <dgm:spPr/>
    </dgm:pt>
    <dgm:pt modelId="{527971DA-4A87-4CCA-9E51-A58D441E1B3B}" type="pres">
      <dgm:prSet presAssocID="{E584EB1A-D13E-4305-8E4E-230E2E31CD05}" presName="node" presStyleLbl="vennNode1" presStyleIdx="3" presStyleCnt="8">
        <dgm:presLayoutVars>
          <dgm:bulletEnabled val="1"/>
        </dgm:presLayoutVars>
      </dgm:prSet>
      <dgm:spPr/>
    </dgm:pt>
    <dgm:pt modelId="{21DAE852-9DE2-4F92-B3B5-96C6234D07A5}" type="pres">
      <dgm:prSet presAssocID="{3318D728-1F7E-4C06-AEEE-EC9528F95140}" presName="node" presStyleLbl="vennNode1" presStyleIdx="4" presStyleCnt="8">
        <dgm:presLayoutVars>
          <dgm:bulletEnabled val="1"/>
        </dgm:presLayoutVars>
      </dgm:prSet>
      <dgm:spPr/>
    </dgm:pt>
    <dgm:pt modelId="{FEC86941-293F-4416-A24D-86368D7F5BC2}" type="pres">
      <dgm:prSet presAssocID="{6967339C-03CE-41A1-B202-CD723AA9B578}" presName="node" presStyleLbl="vennNode1" presStyleIdx="5" presStyleCnt="8">
        <dgm:presLayoutVars>
          <dgm:bulletEnabled val="1"/>
        </dgm:presLayoutVars>
      </dgm:prSet>
      <dgm:spPr/>
    </dgm:pt>
    <dgm:pt modelId="{A88880FA-7F47-4B71-862F-790561A10A9C}" type="pres">
      <dgm:prSet presAssocID="{27D0CA1D-D186-478C-B1EC-4E52963283CD}" presName="node" presStyleLbl="vennNode1" presStyleIdx="6" presStyleCnt="8">
        <dgm:presLayoutVars>
          <dgm:bulletEnabled val="1"/>
        </dgm:presLayoutVars>
      </dgm:prSet>
      <dgm:spPr/>
    </dgm:pt>
    <dgm:pt modelId="{8F3A4403-BBA2-4D3D-9BE0-D346B20B8FF4}" type="pres">
      <dgm:prSet presAssocID="{31443CE9-47A5-45B7-A57C-CF91035147D7}" presName="node" presStyleLbl="vennNode1" presStyleIdx="7" presStyleCnt="8">
        <dgm:presLayoutVars>
          <dgm:bulletEnabled val="1"/>
        </dgm:presLayoutVars>
      </dgm:prSet>
      <dgm:spPr/>
    </dgm:pt>
  </dgm:ptLst>
  <dgm:cxnLst>
    <dgm:cxn modelId="{2FBA2202-F698-4A6F-9EF2-20AA71132312}" type="presOf" srcId="{3318D728-1F7E-4C06-AEEE-EC9528F95140}" destId="{21DAE852-9DE2-4F92-B3B5-96C6234D07A5}" srcOrd="0" destOrd="0" presId="urn:microsoft.com/office/officeart/2005/8/layout/radial3"/>
    <dgm:cxn modelId="{054BFF04-5F6D-4AAF-8630-1ABF70E652BF}" srcId="{60CCF214-2190-41D2-9644-D7A1610D6698}" destId="{6967339C-03CE-41A1-B202-CD723AA9B578}" srcOrd="4" destOrd="0" parTransId="{358ABF21-E6AB-4975-A34C-A158CF80AA31}" sibTransId="{B014276F-3073-40BA-B012-4BBA8147C735}"/>
    <dgm:cxn modelId="{93353211-29C6-4872-8DBA-60979EE3246A}" srcId="{60CCF214-2190-41D2-9644-D7A1610D6698}" destId="{E584EB1A-D13E-4305-8E4E-230E2E31CD05}" srcOrd="2" destOrd="0" parTransId="{19943970-9F55-4E52-AF34-200548B9945A}" sibTransId="{209F8A28-FD62-4920-85E0-522FF0B3B3C6}"/>
    <dgm:cxn modelId="{DA39FC1B-EB17-4ED3-9096-B4296B69F918}" srcId="{60CCF214-2190-41D2-9644-D7A1610D6698}" destId="{31443CE9-47A5-45B7-A57C-CF91035147D7}" srcOrd="6" destOrd="0" parTransId="{6CBFF352-CDA6-463B-B105-64E0FBAC04EC}" sibTransId="{99F8ACFE-DDAD-4282-8019-70AB988392FF}"/>
    <dgm:cxn modelId="{9B97B438-237F-45F8-B8AD-D03B5ECBB6F0}" type="presOf" srcId="{31443CE9-47A5-45B7-A57C-CF91035147D7}" destId="{8F3A4403-BBA2-4D3D-9BE0-D346B20B8FF4}" srcOrd="0" destOrd="0" presId="urn:microsoft.com/office/officeart/2005/8/layout/radial3"/>
    <dgm:cxn modelId="{9B6E613F-7743-4DAB-A5C9-F67D9654EE9F}" type="presOf" srcId="{6967339C-03CE-41A1-B202-CD723AA9B578}" destId="{FEC86941-293F-4416-A24D-86368D7F5BC2}" srcOrd="0" destOrd="0" presId="urn:microsoft.com/office/officeart/2005/8/layout/radial3"/>
    <dgm:cxn modelId="{8916C562-8A73-44B9-8E67-49D1F0417827}" srcId="{60CCF214-2190-41D2-9644-D7A1610D6698}" destId="{27D0CA1D-D186-478C-B1EC-4E52963283CD}" srcOrd="5" destOrd="0" parTransId="{B5711359-51CB-4B87-B048-E84D2AF81069}" sibTransId="{3EF2E95A-5EE7-4271-9E5F-92235CC0DE63}"/>
    <dgm:cxn modelId="{B82A1765-14F0-409B-B474-1E156D850556}" srcId="{60CCF214-2190-41D2-9644-D7A1610D6698}" destId="{A500BF7B-33F2-4665-B2D0-A5BBE05DCBB4}" srcOrd="0" destOrd="0" parTransId="{654BD7F3-19D3-413F-B9E8-1A9C2077E8F3}" sibTransId="{120CD793-9A6C-439C-952D-9C6E9A1B2D3E}"/>
    <dgm:cxn modelId="{6F5A4668-9C4F-4F3B-A285-45C1F0826059}" type="presOf" srcId="{55504FC0-8F6A-4715-8082-46350813DB46}" destId="{2BACCE06-2C97-44BC-8615-BBA87EAF5794}" srcOrd="0" destOrd="0" presId="urn:microsoft.com/office/officeart/2005/8/layout/radial3"/>
    <dgm:cxn modelId="{9B6A5371-C857-4FB5-BE16-C2E089B94F4C}" type="presOf" srcId="{E584EB1A-D13E-4305-8E4E-230E2E31CD05}" destId="{527971DA-4A87-4CCA-9E51-A58D441E1B3B}" srcOrd="0" destOrd="0" presId="urn:microsoft.com/office/officeart/2005/8/layout/radial3"/>
    <dgm:cxn modelId="{4A5BE456-91CF-45C9-993A-C255CB335676}" srcId="{760491C5-A7B9-428B-8B5F-A8D75238501F}" destId="{60CCF214-2190-41D2-9644-D7A1610D6698}" srcOrd="0" destOrd="0" parTransId="{3B795B35-B076-4A16-9A24-1326422EDCF6}" sibTransId="{9B1FC8BA-F6C3-445F-8917-D73BA95EF764}"/>
    <dgm:cxn modelId="{D54E4283-455D-407E-A0EB-3A71186225A2}" type="presOf" srcId="{760491C5-A7B9-428B-8B5F-A8D75238501F}" destId="{63833421-61FB-4705-9A45-F90C9DBE7C23}" srcOrd="0" destOrd="0" presId="urn:microsoft.com/office/officeart/2005/8/layout/radial3"/>
    <dgm:cxn modelId="{446885B1-23DA-4BB4-8A4D-D2039BD3219F}" type="presOf" srcId="{A500BF7B-33F2-4665-B2D0-A5BBE05DCBB4}" destId="{87D09F8E-0444-432B-9B2E-1FD083C554A4}" srcOrd="0" destOrd="0" presId="urn:microsoft.com/office/officeart/2005/8/layout/radial3"/>
    <dgm:cxn modelId="{79A4FBB9-BF52-4B2E-8ACE-F2E93DDCEEDA}" type="presOf" srcId="{27D0CA1D-D186-478C-B1EC-4E52963283CD}" destId="{A88880FA-7F47-4B71-862F-790561A10A9C}" srcOrd="0" destOrd="0" presId="urn:microsoft.com/office/officeart/2005/8/layout/radial3"/>
    <dgm:cxn modelId="{9AF6F9C6-DA17-4CE2-B044-D870B1592169}" srcId="{60CCF214-2190-41D2-9644-D7A1610D6698}" destId="{55504FC0-8F6A-4715-8082-46350813DB46}" srcOrd="1" destOrd="0" parTransId="{6C92512A-9624-464F-87DD-EBD7578B9C78}" sibTransId="{7C79AB71-2EF0-49C3-B0BB-447E72751A93}"/>
    <dgm:cxn modelId="{A89ABFD8-38D1-49EE-9914-5B042FA5C93F}" srcId="{60CCF214-2190-41D2-9644-D7A1610D6698}" destId="{3318D728-1F7E-4C06-AEEE-EC9528F95140}" srcOrd="3" destOrd="0" parTransId="{79DD9221-AB2B-4423-B84E-B234B22747B3}" sibTransId="{DC3054CA-5E01-4065-BBD1-D463782DB35C}"/>
    <dgm:cxn modelId="{2A79A3ED-8726-4F5B-9F23-91BB963DC28D}" type="presOf" srcId="{60CCF214-2190-41D2-9644-D7A1610D6698}" destId="{C598D441-136A-485C-8626-35FE33CFF2A2}" srcOrd="0" destOrd="0" presId="urn:microsoft.com/office/officeart/2005/8/layout/radial3"/>
    <dgm:cxn modelId="{2C91E100-CFAD-45E4-AE64-CA6C6F2248AC}" type="presParOf" srcId="{63833421-61FB-4705-9A45-F90C9DBE7C23}" destId="{7A170D0D-8DA9-43E5-B08B-0E6B312C7329}" srcOrd="0" destOrd="0" presId="urn:microsoft.com/office/officeart/2005/8/layout/radial3"/>
    <dgm:cxn modelId="{793DFB43-8AD4-41E3-BA5A-AC65788BF693}" type="presParOf" srcId="{7A170D0D-8DA9-43E5-B08B-0E6B312C7329}" destId="{C598D441-136A-485C-8626-35FE33CFF2A2}" srcOrd="0" destOrd="0" presId="urn:microsoft.com/office/officeart/2005/8/layout/radial3"/>
    <dgm:cxn modelId="{CD2C3BC5-B6A6-4426-A2CE-459CDECA63D1}" type="presParOf" srcId="{7A170D0D-8DA9-43E5-B08B-0E6B312C7329}" destId="{87D09F8E-0444-432B-9B2E-1FD083C554A4}" srcOrd="1" destOrd="0" presId="urn:microsoft.com/office/officeart/2005/8/layout/radial3"/>
    <dgm:cxn modelId="{2FAE2F2D-B36C-48AB-BA8E-187751F48EA0}" type="presParOf" srcId="{7A170D0D-8DA9-43E5-B08B-0E6B312C7329}" destId="{2BACCE06-2C97-44BC-8615-BBA87EAF5794}" srcOrd="2" destOrd="0" presId="urn:microsoft.com/office/officeart/2005/8/layout/radial3"/>
    <dgm:cxn modelId="{18FF0C15-F355-432E-80A2-5DA69F24C419}" type="presParOf" srcId="{7A170D0D-8DA9-43E5-B08B-0E6B312C7329}" destId="{527971DA-4A87-4CCA-9E51-A58D441E1B3B}" srcOrd="3" destOrd="0" presId="urn:microsoft.com/office/officeart/2005/8/layout/radial3"/>
    <dgm:cxn modelId="{8B72D670-819B-4F33-8B70-85C17586086D}" type="presParOf" srcId="{7A170D0D-8DA9-43E5-B08B-0E6B312C7329}" destId="{21DAE852-9DE2-4F92-B3B5-96C6234D07A5}" srcOrd="4" destOrd="0" presId="urn:microsoft.com/office/officeart/2005/8/layout/radial3"/>
    <dgm:cxn modelId="{CB2CBCA8-35FC-4D8B-8773-4BE2AEFE042A}" type="presParOf" srcId="{7A170D0D-8DA9-43E5-B08B-0E6B312C7329}" destId="{FEC86941-293F-4416-A24D-86368D7F5BC2}" srcOrd="5" destOrd="0" presId="urn:microsoft.com/office/officeart/2005/8/layout/radial3"/>
    <dgm:cxn modelId="{5A4C799F-98A4-4982-889E-13AC3764808D}" type="presParOf" srcId="{7A170D0D-8DA9-43E5-B08B-0E6B312C7329}" destId="{A88880FA-7F47-4B71-862F-790561A10A9C}" srcOrd="6" destOrd="0" presId="urn:microsoft.com/office/officeart/2005/8/layout/radial3"/>
    <dgm:cxn modelId="{F45D9BAE-E337-45D8-A260-3D6EE919A80A}" type="presParOf" srcId="{7A170D0D-8DA9-43E5-B08B-0E6B312C7329}" destId="{8F3A4403-BBA2-4D3D-9BE0-D346B20B8FF4}" srcOrd="7" destOrd="0" presId="urn:microsoft.com/office/officeart/2005/8/layout/radial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60491C5-A7B9-428B-8B5F-A8D75238501F}" type="doc">
      <dgm:prSet loTypeId="urn:microsoft.com/office/officeart/2005/8/layout/radial3" loCatId="relationship" qsTypeId="urn:microsoft.com/office/officeart/2005/8/quickstyle/3d3" qsCatId="3D" csTypeId="urn:microsoft.com/office/officeart/2005/8/colors/accent1_5" csCatId="accent1" phldr="1"/>
      <dgm:spPr/>
      <dgm:t>
        <a:bodyPr/>
        <a:lstStyle/>
        <a:p>
          <a:endParaRPr lang="en-US"/>
        </a:p>
      </dgm:t>
    </dgm:pt>
    <dgm:pt modelId="{60CCF214-2190-41D2-9644-D7A1610D6698}">
      <dgm:prSet phldrT="[Text]"/>
      <dgm:spPr/>
      <dgm:t>
        <a:bodyPr/>
        <a:lstStyle/>
        <a:p>
          <a:r>
            <a:rPr lang="en-US" dirty="0"/>
            <a:t>Quality of Life and Social Capital</a:t>
          </a:r>
        </a:p>
      </dgm:t>
    </dgm:pt>
    <dgm:pt modelId="{3B795B35-B076-4A16-9A24-1326422EDCF6}" type="parTrans" cxnId="{4A5BE456-91CF-45C9-993A-C255CB335676}">
      <dgm:prSet/>
      <dgm:spPr/>
      <dgm:t>
        <a:bodyPr/>
        <a:lstStyle/>
        <a:p>
          <a:endParaRPr lang="en-US"/>
        </a:p>
      </dgm:t>
    </dgm:pt>
    <dgm:pt modelId="{9B1FC8BA-F6C3-445F-8917-D73BA95EF764}" type="sibTrans" cxnId="{4A5BE456-91CF-45C9-993A-C255CB335676}">
      <dgm:prSet/>
      <dgm:spPr/>
      <dgm:t>
        <a:bodyPr/>
        <a:lstStyle/>
        <a:p>
          <a:endParaRPr lang="en-US"/>
        </a:p>
      </dgm:t>
    </dgm:pt>
    <dgm:pt modelId="{A500BF7B-33F2-4665-B2D0-A5BBE05DCBB4}">
      <dgm:prSet phldrT="[Text]"/>
      <dgm:spPr/>
      <dgm:t>
        <a:bodyPr/>
        <a:lstStyle/>
        <a:p>
          <a:r>
            <a:rPr lang="en-US" dirty="0"/>
            <a:t>Healthiness</a:t>
          </a:r>
        </a:p>
      </dgm:t>
    </dgm:pt>
    <dgm:pt modelId="{654BD7F3-19D3-413F-B9E8-1A9C2077E8F3}" type="parTrans" cxnId="{B82A1765-14F0-409B-B474-1E156D850556}">
      <dgm:prSet/>
      <dgm:spPr/>
      <dgm:t>
        <a:bodyPr/>
        <a:lstStyle/>
        <a:p>
          <a:endParaRPr lang="en-US"/>
        </a:p>
      </dgm:t>
    </dgm:pt>
    <dgm:pt modelId="{120CD793-9A6C-439C-952D-9C6E9A1B2D3E}" type="sibTrans" cxnId="{B82A1765-14F0-409B-B474-1E156D850556}">
      <dgm:prSet/>
      <dgm:spPr/>
      <dgm:t>
        <a:bodyPr/>
        <a:lstStyle/>
        <a:p>
          <a:endParaRPr lang="en-US"/>
        </a:p>
      </dgm:t>
    </dgm:pt>
    <dgm:pt modelId="{55504FC0-8F6A-4715-8082-46350813DB46}">
      <dgm:prSet phldrT="[Text]"/>
      <dgm:spPr/>
      <dgm:t>
        <a:bodyPr/>
        <a:lstStyle/>
        <a:p>
          <a:r>
            <a:rPr lang="en-US" dirty="0"/>
            <a:t>Family Life</a:t>
          </a:r>
        </a:p>
      </dgm:t>
    </dgm:pt>
    <dgm:pt modelId="{6C92512A-9624-464F-87DD-EBD7578B9C78}" type="parTrans" cxnId="{9AF6F9C6-DA17-4CE2-B044-D870B1592169}">
      <dgm:prSet/>
      <dgm:spPr/>
      <dgm:t>
        <a:bodyPr/>
        <a:lstStyle/>
        <a:p>
          <a:endParaRPr lang="en-US"/>
        </a:p>
      </dgm:t>
    </dgm:pt>
    <dgm:pt modelId="{7C79AB71-2EF0-49C3-B0BB-447E72751A93}" type="sibTrans" cxnId="{9AF6F9C6-DA17-4CE2-B044-D870B1592169}">
      <dgm:prSet/>
      <dgm:spPr/>
      <dgm:t>
        <a:bodyPr/>
        <a:lstStyle/>
        <a:p>
          <a:endParaRPr lang="en-US"/>
        </a:p>
      </dgm:t>
    </dgm:pt>
    <dgm:pt modelId="{E584EB1A-D13E-4305-8E4E-230E2E31CD05}">
      <dgm:prSet phldrT="[Text]"/>
      <dgm:spPr/>
      <dgm:t>
        <a:bodyPr/>
        <a:lstStyle/>
        <a:p>
          <a:r>
            <a:rPr lang="en-US" dirty="0"/>
            <a:t>Community Life</a:t>
          </a:r>
        </a:p>
      </dgm:t>
    </dgm:pt>
    <dgm:pt modelId="{19943970-9F55-4E52-AF34-200548B9945A}" type="parTrans" cxnId="{93353211-29C6-4872-8DBA-60979EE3246A}">
      <dgm:prSet/>
      <dgm:spPr/>
      <dgm:t>
        <a:bodyPr/>
        <a:lstStyle/>
        <a:p>
          <a:endParaRPr lang="en-US"/>
        </a:p>
      </dgm:t>
    </dgm:pt>
    <dgm:pt modelId="{209F8A28-FD62-4920-85E0-522FF0B3B3C6}" type="sibTrans" cxnId="{93353211-29C6-4872-8DBA-60979EE3246A}">
      <dgm:prSet/>
      <dgm:spPr/>
      <dgm:t>
        <a:bodyPr/>
        <a:lstStyle/>
        <a:p>
          <a:endParaRPr lang="en-US"/>
        </a:p>
      </dgm:t>
    </dgm:pt>
    <dgm:pt modelId="{3318D728-1F7E-4C06-AEEE-EC9528F95140}">
      <dgm:prSet phldrT="[Text]"/>
      <dgm:spPr/>
      <dgm:t>
        <a:bodyPr/>
        <a:lstStyle/>
        <a:p>
          <a:r>
            <a:rPr lang="en-US" dirty="0"/>
            <a:t>Political Stability &amp; Security</a:t>
          </a:r>
        </a:p>
      </dgm:t>
    </dgm:pt>
    <dgm:pt modelId="{79DD9221-AB2B-4423-B84E-B234B22747B3}" type="parTrans" cxnId="{A89ABFD8-38D1-49EE-9914-5B042FA5C93F}">
      <dgm:prSet/>
      <dgm:spPr/>
      <dgm:t>
        <a:bodyPr/>
        <a:lstStyle/>
        <a:p>
          <a:endParaRPr lang="en-US"/>
        </a:p>
      </dgm:t>
    </dgm:pt>
    <dgm:pt modelId="{DC3054CA-5E01-4065-BBD1-D463782DB35C}" type="sibTrans" cxnId="{A89ABFD8-38D1-49EE-9914-5B042FA5C93F}">
      <dgm:prSet/>
      <dgm:spPr/>
      <dgm:t>
        <a:bodyPr/>
        <a:lstStyle/>
        <a:p>
          <a:endParaRPr lang="en-US"/>
        </a:p>
      </dgm:t>
    </dgm:pt>
    <dgm:pt modelId="{6967339C-03CE-41A1-B202-CD723AA9B578}">
      <dgm:prSet phldrT="[Text]"/>
      <dgm:spPr/>
      <dgm:t>
        <a:bodyPr/>
        <a:lstStyle/>
        <a:p>
          <a:r>
            <a:rPr lang="en-US" dirty="0"/>
            <a:t>Climate &amp; Geography</a:t>
          </a:r>
        </a:p>
      </dgm:t>
    </dgm:pt>
    <dgm:pt modelId="{358ABF21-E6AB-4975-A34C-A158CF80AA31}" type="parTrans" cxnId="{054BFF04-5F6D-4AAF-8630-1ABF70E652BF}">
      <dgm:prSet/>
      <dgm:spPr/>
      <dgm:t>
        <a:bodyPr/>
        <a:lstStyle/>
        <a:p>
          <a:endParaRPr lang="en-US"/>
        </a:p>
      </dgm:t>
    </dgm:pt>
    <dgm:pt modelId="{B014276F-3073-40BA-B012-4BBA8147C735}" type="sibTrans" cxnId="{054BFF04-5F6D-4AAF-8630-1ABF70E652BF}">
      <dgm:prSet/>
      <dgm:spPr/>
      <dgm:t>
        <a:bodyPr/>
        <a:lstStyle/>
        <a:p>
          <a:endParaRPr lang="en-US"/>
        </a:p>
      </dgm:t>
    </dgm:pt>
    <dgm:pt modelId="{27D0CA1D-D186-478C-B1EC-4E52963283CD}">
      <dgm:prSet phldrT="[Text]"/>
      <dgm:spPr/>
      <dgm:t>
        <a:bodyPr/>
        <a:lstStyle/>
        <a:p>
          <a:r>
            <a:rPr lang="en-US" dirty="0"/>
            <a:t>Political Freedom</a:t>
          </a:r>
        </a:p>
      </dgm:t>
    </dgm:pt>
    <dgm:pt modelId="{B5711359-51CB-4B87-B048-E84D2AF81069}" type="parTrans" cxnId="{8916C562-8A73-44B9-8E67-49D1F0417827}">
      <dgm:prSet/>
      <dgm:spPr/>
      <dgm:t>
        <a:bodyPr/>
        <a:lstStyle/>
        <a:p>
          <a:endParaRPr lang="en-US"/>
        </a:p>
      </dgm:t>
    </dgm:pt>
    <dgm:pt modelId="{3EF2E95A-5EE7-4271-9E5F-92235CC0DE63}" type="sibTrans" cxnId="{8916C562-8A73-44B9-8E67-49D1F0417827}">
      <dgm:prSet/>
      <dgm:spPr/>
      <dgm:t>
        <a:bodyPr/>
        <a:lstStyle/>
        <a:p>
          <a:endParaRPr lang="en-US"/>
        </a:p>
      </dgm:t>
    </dgm:pt>
    <dgm:pt modelId="{31443CE9-47A5-45B7-A57C-CF91035147D7}">
      <dgm:prSet phldrT="[Text]"/>
      <dgm:spPr/>
      <dgm:t>
        <a:bodyPr/>
        <a:lstStyle/>
        <a:p>
          <a:r>
            <a:rPr lang="en-US" dirty="0"/>
            <a:t>Gender Equality</a:t>
          </a:r>
        </a:p>
      </dgm:t>
    </dgm:pt>
    <dgm:pt modelId="{6CBFF352-CDA6-463B-B105-64E0FBAC04EC}" type="parTrans" cxnId="{DA39FC1B-EB17-4ED3-9096-B4296B69F918}">
      <dgm:prSet/>
      <dgm:spPr/>
      <dgm:t>
        <a:bodyPr/>
        <a:lstStyle/>
        <a:p>
          <a:endParaRPr lang="en-US"/>
        </a:p>
      </dgm:t>
    </dgm:pt>
    <dgm:pt modelId="{99F8ACFE-DDAD-4282-8019-70AB988392FF}" type="sibTrans" cxnId="{DA39FC1B-EB17-4ED3-9096-B4296B69F918}">
      <dgm:prSet/>
      <dgm:spPr/>
      <dgm:t>
        <a:bodyPr/>
        <a:lstStyle/>
        <a:p>
          <a:endParaRPr lang="en-US"/>
        </a:p>
      </dgm:t>
    </dgm:pt>
    <dgm:pt modelId="{B25BD0D4-0A8C-4ABD-A7FE-15AB8B342C9B}">
      <dgm:prSet phldrT="[Text]"/>
      <dgm:spPr/>
      <dgm:t>
        <a:bodyPr/>
        <a:lstStyle/>
        <a:p>
          <a:r>
            <a:rPr lang="en-US" dirty="0"/>
            <a:t>Arts, Amenities, </a:t>
          </a:r>
          <a:r>
            <a:rPr lang="en-US" dirty="0" err="1"/>
            <a:t>Mojo</a:t>
          </a:r>
          <a:endParaRPr lang="en-US" dirty="0"/>
        </a:p>
      </dgm:t>
    </dgm:pt>
    <dgm:pt modelId="{939738A8-A999-4AF3-A43C-722854349821}" type="parTrans" cxnId="{5E7E6D93-93A3-45D4-8BAC-99217F0B44FE}">
      <dgm:prSet/>
      <dgm:spPr/>
      <dgm:t>
        <a:bodyPr/>
        <a:lstStyle/>
        <a:p>
          <a:endParaRPr lang="en-US"/>
        </a:p>
      </dgm:t>
    </dgm:pt>
    <dgm:pt modelId="{A9E0F888-5BC5-49EC-B515-066A7D73CB38}" type="sibTrans" cxnId="{5E7E6D93-93A3-45D4-8BAC-99217F0B44FE}">
      <dgm:prSet/>
      <dgm:spPr/>
      <dgm:t>
        <a:bodyPr/>
        <a:lstStyle/>
        <a:p>
          <a:endParaRPr lang="en-US"/>
        </a:p>
      </dgm:t>
    </dgm:pt>
    <dgm:pt modelId="{63833421-61FB-4705-9A45-F90C9DBE7C23}" type="pres">
      <dgm:prSet presAssocID="{760491C5-A7B9-428B-8B5F-A8D75238501F}" presName="composite" presStyleCnt="0">
        <dgm:presLayoutVars>
          <dgm:chMax val="1"/>
          <dgm:dir/>
          <dgm:resizeHandles val="exact"/>
        </dgm:presLayoutVars>
      </dgm:prSet>
      <dgm:spPr/>
    </dgm:pt>
    <dgm:pt modelId="{7A170D0D-8DA9-43E5-B08B-0E6B312C7329}" type="pres">
      <dgm:prSet presAssocID="{760491C5-A7B9-428B-8B5F-A8D75238501F}" presName="radial" presStyleCnt="0">
        <dgm:presLayoutVars>
          <dgm:animLvl val="ctr"/>
        </dgm:presLayoutVars>
      </dgm:prSet>
      <dgm:spPr/>
    </dgm:pt>
    <dgm:pt modelId="{C598D441-136A-485C-8626-35FE33CFF2A2}" type="pres">
      <dgm:prSet presAssocID="{60CCF214-2190-41D2-9644-D7A1610D6698}" presName="centerShape" presStyleLbl="vennNode1" presStyleIdx="0" presStyleCnt="9" custScaleX="83414" custScaleY="89167"/>
      <dgm:spPr/>
    </dgm:pt>
    <dgm:pt modelId="{87D09F8E-0444-432B-9B2E-1FD083C554A4}" type="pres">
      <dgm:prSet presAssocID="{A500BF7B-33F2-4665-B2D0-A5BBE05DCBB4}" presName="node" presStyleLbl="vennNode1" presStyleIdx="1" presStyleCnt="9">
        <dgm:presLayoutVars>
          <dgm:bulletEnabled val="1"/>
        </dgm:presLayoutVars>
      </dgm:prSet>
      <dgm:spPr/>
    </dgm:pt>
    <dgm:pt modelId="{2BACCE06-2C97-44BC-8615-BBA87EAF5794}" type="pres">
      <dgm:prSet presAssocID="{55504FC0-8F6A-4715-8082-46350813DB46}" presName="node" presStyleLbl="vennNode1" presStyleIdx="2" presStyleCnt="9">
        <dgm:presLayoutVars>
          <dgm:bulletEnabled val="1"/>
        </dgm:presLayoutVars>
      </dgm:prSet>
      <dgm:spPr/>
    </dgm:pt>
    <dgm:pt modelId="{527971DA-4A87-4CCA-9E51-A58D441E1B3B}" type="pres">
      <dgm:prSet presAssocID="{E584EB1A-D13E-4305-8E4E-230E2E31CD05}" presName="node" presStyleLbl="vennNode1" presStyleIdx="3" presStyleCnt="9">
        <dgm:presLayoutVars>
          <dgm:bulletEnabled val="1"/>
        </dgm:presLayoutVars>
      </dgm:prSet>
      <dgm:spPr/>
    </dgm:pt>
    <dgm:pt modelId="{21DAE852-9DE2-4F92-B3B5-96C6234D07A5}" type="pres">
      <dgm:prSet presAssocID="{3318D728-1F7E-4C06-AEEE-EC9528F95140}" presName="node" presStyleLbl="vennNode1" presStyleIdx="4" presStyleCnt="9">
        <dgm:presLayoutVars>
          <dgm:bulletEnabled val="1"/>
        </dgm:presLayoutVars>
      </dgm:prSet>
      <dgm:spPr/>
    </dgm:pt>
    <dgm:pt modelId="{FEC86941-293F-4416-A24D-86368D7F5BC2}" type="pres">
      <dgm:prSet presAssocID="{6967339C-03CE-41A1-B202-CD723AA9B578}" presName="node" presStyleLbl="vennNode1" presStyleIdx="5" presStyleCnt="9">
        <dgm:presLayoutVars>
          <dgm:bulletEnabled val="1"/>
        </dgm:presLayoutVars>
      </dgm:prSet>
      <dgm:spPr/>
    </dgm:pt>
    <dgm:pt modelId="{A88880FA-7F47-4B71-862F-790561A10A9C}" type="pres">
      <dgm:prSet presAssocID="{27D0CA1D-D186-478C-B1EC-4E52963283CD}" presName="node" presStyleLbl="vennNode1" presStyleIdx="6" presStyleCnt="9">
        <dgm:presLayoutVars>
          <dgm:bulletEnabled val="1"/>
        </dgm:presLayoutVars>
      </dgm:prSet>
      <dgm:spPr/>
    </dgm:pt>
    <dgm:pt modelId="{8F3A4403-BBA2-4D3D-9BE0-D346B20B8FF4}" type="pres">
      <dgm:prSet presAssocID="{31443CE9-47A5-45B7-A57C-CF91035147D7}" presName="node" presStyleLbl="vennNode1" presStyleIdx="7" presStyleCnt="9">
        <dgm:presLayoutVars>
          <dgm:bulletEnabled val="1"/>
        </dgm:presLayoutVars>
      </dgm:prSet>
      <dgm:spPr/>
    </dgm:pt>
    <dgm:pt modelId="{AE458A0A-ADC4-42C1-9E57-DB704C915049}" type="pres">
      <dgm:prSet presAssocID="{B25BD0D4-0A8C-4ABD-A7FE-15AB8B342C9B}" presName="node" presStyleLbl="vennNode1" presStyleIdx="8" presStyleCnt="9">
        <dgm:presLayoutVars>
          <dgm:bulletEnabled val="1"/>
        </dgm:presLayoutVars>
      </dgm:prSet>
      <dgm:spPr/>
    </dgm:pt>
  </dgm:ptLst>
  <dgm:cxnLst>
    <dgm:cxn modelId="{054BFF04-5F6D-4AAF-8630-1ABF70E652BF}" srcId="{60CCF214-2190-41D2-9644-D7A1610D6698}" destId="{6967339C-03CE-41A1-B202-CD723AA9B578}" srcOrd="4" destOrd="0" parTransId="{358ABF21-E6AB-4975-A34C-A158CF80AA31}" sibTransId="{B014276F-3073-40BA-B012-4BBA8147C735}"/>
    <dgm:cxn modelId="{93353211-29C6-4872-8DBA-60979EE3246A}" srcId="{60CCF214-2190-41D2-9644-D7A1610D6698}" destId="{E584EB1A-D13E-4305-8E4E-230E2E31CD05}" srcOrd="2" destOrd="0" parTransId="{19943970-9F55-4E52-AF34-200548B9945A}" sibTransId="{209F8A28-FD62-4920-85E0-522FF0B3B3C6}"/>
    <dgm:cxn modelId="{DA39FC1B-EB17-4ED3-9096-B4296B69F918}" srcId="{60CCF214-2190-41D2-9644-D7A1610D6698}" destId="{31443CE9-47A5-45B7-A57C-CF91035147D7}" srcOrd="6" destOrd="0" parTransId="{6CBFF352-CDA6-463B-B105-64E0FBAC04EC}" sibTransId="{99F8ACFE-DDAD-4282-8019-70AB988392FF}"/>
    <dgm:cxn modelId="{8DA1FB36-BC75-4D40-B11D-008716A4D1E8}" type="presOf" srcId="{3318D728-1F7E-4C06-AEEE-EC9528F95140}" destId="{21DAE852-9DE2-4F92-B3B5-96C6234D07A5}" srcOrd="0" destOrd="0" presId="urn:microsoft.com/office/officeart/2005/8/layout/radial3"/>
    <dgm:cxn modelId="{70207E3C-9810-4F62-BEA0-5574A864581C}" type="presOf" srcId="{E584EB1A-D13E-4305-8E4E-230E2E31CD05}" destId="{527971DA-4A87-4CCA-9E51-A58D441E1B3B}" srcOrd="0" destOrd="0" presId="urn:microsoft.com/office/officeart/2005/8/layout/radial3"/>
    <dgm:cxn modelId="{8916C562-8A73-44B9-8E67-49D1F0417827}" srcId="{60CCF214-2190-41D2-9644-D7A1610D6698}" destId="{27D0CA1D-D186-478C-B1EC-4E52963283CD}" srcOrd="5" destOrd="0" parTransId="{B5711359-51CB-4B87-B048-E84D2AF81069}" sibTransId="{3EF2E95A-5EE7-4271-9E5F-92235CC0DE63}"/>
    <dgm:cxn modelId="{B2D8ED63-E386-47FD-84CF-503389F68158}" type="presOf" srcId="{A500BF7B-33F2-4665-B2D0-A5BBE05DCBB4}" destId="{87D09F8E-0444-432B-9B2E-1FD083C554A4}" srcOrd="0" destOrd="0" presId="urn:microsoft.com/office/officeart/2005/8/layout/radial3"/>
    <dgm:cxn modelId="{B82A1765-14F0-409B-B474-1E156D850556}" srcId="{60CCF214-2190-41D2-9644-D7A1610D6698}" destId="{A500BF7B-33F2-4665-B2D0-A5BBE05DCBB4}" srcOrd="0" destOrd="0" parTransId="{654BD7F3-19D3-413F-B9E8-1A9C2077E8F3}" sibTransId="{120CD793-9A6C-439C-952D-9C6E9A1B2D3E}"/>
    <dgm:cxn modelId="{8BC30268-697C-4B44-AC00-0A626CD8CCF0}" type="presOf" srcId="{760491C5-A7B9-428B-8B5F-A8D75238501F}" destId="{63833421-61FB-4705-9A45-F90C9DBE7C23}" srcOrd="0" destOrd="0" presId="urn:microsoft.com/office/officeart/2005/8/layout/radial3"/>
    <dgm:cxn modelId="{4B123752-07B1-4788-B5BE-B1196B126A8E}" type="presOf" srcId="{60CCF214-2190-41D2-9644-D7A1610D6698}" destId="{C598D441-136A-485C-8626-35FE33CFF2A2}" srcOrd="0" destOrd="0" presId="urn:microsoft.com/office/officeart/2005/8/layout/radial3"/>
    <dgm:cxn modelId="{4A5BE456-91CF-45C9-993A-C255CB335676}" srcId="{760491C5-A7B9-428B-8B5F-A8D75238501F}" destId="{60CCF214-2190-41D2-9644-D7A1610D6698}" srcOrd="0" destOrd="0" parTransId="{3B795B35-B076-4A16-9A24-1326422EDCF6}" sibTransId="{9B1FC8BA-F6C3-445F-8917-D73BA95EF764}"/>
    <dgm:cxn modelId="{5E7E6D93-93A3-45D4-8BAC-99217F0B44FE}" srcId="{60CCF214-2190-41D2-9644-D7A1610D6698}" destId="{B25BD0D4-0A8C-4ABD-A7FE-15AB8B342C9B}" srcOrd="7" destOrd="0" parTransId="{939738A8-A999-4AF3-A43C-722854349821}" sibTransId="{A9E0F888-5BC5-49EC-B515-066A7D73CB38}"/>
    <dgm:cxn modelId="{330C86A8-400A-455A-AEFA-82A2180D9202}" type="presOf" srcId="{31443CE9-47A5-45B7-A57C-CF91035147D7}" destId="{8F3A4403-BBA2-4D3D-9BE0-D346B20B8FF4}" srcOrd="0" destOrd="0" presId="urn:microsoft.com/office/officeart/2005/8/layout/radial3"/>
    <dgm:cxn modelId="{0EB05CAE-91A4-4818-B17E-6561087334F4}" type="presOf" srcId="{27D0CA1D-D186-478C-B1EC-4E52963283CD}" destId="{A88880FA-7F47-4B71-862F-790561A10A9C}" srcOrd="0" destOrd="0" presId="urn:microsoft.com/office/officeart/2005/8/layout/radial3"/>
    <dgm:cxn modelId="{486181B2-0B16-41BC-8D52-A08B57876746}" type="presOf" srcId="{55504FC0-8F6A-4715-8082-46350813DB46}" destId="{2BACCE06-2C97-44BC-8615-BBA87EAF5794}" srcOrd="0" destOrd="0" presId="urn:microsoft.com/office/officeart/2005/8/layout/radial3"/>
    <dgm:cxn modelId="{F45A91C1-5422-4744-9D54-F7D10A325225}" type="presOf" srcId="{6967339C-03CE-41A1-B202-CD723AA9B578}" destId="{FEC86941-293F-4416-A24D-86368D7F5BC2}" srcOrd="0" destOrd="0" presId="urn:microsoft.com/office/officeart/2005/8/layout/radial3"/>
    <dgm:cxn modelId="{9AF6F9C6-DA17-4CE2-B044-D870B1592169}" srcId="{60CCF214-2190-41D2-9644-D7A1610D6698}" destId="{55504FC0-8F6A-4715-8082-46350813DB46}" srcOrd="1" destOrd="0" parTransId="{6C92512A-9624-464F-87DD-EBD7578B9C78}" sibTransId="{7C79AB71-2EF0-49C3-B0BB-447E72751A93}"/>
    <dgm:cxn modelId="{A89ABFD8-38D1-49EE-9914-5B042FA5C93F}" srcId="{60CCF214-2190-41D2-9644-D7A1610D6698}" destId="{3318D728-1F7E-4C06-AEEE-EC9528F95140}" srcOrd="3" destOrd="0" parTransId="{79DD9221-AB2B-4423-B84E-B234B22747B3}" sibTransId="{DC3054CA-5E01-4065-BBD1-D463782DB35C}"/>
    <dgm:cxn modelId="{06110BE6-D941-4EFD-940A-F5CE29611813}" type="presOf" srcId="{B25BD0D4-0A8C-4ABD-A7FE-15AB8B342C9B}" destId="{AE458A0A-ADC4-42C1-9E57-DB704C915049}" srcOrd="0" destOrd="0" presId="urn:microsoft.com/office/officeart/2005/8/layout/radial3"/>
    <dgm:cxn modelId="{AF138ED7-6DF4-4F16-94F4-6EE73C2FB1E7}" type="presParOf" srcId="{63833421-61FB-4705-9A45-F90C9DBE7C23}" destId="{7A170D0D-8DA9-43E5-B08B-0E6B312C7329}" srcOrd="0" destOrd="0" presId="urn:microsoft.com/office/officeart/2005/8/layout/radial3"/>
    <dgm:cxn modelId="{CE8EF6AA-29DF-408C-A24C-80EFA60FF28F}" type="presParOf" srcId="{7A170D0D-8DA9-43E5-B08B-0E6B312C7329}" destId="{C598D441-136A-485C-8626-35FE33CFF2A2}" srcOrd="0" destOrd="0" presId="urn:microsoft.com/office/officeart/2005/8/layout/radial3"/>
    <dgm:cxn modelId="{48226F9E-4A42-413F-9A64-436E954B2C15}" type="presParOf" srcId="{7A170D0D-8DA9-43E5-B08B-0E6B312C7329}" destId="{87D09F8E-0444-432B-9B2E-1FD083C554A4}" srcOrd="1" destOrd="0" presId="urn:microsoft.com/office/officeart/2005/8/layout/radial3"/>
    <dgm:cxn modelId="{CB97D63A-6D9E-404C-ABA0-9080C628B282}" type="presParOf" srcId="{7A170D0D-8DA9-43E5-B08B-0E6B312C7329}" destId="{2BACCE06-2C97-44BC-8615-BBA87EAF5794}" srcOrd="2" destOrd="0" presId="urn:microsoft.com/office/officeart/2005/8/layout/radial3"/>
    <dgm:cxn modelId="{D2F8FA3B-C3A4-4563-80A1-856EA1D53EB8}" type="presParOf" srcId="{7A170D0D-8DA9-43E5-B08B-0E6B312C7329}" destId="{527971DA-4A87-4CCA-9E51-A58D441E1B3B}" srcOrd="3" destOrd="0" presId="urn:microsoft.com/office/officeart/2005/8/layout/radial3"/>
    <dgm:cxn modelId="{817BA0E6-F34E-481B-A829-21D80B4118D2}" type="presParOf" srcId="{7A170D0D-8DA9-43E5-B08B-0E6B312C7329}" destId="{21DAE852-9DE2-4F92-B3B5-96C6234D07A5}" srcOrd="4" destOrd="0" presId="urn:microsoft.com/office/officeart/2005/8/layout/radial3"/>
    <dgm:cxn modelId="{695BB0EA-245D-4587-8755-8B28FD3EEEC7}" type="presParOf" srcId="{7A170D0D-8DA9-43E5-B08B-0E6B312C7329}" destId="{FEC86941-293F-4416-A24D-86368D7F5BC2}" srcOrd="5" destOrd="0" presId="urn:microsoft.com/office/officeart/2005/8/layout/radial3"/>
    <dgm:cxn modelId="{335B94FC-7E81-4380-AD83-64B3CEDDB298}" type="presParOf" srcId="{7A170D0D-8DA9-43E5-B08B-0E6B312C7329}" destId="{A88880FA-7F47-4B71-862F-790561A10A9C}" srcOrd="6" destOrd="0" presId="urn:microsoft.com/office/officeart/2005/8/layout/radial3"/>
    <dgm:cxn modelId="{2D7468B6-6A99-4E1A-BDE0-D9491D8D37CA}" type="presParOf" srcId="{7A170D0D-8DA9-43E5-B08B-0E6B312C7329}" destId="{8F3A4403-BBA2-4D3D-9BE0-D346B20B8FF4}" srcOrd="7" destOrd="0" presId="urn:microsoft.com/office/officeart/2005/8/layout/radial3"/>
    <dgm:cxn modelId="{CE669E46-0BAE-49DA-A58F-F9090AF93FD3}" type="presParOf" srcId="{7A170D0D-8DA9-43E5-B08B-0E6B312C7329}" destId="{AE458A0A-ADC4-42C1-9E57-DB704C915049}" srcOrd="8" destOrd="0" presId="urn:microsoft.com/office/officeart/2005/8/layout/radial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8D441-136A-485C-8626-35FE33CFF2A2}">
      <dsp:nvSpPr>
        <dsp:cNvPr id="0" name=""/>
        <dsp:cNvSpPr/>
      </dsp:nvSpPr>
      <dsp:spPr>
        <a:xfrm>
          <a:off x="2819398" y="1290139"/>
          <a:ext cx="2362202" cy="2525121"/>
        </a:xfrm>
        <a:prstGeom prst="ellipse">
          <a:avLst/>
        </a:prstGeom>
        <a:solidFill>
          <a:schemeClr val="accent1">
            <a:shade val="80000"/>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Human Resources</a:t>
          </a:r>
        </a:p>
      </dsp:txBody>
      <dsp:txXfrm>
        <a:off x="3165334" y="1659934"/>
        <a:ext cx="1670330" cy="1785531"/>
      </dsp:txXfrm>
    </dsp:sp>
    <dsp:sp modelId="{87D09F8E-0444-432B-9B2E-1FD083C554A4}">
      <dsp:nvSpPr>
        <dsp:cNvPr id="0" name=""/>
        <dsp:cNvSpPr/>
      </dsp:nvSpPr>
      <dsp:spPr>
        <a:xfrm>
          <a:off x="3292524" y="505"/>
          <a:ext cx="1415950" cy="1415950"/>
        </a:xfrm>
        <a:prstGeom prst="ellipse">
          <a:avLst/>
        </a:prstGeom>
        <a:solidFill>
          <a:schemeClr val="accent1">
            <a:shade val="80000"/>
            <a:alpha val="50000"/>
            <a:hueOff val="-1"/>
            <a:satOff val="498"/>
            <a:lumOff val="644"/>
            <a:alphaOff val="37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K-12 Education</a:t>
          </a:r>
        </a:p>
      </dsp:txBody>
      <dsp:txXfrm>
        <a:off x="3499885" y="207866"/>
        <a:ext cx="1001228" cy="1001228"/>
      </dsp:txXfrm>
    </dsp:sp>
    <dsp:sp modelId="{2BACCE06-2C97-44BC-8615-BBA87EAF5794}">
      <dsp:nvSpPr>
        <dsp:cNvPr id="0" name=""/>
        <dsp:cNvSpPr/>
      </dsp:nvSpPr>
      <dsp:spPr>
        <a:xfrm>
          <a:off x="4596584" y="540664"/>
          <a:ext cx="1415950" cy="1415950"/>
        </a:xfrm>
        <a:prstGeom prst="ellipse">
          <a:avLst/>
        </a:prstGeom>
        <a:solidFill>
          <a:schemeClr val="accent1">
            <a:shade val="80000"/>
            <a:alpha val="50000"/>
            <a:hueOff val="-2"/>
            <a:satOff val="997"/>
            <a:lumOff val="1288"/>
            <a:alphaOff val="75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Post Secondary Education</a:t>
          </a:r>
        </a:p>
      </dsp:txBody>
      <dsp:txXfrm>
        <a:off x="4803945" y="748025"/>
        <a:ext cx="1001228" cy="1001228"/>
      </dsp:txXfrm>
    </dsp:sp>
    <dsp:sp modelId="{2CC52571-E555-49B0-AF4A-DF09510BDC27}">
      <dsp:nvSpPr>
        <dsp:cNvPr id="0" name=""/>
        <dsp:cNvSpPr/>
      </dsp:nvSpPr>
      <dsp:spPr>
        <a:xfrm>
          <a:off x="5136743" y="1844724"/>
          <a:ext cx="1415950" cy="1415950"/>
        </a:xfrm>
        <a:prstGeom prst="ellipse">
          <a:avLst/>
        </a:prstGeom>
        <a:solidFill>
          <a:schemeClr val="accent1">
            <a:shade val="80000"/>
            <a:alpha val="50000"/>
            <a:hueOff val="-3"/>
            <a:satOff val="1495"/>
            <a:lumOff val="1933"/>
            <a:alphaOff val="112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Career  and Technical Education</a:t>
          </a:r>
        </a:p>
      </dsp:txBody>
      <dsp:txXfrm>
        <a:off x="5344104" y="2052085"/>
        <a:ext cx="1001228" cy="1001228"/>
      </dsp:txXfrm>
    </dsp:sp>
    <dsp:sp modelId="{9062404D-4E96-4570-A789-E89BA35184F0}">
      <dsp:nvSpPr>
        <dsp:cNvPr id="0" name=""/>
        <dsp:cNvSpPr/>
      </dsp:nvSpPr>
      <dsp:spPr>
        <a:xfrm>
          <a:off x="4596584" y="3148784"/>
          <a:ext cx="1415950" cy="1415950"/>
        </a:xfrm>
        <a:prstGeom prst="ellipse">
          <a:avLst/>
        </a:prstGeom>
        <a:solidFill>
          <a:schemeClr val="accent1">
            <a:shade val="80000"/>
            <a:alpha val="50000"/>
            <a:hueOff val="-5"/>
            <a:satOff val="1994"/>
            <a:lumOff val="2577"/>
            <a:alphaOff val="15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Unions</a:t>
          </a:r>
        </a:p>
      </dsp:txBody>
      <dsp:txXfrm>
        <a:off x="4803945" y="3356145"/>
        <a:ext cx="1001228" cy="1001228"/>
      </dsp:txXfrm>
    </dsp:sp>
    <dsp:sp modelId="{02105A91-AF11-4836-9B9C-7739BD7AE418}">
      <dsp:nvSpPr>
        <dsp:cNvPr id="0" name=""/>
        <dsp:cNvSpPr/>
      </dsp:nvSpPr>
      <dsp:spPr>
        <a:xfrm>
          <a:off x="3292524" y="3688943"/>
          <a:ext cx="1415950" cy="1415950"/>
        </a:xfrm>
        <a:prstGeom prst="ellipse">
          <a:avLst/>
        </a:prstGeom>
        <a:solidFill>
          <a:schemeClr val="accent1">
            <a:shade val="80000"/>
            <a:alpha val="50000"/>
            <a:hueOff val="-6"/>
            <a:satOff val="2492"/>
            <a:lumOff val="3221"/>
            <a:alphaOff val="187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OJT &amp; Apprenticeship</a:t>
          </a:r>
        </a:p>
      </dsp:txBody>
      <dsp:txXfrm>
        <a:off x="3499885" y="3896304"/>
        <a:ext cx="1001228" cy="1001228"/>
      </dsp:txXfrm>
    </dsp:sp>
    <dsp:sp modelId="{1D8CED57-F544-42CB-9E1E-02FCC7A3E94F}">
      <dsp:nvSpPr>
        <dsp:cNvPr id="0" name=""/>
        <dsp:cNvSpPr/>
      </dsp:nvSpPr>
      <dsp:spPr>
        <a:xfrm>
          <a:off x="1988464" y="3148784"/>
          <a:ext cx="1415950" cy="1415950"/>
        </a:xfrm>
        <a:prstGeom prst="ellipse">
          <a:avLst/>
        </a:prstGeom>
        <a:solidFill>
          <a:schemeClr val="accent1">
            <a:shade val="80000"/>
            <a:alpha val="50000"/>
            <a:hueOff val="-7"/>
            <a:satOff val="2990"/>
            <a:lumOff val="3865"/>
            <a:alphaOff val="225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NGOs</a:t>
          </a:r>
        </a:p>
      </dsp:txBody>
      <dsp:txXfrm>
        <a:off x="2195825" y="3356145"/>
        <a:ext cx="1001228" cy="1001228"/>
      </dsp:txXfrm>
    </dsp:sp>
    <dsp:sp modelId="{4321A632-A3ED-4D90-B1C6-8D8CEF21FE8F}">
      <dsp:nvSpPr>
        <dsp:cNvPr id="0" name=""/>
        <dsp:cNvSpPr/>
      </dsp:nvSpPr>
      <dsp:spPr>
        <a:xfrm>
          <a:off x="1448305" y="1844724"/>
          <a:ext cx="1415950" cy="1415950"/>
        </a:xfrm>
        <a:prstGeom prst="ellipse">
          <a:avLst/>
        </a:prstGeom>
        <a:solidFill>
          <a:schemeClr val="accent1">
            <a:shade val="80000"/>
            <a:alpha val="50000"/>
            <a:hueOff val="-8"/>
            <a:satOff val="3489"/>
            <a:lumOff val="4510"/>
            <a:alphaOff val="262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USDOL</a:t>
          </a:r>
        </a:p>
      </dsp:txBody>
      <dsp:txXfrm>
        <a:off x="1655666" y="2052085"/>
        <a:ext cx="1001228" cy="1001228"/>
      </dsp:txXfrm>
    </dsp:sp>
    <dsp:sp modelId="{9BBF6BD9-2F93-4F86-95CC-DE4E0BC0C37F}">
      <dsp:nvSpPr>
        <dsp:cNvPr id="0" name=""/>
        <dsp:cNvSpPr/>
      </dsp:nvSpPr>
      <dsp:spPr>
        <a:xfrm>
          <a:off x="1988464" y="540664"/>
          <a:ext cx="1415950" cy="1415950"/>
        </a:xfrm>
        <a:prstGeom prst="ellipse">
          <a:avLst/>
        </a:prstGeom>
        <a:solidFill>
          <a:schemeClr val="accent1">
            <a:shade val="80000"/>
            <a:alpha val="50000"/>
            <a:hueOff val="-9"/>
            <a:satOff val="3987"/>
            <a:lumOff val="5154"/>
            <a:alphaOff val="3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AKDOLWD</a:t>
          </a:r>
        </a:p>
      </dsp:txBody>
      <dsp:txXfrm>
        <a:off x="2195825" y="748025"/>
        <a:ext cx="1001228" cy="10012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8D441-136A-485C-8626-35FE33CFF2A2}">
      <dsp:nvSpPr>
        <dsp:cNvPr id="0" name=""/>
        <dsp:cNvSpPr/>
      </dsp:nvSpPr>
      <dsp:spPr>
        <a:xfrm>
          <a:off x="2819398" y="1290139"/>
          <a:ext cx="2362202" cy="2525121"/>
        </a:xfrm>
        <a:prstGeom prst="ellipse">
          <a:avLst/>
        </a:prstGeom>
        <a:solidFill>
          <a:schemeClr val="accent1">
            <a:shade val="80000"/>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Technology</a:t>
          </a:r>
        </a:p>
      </dsp:txBody>
      <dsp:txXfrm>
        <a:off x="3165334" y="1659934"/>
        <a:ext cx="1670330" cy="1785531"/>
      </dsp:txXfrm>
    </dsp:sp>
    <dsp:sp modelId="{87D09F8E-0444-432B-9B2E-1FD083C554A4}">
      <dsp:nvSpPr>
        <dsp:cNvPr id="0" name=""/>
        <dsp:cNvSpPr/>
      </dsp:nvSpPr>
      <dsp:spPr>
        <a:xfrm>
          <a:off x="3292524" y="505"/>
          <a:ext cx="1415950" cy="1415950"/>
        </a:xfrm>
        <a:prstGeom prst="ellipse">
          <a:avLst/>
        </a:prstGeom>
        <a:solidFill>
          <a:schemeClr val="accent1">
            <a:shade val="80000"/>
            <a:alpha val="50000"/>
            <a:hueOff val="-1"/>
            <a:satOff val="498"/>
            <a:lumOff val="644"/>
            <a:alphaOff val="37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Broadband</a:t>
          </a:r>
        </a:p>
      </dsp:txBody>
      <dsp:txXfrm>
        <a:off x="3499885" y="207866"/>
        <a:ext cx="1001228" cy="1001228"/>
      </dsp:txXfrm>
    </dsp:sp>
    <dsp:sp modelId="{2BACCE06-2C97-44BC-8615-BBA87EAF5794}">
      <dsp:nvSpPr>
        <dsp:cNvPr id="0" name=""/>
        <dsp:cNvSpPr/>
      </dsp:nvSpPr>
      <dsp:spPr>
        <a:xfrm>
          <a:off x="4596584" y="540664"/>
          <a:ext cx="1415950" cy="1415950"/>
        </a:xfrm>
        <a:prstGeom prst="ellipse">
          <a:avLst/>
        </a:prstGeom>
        <a:solidFill>
          <a:schemeClr val="accent1">
            <a:shade val="80000"/>
            <a:alpha val="50000"/>
            <a:hueOff val="-2"/>
            <a:satOff val="997"/>
            <a:lumOff val="1288"/>
            <a:alphaOff val="75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Research and Development</a:t>
          </a:r>
        </a:p>
      </dsp:txBody>
      <dsp:txXfrm>
        <a:off x="4803945" y="748025"/>
        <a:ext cx="1001228" cy="1001228"/>
      </dsp:txXfrm>
    </dsp:sp>
    <dsp:sp modelId="{9062404D-4E96-4570-A789-E89BA35184F0}">
      <dsp:nvSpPr>
        <dsp:cNvPr id="0" name=""/>
        <dsp:cNvSpPr/>
      </dsp:nvSpPr>
      <dsp:spPr>
        <a:xfrm>
          <a:off x="5136743" y="1844724"/>
          <a:ext cx="1415950" cy="1415950"/>
        </a:xfrm>
        <a:prstGeom prst="ellipse">
          <a:avLst/>
        </a:prstGeom>
        <a:solidFill>
          <a:schemeClr val="accent1">
            <a:shade val="80000"/>
            <a:alpha val="50000"/>
            <a:hueOff val="-3"/>
            <a:satOff val="1495"/>
            <a:lumOff val="1933"/>
            <a:alphaOff val="112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Intellectual Property</a:t>
          </a:r>
        </a:p>
      </dsp:txBody>
      <dsp:txXfrm>
        <a:off x="5344104" y="2052085"/>
        <a:ext cx="1001228" cy="1001228"/>
      </dsp:txXfrm>
    </dsp:sp>
    <dsp:sp modelId="{02105A91-AF11-4836-9B9C-7739BD7AE418}">
      <dsp:nvSpPr>
        <dsp:cNvPr id="0" name=""/>
        <dsp:cNvSpPr/>
      </dsp:nvSpPr>
      <dsp:spPr>
        <a:xfrm>
          <a:off x="4596584" y="3148784"/>
          <a:ext cx="1415950" cy="1415950"/>
        </a:xfrm>
        <a:prstGeom prst="ellipse">
          <a:avLst/>
        </a:prstGeom>
        <a:solidFill>
          <a:schemeClr val="accent1">
            <a:shade val="80000"/>
            <a:alpha val="50000"/>
            <a:hueOff val="-5"/>
            <a:satOff val="1994"/>
            <a:lumOff val="2577"/>
            <a:alphaOff val="15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Commercialization and Technology Transfer</a:t>
          </a:r>
        </a:p>
      </dsp:txBody>
      <dsp:txXfrm>
        <a:off x="4803945" y="3356145"/>
        <a:ext cx="1001228" cy="1001228"/>
      </dsp:txXfrm>
    </dsp:sp>
    <dsp:sp modelId="{1D8CED57-F544-42CB-9E1E-02FCC7A3E94F}">
      <dsp:nvSpPr>
        <dsp:cNvPr id="0" name=""/>
        <dsp:cNvSpPr/>
      </dsp:nvSpPr>
      <dsp:spPr>
        <a:xfrm>
          <a:off x="3292524" y="3688943"/>
          <a:ext cx="1415950" cy="1415950"/>
        </a:xfrm>
        <a:prstGeom prst="ellipse">
          <a:avLst/>
        </a:prstGeom>
        <a:solidFill>
          <a:schemeClr val="accent1">
            <a:shade val="80000"/>
            <a:alpha val="50000"/>
            <a:hueOff val="-6"/>
            <a:satOff val="2492"/>
            <a:lumOff val="3221"/>
            <a:alphaOff val="187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Research Institutions</a:t>
          </a:r>
        </a:p>
      </dsp:txBody>
      <dsp:txXfrm>
        <a:off x="3499885" y="3896304"/>
        <a:ext cx="1001228" cy="1001228"/>
      </dsp:txXfrm>
    </dsp:sp>
    <dsp:sp modelId="{4321A632-A3ED-4D90-B1C6-8D8CEF21FE8F}">
      <dsp:nvSpPr>
        <dsp:cNvPr id="0" name=""/>
        <dsp:cNvSpPr/>
      </dsp:nvSpPr>
      <dsp:spPr>
        <a:xfrm>
          <a:off x="1988464" y="3148784"/>
          <a:ext cx="1415950" cy="1415950"/>
        </a:xfrm>
        <a:prstGeom prst="ellipse">
          <a:avLst/>
        </a:prstGeom>
        <a:solidFill>
          <a:schemeClr val="accent1">
            <a:shade val="80000"/>
            <a:alpha val="50000"/>
            <a:hueOff val="-7"/>
            <a:satOff val="2990"/>
            <a:lumOff val="3865"/>
            <a:alphaOff val="225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Skilled Workforce</a:t>
          </a:r>
        </a:p>
      </dsp:txBody>
      <dsp:txXfrm>
        <a:off x="2195825" y="3356145"/>
        <a:ext cx="1001228" cy="1001228"/>
      </dsp:txXfrm>
    </dsp:sp>
    <dsp:sp modelId="{9BBF6BD9-2F93-4F86-95CC-DE4E0BC0C37F}">
      <dsp:nvSpPr>
        <dsp:cNvPr id="0" name=""/>
        <dsp:cNvSpPr/>
      </dsp:nvSpPr>
      <dsp:spPr>
        <a:xfrm>
          <a:off x="1448305" y="1844724"/>
          <a:ext cx="1415950" cy="1415950"/>
        </a:xfrm>
        <a:prstGeom prst="ellipse">
          <a:avLst/>
        </a:prstGeom>
        <a:solidFill>
          <a:schemeClr val="accent1">
            <a:shade val="80000"/>
            <a:alpha val="50000"/>
            <a:hueOff val="-8"/>
            <a:satOff val="3489"/>
            <a:lumOff val="4510"/>
            <a:alphaOff val="262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Incubators &amp; Business Networks</a:t>
          </a:r>
        </a:p>
      </dsp:txBody>
      <dsp:txXfrm>
        <a:off x="1655666" y="2052085"/>
        <a:ext cx="1001228" cy="1001228"/>
      </dsp:txXfrm>
    </dsp:sp>
    <dsp:sp modelId="{FD49C20F-1EAE-408E-9413-AF483EFEEBE3}">
      <dsp:nvSpPr>
        <dsp:cNvPr id="0" name=""/>
        <dsp:cNvSpPr/>
      </dsp:nvSpPr>
      <dsp:spPr>
        <a:xfrm>
          <a:off x="1988464" y="540664"/>
          <a:ext cx="1415950" cy="1415950"/>
        </a:xfrm>
        <a:prstGeom prst="ellipse">
          <a:avLst/>
        </a:prstGeom>
        <a:solidFill>
          <a:schemeClr val="accent1">
            <a:shade val="80000"/>
            <a:alpha val="50000"/>
            <a:hueOff val="-9"/>
            <a:satOff val="3987"/>
            <a:lumOff val="5154"/>
            <a:alphaOff val="3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Industry-specific Technology</a:t>
          </a:r>
        </a:p>
      </dsp:txBody>
      <dsp:txXfrm>
        <a:off x="2195825" y="748025"/>
        <a:ext cx="1001228" cy="10012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8D441-136A-485C-8626-35FE33CFF2A2}">
      <dsp:nvSpPr>
        <dsp:cNvPr id="0" name=""/>
        <dsp:cNvSpPr/>
      </dsp:nvSpPr>
      <dsp:spPr>
        <a:xfrm>
          <a:off x="2819398" y="1290139"/>
          <a:ext cx="2362202" cy="2525121"/>
        </a:xfrm>
        <a:prstGeom prst="ellipse">
          <a:avLst/>
        </a:prstGeom>
        <a:solidFill>
          <a:schemeClr val="accent1">
            <a:shade val="80000"/>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t>Access to Capital</a:t>
          </a:r>
        </a:p>
      </dsp:txBody>
      <dsp:txXfrm>
        <a:off x="3165334" y="1659934"/>
        <a:ext cx="1670330" cy="1785531"/>
      </dsp:txXfrm>
    </dsp:sp>
    <dsp:sp modelId="{87D09F8E-0444-432B-9B2E-1FD083C554A4}">
      <dsp:nvSpPr>
        <dsp:cNvPr id="0" name=""/>
        <dsp:cNvSpPr/>
      </dsp:nvSpPr>
      <dsp:spPr>
        <a:xfrm>
          <a:off x="3292524" y="505"/>
          <a:ext cx="1415950" cy="1415950"/>
        </a:xfrm>
        <a:prstGeom prst="ellipse">
          <a:avLst/>
        </a:prstGeom>
        <a:solidFill>
          <a:schemeClr val="accent1">
            <a:shade val="80000"/>
            <a:alpha val="50000"/>
            <a:hueOff val="-1"/>
            <a:satOff val="498"/>
            <a:lumOff val="644"/>
            <a:alphaOff val="37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Fiscal and Monetary Policies</a:t>
          </a:r>
        </a:p>
      </dsp:txBody>
      <dsp:txXfrm>
        <a:off x="3499885" y="207866"/>
        <a:ext cx="1001228" cy="1001228"/>
      </dsp:txXfrm>
    </dsp:sp>
    <dsp:sp modelId="{2BACCE06-2C97-44BC-8615-BBA87EAF5794}">
      <dsp:nvSpPr>
        <dsp:cNvPr id="0" name=""/>
        <dsp:cNvSpPr/>
      </dsp:nvSpPr>
      <dsp:spPr>
        <a:xfrm>
          <a:off x="4596584" y="540664"/>
          <a:ext cx="1415950" cy="1415950"/>
        </a:xfrm>
        <a:prstGeom prst="ellipse">
          <a:avLst/>
        </a:prstGeom>
        <a:solidFill>
          <a:schemeClr val="accent1">
            <a:shade val="80000"/>
            <a:alpha val="50000"/>
            <a:hueOff val="-2"/>
            <a:satOff val="997"/>
            <a:lumOff val="1288"/>
            <a:alphaOff val="75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Private Lenders</a:t>
          </a:r>
        </a:p>
      </dsp:txBody>
      <dsp:txXfrm>
        <a:off x="4803945" y="748025"/>
        <a:ext cx="1001228" cy="1001228"/>
      </dsp:txXfrm>
    </dsp:sp>
    <dsp:sp modelId="{9062404D-4E96-4570-A789-E89BA35184F0}">
      <dsp:nvSpPr>
        <dsp:cNvPr id="0" name=""/>
        <dsp:cNvSpPr/>
      </dsp:nvSpPr>
      <dsp:spPr>
        <a:xfrm>
          <a:off x="5136743" y="1844724"/>
          <a:ext cx="1415950" cy="1415950"/>
        </a:xfrm>
        <a:prstGeom prst="ellipse">
          <a:avLst/>
        </a:prstGeom>
        <a:solidFill>
          <a:schemeClr val="accent1">
            <a:shade val="80000"/>
            <a:alpha val="50000"/>
            <a:hueOff val="-3"/>
            <a:satOff val="1495"/>
            <a:lumOff val="1933"/>
            <a:alphaOff val="112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Direct Lending</a:t>
          </a:r>
        </a:p>
      </dsp:txBody>
      <dsp:txXfrm>
        <a:off x="5344104" y="2052085"/>
        <a:ext cx="1001228" cy="1001228"/>
      </dsp:txXfrm>
    </dsp:sp>
    <dsp:sp modelId="{02105A91-AF11-4836-9B9C-7739BD7AE418}">
      <dsp:nvSpPr>
        <dsp:cNvPr id="0" name=""/>
        <dsp:cNvSpPr/>
      </dsp:nvSpPr>
      <dsp:spPr>
        <a:xfrm>
          <a:off x="4596584" y="3148784"/>
          <a:ext cx="1415950" cy="1415950"/>
        </a:xfrm>
        <a:prstGeom prst="ellipse">
          <a:avLst/>
        </a:prstGeom>
        <a:solidFill>
          <a:schemeClr val="accent1">
            <a:shade val="80000"/>
            <a:alpha val="50000"/>
            <a:hueOff val="-5"/>
            <a:satOff val="1994"/>
            <a:lumOff val="2577"/>
            <a:alphaOff val="15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Leveraged Lending</a:t>
          </a:r>
        </a:p>
      </dsp:txBody>
      <dsp:txXfrm>
        <a:off x="4803945" y="3356145"/>
        <a:ext cx="1001228" cy="1001228"/>
      </dsp:txXfrm>
    </dsp:sp>
    <dsp:sp modelId="{1D8CED57-F544-42CB-9E1E-02FCC7A3E94F}">
      <dsp:nvSpPr>
        <dsp:cNvPr id="0" name=""/>
        <dsp:cNvSpPr/>
      </dsp:nvSpPr>
      <dsp:spPr>
        <a:xfrm>
          <a:off x="3292524" y="3688943"/>
          <a:ext cx="1415950" cy="1415950"/>
        </a:xfrm>
        <a:prstGeom prst="ellipse">
          <a:avLst/>
        </a:prstGeom>
        <a:solidFill>
          <a:schemeClr val="accent1">
            <a:shade val="80000"/>
            <a:alpha val="50000"/>
            <a:hueOff val="-6"/>
            <a:satOff val="2492"/>
            <a:lumOff val="3221"/>
            <a:alphaOff val="187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Development Finance</a:t>
          </a:r>
        </a:p>
      </dsp:txBody>
      <dsp:txXfrm>
        <a:off x="3499885" y="3896304"/>
        <a:ext cx="1001228" cy="1001228"/>
      </dsp:txXfrm>
    </dsp:sp>
    <dsp:sp modelId="{4321A632-A3ED-4D90-B1C6-8D8CEF21FE8F}">
      <dsp:nvSpPr>
        <dsp:cNvPr id="0" name=""/>
        <dsp:cNvSpPr/>
      </dsp:nvSpPr>
      <dsp:spPr>
        <a:xfrm>
          <a:off x="1988464" y="3148784"/>
          <a:ext cx="1415950" cy="1415950"/>
        </a:xfrm>
        <a:prstGeom prst="ellipse">
          <a:avLst/>
        </a:prstGeom>
        <a:solidFill>
          <a:schemeClr val="accent1">
            <a:shade val="80000"/>
            <a:alpha val="50000"/>
            <a:hueOff val="-7"/>
            <a:satOff val="2990"/>
            <a:lumOff val="3865"/>
            <a:alphaOff val="225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Venture Capital</a:t>
          </a:r>
        </a:p>
      </dsp:txBody>
      <dsp:txXfrm>
        <a:off x="2195825" y="3356145"/>
        <a:ext cx="1001228" cy="1001228"/>
      </dsp:txXfrm>
    </dsp:sp>
    <dsp:sp modelId="{9BBF6BD9-2F93-4F86-95CC-DE4E0BC0C37F}">
      <dsp:nvSpPr>
        <dsp:cNvPr id="0" name=""/>
        <dsp:cNvSpPr/>
      </dsp:nvSpPr>
      <dsp:spPr>
        <a:xfrm>
          <a:off x="1448305" y="1844724"/>
          <a:ext cx="1415950" cy="1415950"/>
        </a:xfrm>
        <a:prstGeom prst="ellipse">
          <a:avLst/>
        </a:prstGeom>
        <a:solidFill>
          <a:schemeClr val="accent1">
            <a:shade val="80000"/>
            <a:alpha val="50000"/>
            <a:hueOff val="-8"/>
            <a:satOff val="3489"/>
            <a:lumOff val="4510"/>
            <a:alphaOff val="262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Angel Investors</a:t>
          </a:r>
        </a:p>
      </dsp:txBody>
      <dsp:txXfrm>
        <a:off x="1655666" y="2052085"/>
        <a:ext cx="1001228" cy="1001228"/>
      </dsp:txXfrm>
    </dsp:sp>
    <dsp:sp modelId="{FD49C20F-1EAE-408E-9413-AF483EFEEBE3}">
      <dsp:nvSpPr>
        <dsp:cNvPr id="0" name=""/>
        <dsp:cNvSpPr/>
      </dsp:nvSpPr>
      <dsp:spPr>
        <a:xfrm>
          <a:off x="1988464" y="540664"/>
          <a:ext cx="1415950" cy="1415950"/>
        </a:xfrm>
        <a:prstGeom prst="ellipse">
          <a:avLst/>
        </a:prstGeom>
        <a:solidFill>
          <a:schemeClr val="accent1">
            <a:shade val="80000"/>
            <a:alpha val="50000"/>
            <a:hueOff val="-9"/>
            <a:satOff val="3987"/>
            <a:lumOff val="5154"/>
            <a:alphaOff val="3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Other Public Financing</a:t>
          </a:r>
        </a:p>
      </dsp:txBody>
      <dsp:txXfrm>
        <a:off x="2195825" y="748025"/>
        <a:ext cx="1001228" cy="10012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8D441-136A-485C-8626-35FE33CFF2A2}">
      <dsp:nvSpPr>
        <dsp:cNvPr id="0" name=""/>
        <dsp:cNvSpPr/>
      </dsp:nvSpPr>
      <dsp:spPr>
        <a:xfrm>
          <a:off x="2883860" y="1397566"/>
          <a:ext cx="2233279" cy="2387306"/>
        </a:xfrm>
        <a:prstGeom prst="ellipse">
          <a:avLst/>
        </a:prstGeom>
        <a:solidFill>
          <a:schemeClr val="accent1">
            <a:shade val="80000"/>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en-US" sz="3300" kern="1200" dirty="0"/>
            <a:t>Business Climate</a:t>
          </a:r>
        </a:p>
      </dsp:txBody>
      <dsp:txXfrm>
        <a:off x="3210916" y="1747179"/>
        <a:ext cx="1579167" cy="1688080"/>
      </dsp:txXfrm>
    </dsp:sp>
    <dsp:sp modelId="{87D09F8E-0444-432B-9B2E-1FD083C554A4}">
      <dsp:nvSpPr>
        <dsp:cNvPr id="0" name=""/>
        <dsp:cNvSpPr/>
      </dsp:nvSpPr>
      <dsp:spPr>
        <a:xfrm>
          <a:off x="3331164" y="19976"/>
          <a:ext cx="1338671" cy="1338671"/>
        </a:xfrm>
        <a:prstGeom prst="ellipse">
          <a:avLst/>
        </a:prstGeom>
        <a:solidFill>
          <a:schemeClr val="accent1">
            <a:shade val="80000"/>
            <a:alpha val="50000"/>
            <a:hueOff val="-1"/>
            <a:satOff val="362"/>
            <a:lumOff val="469"/>
            <a:alphaOff val="2727"/>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Taxes</a:t>
          </a:r>
        </a:p>
      </dsp:txBody>
      <dsp:txXfrm>
        <a:off x="3527208" y="216020"/>
        <a:ext cx="946583" cy="946583"/>
      </dsp:txXfrm>
    </dsp:sp>
    <dsp:sp modelId="{2BACCE06-2C97-44BC-8615-BBA87EAF5794}">
      <dsp:nvSpPr>
        <dsp:cNvPr id="0" name=""/>
        <dsp:cNvSpPr/>
      </dsp:nvSpPr>
      <dsp:spPr>
        <a:xfrm>
          <a:off x="4359413" y="321897"/>
          <a:ext cx="1338671" cy="1338671"/>
        </a:xfrm>
        <a:prstGeom prst="ellipse">
          <a:avLst/>
        </a:prstGeom>
        <a:solidFill>
          <a:schemeClr val="accent1">
            <a:shade val="80000"/>
            <a:alpha val="50000"/>
            <a:hueOff val="-2"/>
            <a:satOff val="725"/>
            <a:lumOff val="937"/>
            <a:alphaOff val="5455"/>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Regulations</a:t>
          </a:r>
        </a:p>
      </dsp:txBody>
      <dsp:txXfrm>
        <a:off x="4555457" y="517941"/>
        <a:ext cx="946583" cy="946583"/>
      </dsp:txXfrm>
    </dsp:sp>
    <dsp:sp modelId="{527971DA-4A87-4CCA-9E51-A58D441E1B3B}">
      <dsp:nvSpPr>
        <dsp:cNvPr id="0" name=""/>
        <dsp:cNvSpPr/>
      </dsp:nvSpPr>
      <dsp:spPr>
        <a:xfrm>
          <a:off x="5061200" y="1131803"/>
          <a:ext cx="1338671" cy="1338671"/>
        </a:xfrm>
        <a:prstGeom prst="ellipse">
          <a:avLst/>
        </a:prstGeom>
        <a:solidFill>
          <a:schemeClr val="accent1">
            <a:shade val="80000"/>
            <a:alpha val="50000"/>
            <a:hueOff val="-2"/>
            <a:satOff val="1087"/>
            <a:lumOff val="1406"/>
            <a:alphaOff val="8182"/>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Workforce</a:t>
          </a:r>
        </a:p>
      </dsp:txBody>
      <dsp:txXfrm>
        <a:off x="5257244" y="1327847"/>
        <a:ext cx="946583" cy="946583"/>
      </dsp:txXfrm>
    </dsp:sp>
    <dsp:sp modelId="{21DAE852-9DE2-4F92-B3B5-96C6234D07A5}">
      <dsp:nvSpPr>
        <dsp:cNvPr id="0" name=""/>
        <dsp:cNvSpPr/>
      </dsp:nvSpPr>
      <dsp:spPr>
        <a:xfrm>
          <a:off x="5213713" y="2192554"/>
          <a:ext cx="1338671" cy="1338671"/>
        </a:xfrm>
        <a:prstGeom prst="ellipse">
          <a:avLst/>
        </a:prstGeom>
        <a:solidFill>
          <a:schemeClr val="accent1">
            <a:shade val="80000"/>
            <a:alpha val="50000"/>
            <a:hueOff val="-3"/>
            <a:satOff val="1450"/>
            <a:lumOff val="1874"/>
            <a:alphaOff val="10909"/>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Energy Costs</a:t>
          </a:r>
        </a:p>
      </dsp:txBody>
      <dsp:txXfrm>
        <a:off x="5409757" y="2388598"/>
        <a:ext cx="946583" cy="946583"/>
      </dsp:txXfrm>
    </dsp:sp>
    <dsp:sp modelId="{FEC86941-293F-4416-A24D-86368D7F5BC2}">
      <dsp:nvSpPr>
        <dsp:cNvPr id="0" name=""/>
        <dsp:cNvSpPr/>
      </dsp:nvSpPr>
      <dsp:spPr>
        <a:xfrm>
          <a:off x="4768530" y="3167369"/>
          <a:ext cx="1338671" cy="1338671"/>
        </a:xfrm>
        <a:prstGeom prst="ellipse">
          <a:avLst/>
        </a:prstGeom>
        <a:solidFill>
          <a:schemeClr val="accent1">
            <a:shade val="80000"/>
            <a:alpha val="50000"/>
            <a:hueOff val="-4"/>
            <a:satOff val="1812"/>
            <a:lumOff val="2343"/>
            <a:alphaOff val="13636"/>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Real Estate Costs and Availability</a:t>
          </a:r>
        </a:p>
      </dsp:txBody>
      <dsp:txXfrm>
        <a:off x="4964574" y="3363413"/>
        <a:ext cx="946583" cy="946583"/>
      </dsp:txXfrm>
    </dsp:sp>
    <dsp:sp modelId="{8D9BBCA2-29FB-474C-9491-B914B0333E59}">
      <dsp:nvSpPr>
        <dsp:cNvPr id="0" name=""/>
        <dsp:cNvSpPr/>
      </dsp:nvSpPr>
      <dsp:spPr>
        <a:xfrm>
          <a:off x="3866993" y="3746751"/>
          <a:ext cx="1338671" cy="1338671"/>
        </a:xfrm>
        <a:prstGeom prst="ellipse">
          <a:avLst/>
        </a:prstGeom>
        <a:solidFill>
          <a:schemeClr val="accent1">
            <a:shade val="80000"/>
            <a:alpha val="50000"/>
            <a:hueOff val="-5"/>
            <a:satOff val="2175"/>
            <a:lumOff val="2811"/>
            <a:alphaOff val="16364"/>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Market Size</a:t>
          </a:r>
        </a:p>
      </dsp:txBody>
      <dsp:txXfrm>
        <a:off x="4063037" y="3942795"/>
        <a:ext cx="946583" cy="946583"/>
      </dsp:txXfrm>
    </dsp:sp>
    <dsp:sp modelId="{563506D0-2694-4390-AB1E-D7814DCBA85B}">
      <dsp:nvSpPr>
        <dsp:cNvPr id="0" name=""/>
        <dsp:cNvSpPr/>
      </dsp:nvSpPr>
      <dsp:spPr>
        <a:xfrm>
          <a:off x="2795334" y="3746751"/>
          <a:ext cx="1338671" cy="1338671"/>
        </a:xfrm>
        <a:prstGeom prst="ellipse">
          <a:avLst/>
        </a:prstGeom>
        <a:solidFill>
          <a:schemeClr val="accent1">
            <a:shade val="80000"/>
            <a:alpha val="50000"/>
            <a:hueOff val="-6"/>
            <a:satOff val="2537"/>
            <a:lumOff val="3280"/>
            <a:alphaOff val="19091"/>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Cost of Living</a:t>
          </a:r>
        </a:p>
      </dsp:txBody>
      <dsp:txXfrm>
        <a:off x="2991378" y="3942795"/>
        <a:ext cx="946583" cy="946583"/>
      </dsp:txXfrm>
    </dsp:sp>
    <dsp:sp modelId="{CF9F2E3F-E125-4B95-B90D-7D567C673229}">
      <dsp:nvSpPr>
        <dsp:cNvPr id="0" name=""/>
        <dsp:cNvSpPr/>
      </dsp:nvSpPr>
      <dsp:spPr>
        <a:xfrm>
          <a:off x="1893798" y="3167369"/>
          <a:ext cx="1338671" cy="1338671"/>
        </a:xfrm>
        <a:prstGeom prst="ellipse">
          <a:avLst/>
        </a:prstGeom>
        <a:solidFill>
          <a:schemeClr val="accent1">
            <a:shade val="80000"/>
            <a:alpha val="50000"/>
            <a:hueOff val="-7"/>
            <a:satOff val="2900"/>
            <a:lumOff val="3748"/>
            <a:alphaOff val="21818"/>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Quality of Life</a:t>
          </a:r>
        </a:p>
      </dsp:txBody>
      <dsp:txXfrm>
        <a:off x="2089842" y="3363413"/>
        <a:ext cx="946583" cy="946583"/>
      </dsp:txXfrm>
    </dsp:sp>
    <dsp:sp modelId="{ECA6666D-506A-496D-ADFD-4490D425CA59}">
      <dsp:nvSpPr>
        <dsp:cNvPr id="0" name=""/>
        <dsp:cNvSpPr/>
      </dsp:nvSpPr>
      <dsp:spPr>
        <a:xfrm>
          <a:off x="1448615" y="2192554"/>
          <a:ext cx="1338671" cy="1338671"/>
        </a:xfrm>
        <a:prstGeom prst="ellipse">
          <a:avLst/>
        </a:prstGeom>
        <a:solidFill>
          <a:schemeClr val="accent1">
            <a:shade val="80000"/>
            <a:alpha val="50000"/>
            <a:hueOff val="-7"/>
            <a:satOff val="3262"/>
            <a:lumOff val="4217"/>
            <a:alphaOff val="24545"/>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Permitting, Licensing, and Reporting</a:t>
          </a:r>
        </a:p>
      </dsp:txBody>
      <dsp:txXfrm>
        <a:off x="1644659" y="2388598"/>
        <a:ext cx="946583" cy="946583"/>
      </dsp:txXfrm>
    </dsp:sp>
    <dsp:sp modelId="{3C56B6EC-FEBD-48CE-9882-9349437A7133}">
      <dsp:nvSpPr>
        <dsp:cNvPr id="0" name=""/>
        <dsp:cNvSpPr/>
      </dsp:nvSpPr>
      <dsp:spPr>
        <a:xfrm>
          <a:off x="1601128" y="1131803"/>
          <a:ext cx="1338671" cy="1338671"/>
        </a:xfrm>
        <a:prstGeom prst="ellipse">
          <a:avLst/>
        </a:prstGeom>
        <a:solidFill>
          <a:schemeClr val="accent1">
            <a:shade val="80000"/>
            <a:alpha val="50000"/>
            <a:hueOff val="-8"/>
            <a:satOff val="3625"/>
            <a:lumOff val="4685"/>
            <a:alphaOff val="27273"/>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Infrastructure</a:t>
          </a:r>
        </a:p>
      </dsp:txBody>
      <dsp:txXfrm>
        <a:off x="1797172" y="1327847"/>
        <a:ext cx="946583" cy="946583"/>
      </dsp:txXfrm>
    </dsp:sp>
    <dsp:sp modelId="{C9FBB7C8-BD12-4F2F-A1C0-102D0CCD3948}">
      <dsp:nvSpPr>
        <dsp:cNvPr id="0" name=""/>
        <dsp:cNvSpPr/>
      </dsp:nvSpPr>
      <dsp:spPr>
        <a:xfrm>
          <a:off x="2302915" y="321897"/>
          <a:ext cx="1338671" cy="1338671"/>
        </a:xfrm>
        <a:prstGeom prst="ellipse">
          <a:avLst/>
        </a:prstGeom>
        <a:solidFill>
          <a:schemeClr val="accent1">
            <a:shade val="80000"/>
            <a:alpha val="50000"/>
            <a:hueOff val="-9"/>
            <a:satOff val="3987"/>
            <a:lumOff val="5154"/>
            <a:alphaOff val="3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Incentives</a:t>
          </a:r>
        </a:p>
      </dsp:txBody>
      <dsp:txXfrm>
        <a:off x="2498959" y="517941"/>
        <a:ext cx="946583" cy="9465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8D441-136A-485C-8626-35FE33CFF2A2}">
      <dsp:nvSpPr>
        <dsp:cNvPr id="0" name=""/>
        <dsp:cNvSpPr/>
      </dsp:nvSpPr>
      <dsp:spPr>
        <a:xfrm>
          <a:off x="2798604" y="1360888"/>
          <a:ext cx="2403790" cy="2569578"/>
        </a:xfrm>
        <a:prstGeom prst="ellipse">
          <a:avLst/>
        </a:prstGeom>
        <a:solidFill>
          <a:schemeClr val="accent1">
            <a:shade val="80000"/>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Physical Infrastructure</a:t>
          </a:r>
        </a:p>
      </dsp:txBody>
      <dsp:txXfrm>
        <a:off x="3150631" y="1737194"/>
        <a:ext cx="1699736" cy="1816966"/>
      </dsp:txXfrm>
    </dsp:sp>
    <dsp:sp modelId="{87D09F8E-0444-432B-9B2E-1FD083C554A4}">
      <dsp:nvSpPr>
        <dsp:cNvPr id="0" name=""/>
        <dsp:cNvSpPr/>
      </dsp:nvSpPr>
      <dsp:spPr>
        <a:xfrm>
          <a:off x="3280060" y="47491"/>
          <a:ext cx="1440879" cy="1440879"/>
        </a:xfrm>
        <a:prstGeom prst="ellipse">
          <a:avLst/>
        </a:prstGeom>
        <a:solidFill>
          <a:schemeClr val="accent1">
            <a:shade val="80000"/>
            <a:alpha val="50000"/>
            <a:hueOff val="-1"/>
            <a:satOff val="570"/>
            <a:lumOff val="736"/>
            <a:alphaOff val="4286"/>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Surface Roads</a:t>
          </a:r>
        </a:p>
      </dsp:txBody>
      <dsp:txXfrm>
        <a:off x="3491072" y="258503"/>
        <a:ext cx="1018855" cy="1018855"/>
      </dsp:txXfrm>
    </dsp:sp>
    <dsp:sp modelId="{2BACCE06-2C97-44BC-8615-BBA87EAF5794}">
      <dsp:nvSpPr>
        <dsp:cNvPr id="0" name=""/>
        <dsp:cNvSpPr/>
      </dsp:nvSpPr>
      <dsp:spPr>
        <a:xfrm>
          <a:off x="4748141" y="754481"/>
          <a:ext cx="1440879" cy="1440879"/>
        </a:xfrm>
        <a:prstGeom prst="ellipse">
          <a:avLst/>
        </a:prstGeom>
        <a:solidFill>
          <a:schemeClr val="accent1">
            <a:shade val="80000"/>
            <a:alpha val="50000"/>
            <a:hueOff val="-3"/>
            <a:satOff val="1139"/>
            <a:lumOff val="1473"/>
            <a:alphaOff val="8571"/>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Airports</a:t>
          </a:r>
        </a:p>
      </dsp:txBody>
      <dsp:txXfrm>
        <a:off x="4959153" y="965493"/>
        <a:ext cx="1018855" cy="1018855"/>
      </dsp:txXfrm>
    </dsp:sp>
    <dsp:sp modelId="{527971DA-4A87-4CCA-9E51-A58D441E1B3B}">
      <dsp:nvSpPr>
        <dsp:cNvPr id="0" name=""/>
        <dsp:cNvSpPr/>
      </dsp:nvSpPr>
      <dsp:spPr>
        <a:xfrm>
          <a:off x="5110727" y="2343075"/>
          <a:ext cx="1440879" cy="1440879"/>
        </a:xfrm>
        <a:prstGeom prst="ellipse">
          <a:avLst/>
        </a:prstGeom>
        <a:solidFill>
          <a:schemeClr val="accent1">
            <a:shade val="80000"/>
            <a:alpha val="50000"/>
            <a:hueOff val="-4"/>
            <a:satOff val="1709"/>
            <a:lumOff val="2209"/>
            <a:alphaOff val="12857"/>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Ports &amp; Harbors</a:t>
          </a:r>
        </a:p>
      </dsp:txBody>
      <dsp:txXfrm>
        <a:off x="5321739" y="2554087"/>
        <a:ext cx="1018855" cy="1018855"/>
      </dsp:txXfrm>
    </dsp:sp>
    <dsp:sp modelId="{21DAE852-9DE2-4F92-B3B5-96C6234D07A5}">
      <dsp:nvSpPr>
        <dsp:cNvPr id="0" name=""/>
        <dsp:cNvSpPr/>
      </dsp:nvSpPr>
      <dsp:spPr>
        <a:xfrm>
          <a:off x="4094784" y="3617029"/>
          <a:ext cx="1440879" cy="1440879"/>
        </a:xfrm>
        <a:prstGeom prst="ellipse">
          <a:avLst/>
        </a:prstGeom>
        <a:solidFill>
          <a:schemeClr val="accent1">
            <a:shade val="80000"/>
            <a:alpha val="50000"/>
            <a:hueOff val="-5"/>
            <a:satOff val="2278"/>
            <a:lumOff val="2945"/>
            <a:alphaOff val="17143"/>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Railroads</a:t>
          </a:r>
        </a:p>
      </dsp:txBody>
      <dsp:txXfrm>
        <a:off x="4305796" y="3828041"/>
        <a:ext cx="1018855" cy="1018855"/>
      </dsp:txXfrm>
    </dsp:sp>
    <dsp:sp modelId="{FEC86941-293F-4416-A24D-86368D7F5BC2}">
      <dsp:nvSpPr>
        <dsp:cNvPr id="0" name=""/>
        <dsp:cNvSpPr/>
      </dsp:nvSpPr>
      <dsp:spPr>
        <a:xfrm>
          <a:off x="2465336" y="3617029"/>
          <a:ext cx="1440879" cy="1440879"/>
        </a:xfrm>
        <a:prstGeom prst="ellipse">
          <a:avLst/>
        </a:prstGeom>
        <a:solidFill>
          <a:schemeClr val="accent1">
            <a:shade val="80000"/>
            <a:alpha val="50000"/>
            <a:hueOff val="-7"/>
            <a:satOff val="2848"/>
            <a:lumOff val="3681"/>
            <a:alphaOff val="21429"/>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Intermodal </a:t>
          </a:r>
          <a:r>
            <a:rPr lang="en-US" sz="1600" kern="1200" dirty="0" err="1"/>
            <a:t>Cnx</a:t>
          </a:r>
          <a:endParaRPr lang="en-US" sz="1600" kern="1200" dirty="0"/>
        </a:p>
      </dsp:txBody>
      <dsp:txXfrm>
        <a:off x="2676348" y="3828041"/>
        <a:ext cx="1018855" cy="1018855"/>
      </dsp:txXfrm>
    </dsp:sp>
    <dsp:sp modelId="{A88880FA-7F47-4B71-862F-790561A10A9C}">
      <dsp:nvSpPr>
        <dsp:cNvPr id="0" name=""/>
        <dsp:cNvSpPr/>
      </dsp:nvSpPr>
      <dsp:spPr>
        <a:xfrm>
          <a:off x="1449392" y="2343075"/>
          <a:ext cx="1440879" cy="1440879"/>
        </a:xfrm>
        <a:prstGeom prst="ellipse">
          <a:avLst/>
        </a:prstGeom>
        <a:solidFill>
          <a:schemeClr val="accent1">
            <a:shade val="80000"/>
            <a:alpha val="50000"/>
            <a:hueOff val="-8"/>
            <a:satOff val="3417"/>
            <a:lumOff val="4418"/>
            <a:alphaOff val="25714"/>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Community Facilities</a:t>
          </a:r>
        </a:p>
      </dsp:txBody>
      <dsp:txXfrm>
        <a:off x="1660404" y="2554087"/>
        <a:ext cx="1018855" cy="1018855"/>
      </dsp:txXfrm>
    </dsp:sp>
    <dsp:sp modelId="{8F3A4403-BBA2-4D3D-9BE0-D346B20B8FF4}">
      <dsp:nvSpPr>
        <dsp:cNvPr id="0" name=""/>
        <dsp:cNvSpPr/>
      </dsp:nvSpPr>
      <dsp:spPr>
        <a:xfrm>
          <a:off x="1811978" y="754481"/>
          <a:ext cx="1440879" cy="1440879"/>
        </a:xfrm>
        <a:prstGeom prst="ellipse">
          <a:avLst/>
        </a:prstGeom>
        <a:solidFill>
          <a:schemeClr val="accent1">
            <a:shade val="80000"/>
            <a:alpha val="50000"/>
            <a:hueOff val="-9"/>
            <a:satOff val="3987"/>
            <a:lumOff val="5154"/>
            <a:alphaOff val="3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Utilities</a:t>
          </a:r>
        </a:p>
      </dsp:txBody>
      <dsp:txXfrm>
        <a:off x="2022990" y="965493"/>
        <a:ext cx="1018855" cy="10188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8D441-136A-485C-8626-35FE33CFF2A2}">
      <dsp:nvSpPr>
        <dsp:cNvPr id="0" name=""/>
        <dsp:cNvSpPr/>
      </dsp:nvSpPr>
      <dsp:spPr>
        <a:xfrm>
          <a:off x="2819398" y="1290139"/>
          <a:ext cx="2362202" cy="2525121"/>
        </a:xfrm>
        <a:prstGeom prst="ellipse">
          <a:avLst/>
        </a:prstGeom>
        <a:solidFill>
          <a:schemeClr val="accent1">
            <a:shade val="80000"/>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Quality of Life and Social Capital</a:t>
          </a:r>
        </a:p>
      </dsp:txBody>
      <dsp:txXfrm>
        <a:off x="3165334" y="1659934"/>
        <a:ext cx="1670330" cy="1785531"/>
      </dsp:txXfrm>
    </dsp:sp>
    <dsp:sp modelId="{87D09F8E-0444-432B-9B2E-1FD083C554A4}">
      <dsp:nvSpPr>
        <dsp:cNvPr id="0" name=""/>
        <dsp:cNvSpPr/>
      </dsp:nvSpPr>
      <dsp:spPr>
        <a:xfrm>
          <a:off x="3292524" y="505"/>
          <a:ext cx="1415950" cy="1415950"/>
        </a:xfrm>
        <a:prstGeom prst="ellipse">
          <a:avLst/>
        </a:prstGeom>
        <a:solidFill>
          <a:schemeClr val="accent1">
            <a:shade val="80000"/>
            <a:alpha val="50000"/>
            <a:hueOff val="-1"/>
            <a:satOff val="498"/>
            <a:lumOff val="644"/>
            <a:alphaOff val="37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Healthiness</a:t>
          </a:r>
        </a:p>
      </dsp:txBody>
      <dsp:txXfrm>
        <a:off x="3499885" y="207866"/>
        <a:ext cx="1001228" cy="1001228"/>
      </dsp:txXfrm>
    </dsp:sp>
    <dsp:sp modelId="{2BACCE06-2C97-44BC-8615-BBA87EAF5794}">
      <dsp:nvSpPr>
        <dsp:cNvPr id="0" name=""/>
        <dsp:cNvSpPr/>
      </dsp:nvSpPr>
      <dsp:spPr>
        <a:xfrm>
          <a:off x="4596584" y="540664"/>
          <a:ext cx="1415950" cy="1415950"/>
        </a:xfrm>
        <a:prstGeom prst="ellipse">
          <a:avLst/>
        </a:prstGeom>
        <a:solidFill>
          <a:schemeClr val="accent1">
            <a:shade val="80000"/>
            <a:alpha val="50000"/>
            <a:hueOff val="-2"/>
            <a:satOff val="997"/>
            <a:lumOff val="1288"/>
            <a:alphaOff val="75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Family Life</a:t>
          </a:r>
        </a:p>
      </dsp:txBody>
      <dsp:txXfrm>
        <a:off x="4803945" y="748025"/>
        <a:ext cx="1001228" cy="1001228"/>
      </dsp:txXfrm>
    </dsp:sp>
    <dsp:sp modelId="{527971DA-4A87-4CCA-9E51-A58D441E1B3B}">
      <dsp:nvSpPr>
        <dsp:cNvPr id="0" name=""/>
        <dsp:cNvSpPr/>
      </dsp:nvSpPr>
      <dsp:spPr>
        <a:xfrm>
          <a:off x="5136743" y="1844724"/>
          <a:ext cx="1415950" cy="1415950"/>
        </a:xfrm>
        <a:prstGeom prst="ellipse">
          <a:avLst/>
        </a:prstGeom>
        <a:solidFill>
          <a:schemeClr val="accent1">
            <a:shade val="80000"/>
            <a:alpha val="50000"/>
            <a:hueOff val="-3"/>
            <a:satOff val="1495"/>
            <a:lumOff val="1933"/>
            <a:alphaOff val="112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Community Life</a:t>
          </a:r>
        </a:p>
      </dsp:txBody>
      <dsp:txXfrm>
        <a:off x="5344104" y="2052085"/>
        <a:ext cx="1001228" cy="1001228"/>
      </dsp:txXfrm>
    </dsp:sp>
    <dsp:sp modelId="{21DAE852-9DE2-4F92-B3B5-96C6234D07A5}">
      <dsp:nvSpPr>
        <dsp:cNvPr id="0" name=""/>
        <dsp:cNvSpPr/>
      </dsp:nvSpPr>
      <dsp:spPr>
        <a:xfrm>
          <a:off x="4596584" y="3148784"/>
          <a:ext cx="1415950" cy="1415950"/>
        </a:xfrm>
        <a:prstGeom prst="ellipse">
          <a:avLst/>
        </a:prstGeom>
        <a:solidFill>
          <a:schemeClr val="accent1">
            <a:shade val="80000"/>
            <a:alpha val="50000"/>
            <a:hueOff val="-5"/>
            <a:satOff val="1994"/>
            <a:lumOff val="2577"/>
            <a:alphaOff val="15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Political Stability &amp; Security</a:t>
          </a:r>
        </a:p>
      </dsp:txBody>
      <dsp:txXfrm>
        <a:off x="4803945" y="3356145"/>
        <a:ext cx="1001228" cy="1001228"/>
      </dsp:txXfrm>
    </dsp:sp>
    <dsp:sp modelId="{FEC86941-293F-4416-A24D-86368D7F5BC2}">
      <dsp:nvSpPr>
        <dsp:cNvPr id="0" name=""/>
        <dsp:cNvSpPr/>
      </dsp:nvSpPr>
      <dsp:spPr>
        <a:xfrm>
          <a:off x="3292524" y="3688943"/>
          <a:ext cx="1415950" cy="1415950"/>
        </a:xfrm>
        <a:prstGeom prst="ellipse">
          <a:avLst/>
        </a:prstGeom>
        <a:solidFill>
          <a:schemeClr val="accent1">
            <a:shade val="80000"/>
            <a:alpha val="50000"/>
            <a:hueOff val="-6"/>
            <a:satOff val="2492"/>
            <a:lumOff val="3221"/>
            <a:alphaOff val="187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Climate &amp; Geography</a:t>
          </a:r>
        </a:p>
      </dsp:txBody>
      <dsp:txXfrm>
        <a:off x="3499885" y="3896304"/>
        <a:ext cx="1001228" cy="1001228"/>
      </dsp:txXfrm>
    </dsp:sp>
    <dsp:sp modelId="{A88880FA-7F47-4B71-862F-790561A10A9C}">
      <dsp:nvSpPr>
        <dsp:cNvPr id="0" name=""/>
        <dsp:cNvSpPr/>
      </dsp:nvSpPr>
      <dsp:spPr>
        <a:xfrm>
          <a:off x="1988464" y="3148784"/>
          <a:ext cx="1415950" cy="1415950"/>
        </a:xfrm>
        <a:prstGeom prst="ellipse">
          <a:avLst/>
        </a:prstGeom>
        <a:solidFill>
          <a:schemeClr val="accent1">
            <a:shade val="80000"/>
            <a:alpha val="50000"/>
            <a:hueOff val="-7"/>
            <a:satOff val="2990"/>
            <a:lumOff val="3865"/>
            <a:alphaOff val="225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Political Freedom</a:t>
          </a:r>
        </a:p>
      </dsp:txBody>
      <dsp:txXfrm>
        <a:off x="2195825" y="3356145"/>
        <a:ext cx="1001228" cy="1001228"/>
      </dsp:txXfrm>
    </dsp:sp>
    <dsp:sp modelId="{8F3A4403-BBA2-4D3D-9BE0-D346B20B8FF4}">
      <dsp:nvSpPr>
        <dsp:cNvPr id="0" name=""/>
        <dsp:cNvSpPr/>
      </dsp:nvSpPr>
      <dsp:spPr>
        <a:xfrm>
          <a:off x="1448305" y="1844724"/>
          <a:ext cx="1415950" cy="1415950"/>
        </a:xfrm>
        <a:prstGeom prst="ellipse">
          <a:avLst/>
        </a:prstGeom>
        <a:solidFill>
          <a:schemeClr val="accent1">
            <a:shade val="80000"/>
            <a:alpha val="50000"/>
            <a:hueOff val="-8"/>
            <a:satOff val="3489"/>
            <a:lumOff val="4510"/>
            <a:alphaOff val="2625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Gender Equality</a:t>
          </a:r>
        </a:p>
      </dsp:txBody>
      <dsp:txXfrm>
        <a:off x="1655666" y="2052085"/>
        <a:ext cx="1001228" cy="1001228"/>
      </dsp:txXfrm>
    </dsp:sp>
    <dsp:sp modelId="{AE458A0A-ADC4-42C1-9E57-DB704C915049}">
      <dsp:nvSpPr>
        <dsp:cNvPr id="0" name=""/>
        <dsp:cNvSpPr/>
      </dsp:nvSpPr>
      <dsp:spPr>
        <a:xfrm>
          <a:off x="1988464" y="540664"/>
          <a:ext cx="1415950" cy="1415950"/>
        </a:xfrm>
        <a:prstGeom prst="ellipse">
          <a:avLst/>
        </a:prstGeom>
        <a:solidFill>
          <a:schemeClr val="accent1">
            <a:shade val="80000"/>
            <a:alpha val="50000"/>
            <a:hueOff val="-9"/>
            <a:satOff val="3987"/>
            <a:lumOff val="5154"/>
            <a:alphaOff val="3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Arts, Amenities, </a:t>
          </a:r>
          <a:r>
            <a:rPr lang="en-US" sz="1600" kern="1200" dirty="0" err="1"/>
            <a:t>Mojo</a:t>
          </a:r>
          <a:endParaRPr lang="en-US" sz="1600" kern="1200" dirty="0"/>
        </a:p>
      </dsp:txBody>
      <dsp:txXfrm>
        <a:off x="2195825" y="748025"/>
        <a:ext cx="1001228" cy="1001228"/>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2943CA-8A92-40C8-B71C-749AC24BCC19}" type="datetimeFigureOut">
              <a:rPr lang="en-US" smtClean="0"/>
              <a:pPr/>
              <a:t>1/11/2018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239AA1-68CB-4F6E-986E-4F8D31762A8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5239AA1-68CB-4F6E-986E-4F8D31762A8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Economic Development is a</a:t>
            </a:r>
            <a:r>
              <a:rPr lang="en-US" baseline="0" dirty="0"/>
              <a:t> team sport. Your team today includes:</a:t>
            </a:r>
          </a:p>
          <a:p>
            <a:endParaRPr lang="en-US" baseline="0" dirty="0"/>
          </a:p>
          <a:p>
            <a:r>
              <a:rPr lang="en-US" baseline="0" dirty="0"/>
              <a:t>Mike </a:t>
            </a:r>
            <a:r>
              <a:rPr lang="en-US" baseline="0" dirty="0" err="1"/>
              <a:t>Catsi</a:t>
            </a:r>
            <a:r>
              <a:rPr lang="en-US" baseline="0" dirty="0"/>
              <a:t>, who is the Business Development Officer with the Alaska Industrial Export and Development Authority or AIDEA. Mike will be playing clean up. His presentation will focus on the process of developing project funding, the financing programs offered at AIDEA, and recent legislative changes that continue to refine the mission and programs of one of our state’s most important assets when it comes to funding development projects.</a:t>
            </a:r>
          </a:p>
          <a:p>
            <a:endParaRPr lang="en-US" baseline="0" dirty="0"/>
          </a:p>
          <a:p>
            <a:r>
              <a:rPr lang="en-US" baseline="0" dirty="0"/>
              <a:t>Rick </a:t>
            </a:r>
            <a:r>
              <a:rPr lang="en-US" baseline="0" dirty="0" err="1"/>
              <a:t>Wolk</a:t>
            </a:r>
            <a:r>
              <a:rPr lang="en-US" baseline="0" dirty="0"/>
              <a:t> is an Assistant Professor of Marketing &amp; Entrepreneurship and the director of the MBA program at the University of Alaska Southeast at the Juneau Campus. Rick will describe the University’s role in economic development, including some of the specialized operating units and programs that are aimed at connecting the University, its faculty, students, and research with the economic development process.</a:t>
            </a:r>
          </a:p>
          <a:p>
            <a:endParaRPr lang="en-US" baseline="0" dirty="0"/>
          </a:p>
          <a:p>
            <a:r>
              <a:rPr lang="en-US" baseline="0" dirty="0"/>
              <a:t>My name is </a:t>
            </a:r>
            <a:r>
              <a:rPr lang="en-US" baseline="0" dirty="0" err="1"/>
              <a:t>Wanetta</a:t>
            </a:r>
            <a:r>
              <a:rPr lang="en-US" baseline="0" dirty="0"/>
              <a:t> Ayers, I am director of the Alaska Division of Economic Development. I will lead off with some foundational information about economic development, the triple helix approach to economic development, and an overview of the Division of Economic Development and how the State’s approach to economic development has been evolving in recent months.</a:t>
            </a:r>
          </a:p>
          <a:p>
            <a:endParaRPr lang="en-US" baseline="0" dirty="0"/>
          </a:p>
          <a:p>
            <a:r>
              <a:rPr lang="en-US" baseline="0" dirty="0"/>
              <a:t>After our initial presentations, we will discuss several examples of the triple helix approach to economic development to illustrate how the approach is or could be used to accelerate the economic development process.</a:t>
            </a:r>
          </a:p>
          <a:p>
            <a:endParaRPr lang="en-US" baseline="0" dirty="0"/>
          </a:p>
          <a:p>
            <a:r>
              <a:rPr lang="en-US" baseline="0" dirty="0"/>
              <a:t>We will leave time at the end of the presentation to address any questions.</a:t>
            </a:r>
          </a:p>
        </p:txBody>
      </p:sp>
      <p:sp>
        <p:nvSpPr>
          <p:cNvPr id="4" name="Slide Number Placeholder 3"/>
          <p:cNvSpPr>
            <a:spLocks noGrp="1"/>
          </p:cNvSpPr>
          <p:nvPr>
            <p:ph type="sldNum" sz="quarter" idx="10"/>
          </p:nvPr>
        </p:nvSpPr>
        <p:spPr/>
        <p:txBody>
          <a:bodyPr/>
          <a:lstStyle/>
          <a:p>
            <a:fld id="{F5239AA1-68CB-4F6E-986E-4F8D31762A8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According to the Internationa</a:t>
            </a:r>
            <a:r>
              <a:rPr lang="en-US" baseline="0" dirty="0"/>
              <a:t>l Council on Economic Development, the definition of economic development is: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5239AA1-68CB-4F6E-986E-4F8D31762A8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5239AA1-68CB-4F6E-986E-4F8D31762A8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Human Resources</a:t>
            </a:r>
          </a:p>
          <a:p>
            <a:r>
              <a:rPr lang="en-US" dirty="0"/>
              <a:t>Technology</a:t>
            </a:r>
          </a:p>
          <a:p>
            <a:r>
              <a:rPr lang="en-US" dirty="0"/>
              <a:t>Access to Capital</a:t>
            </a:r>
          </a:p>
          <a:p>
            <a:r>
              <a:rPr lang="en-US" dirty="0"/>
              <a:t>Business Climate</a:t>
            </a:r>
          </a:p>
          <a:p>
            <a:r>
              <a:rPr lang="en-US" dirty="0"/>
              <a:t>Physical</a:t>
            </a:r>
            <a:r>
              <a:rPr lang="en-US" baseline="0" dirty="0"/>
              <a:t> Infrastructure</a:t>
            </a:r>
          </a:p>
          <a:p>
            <a:r>
              <a:rPr lang="en-US" baseline="0" dirty="0"/>
              <a:t>Quality of Life and Social Capital</a:t>
            </a:r>
            <a:endParaRPr lang="en-US" dirty="0"/>
          </a:p>
        </p:txBody>
      </p:sp>
      <p:sp>
        <p:nvSpPr>
          <p:cNvPr id="4" name="Slide Number Placeholder 3"/>
          <p:cNvSpPr>
            <a:spLocks noGrp="1"/>
          </p:cNvSpPr>
          <p:nvPr>
            <p:ph type="sldNum" sz="quarter" idx="10"/>
          </p:nvPr>
        </p:nvSpPr>
        <p:spPr/>
        <p:txBody>
          <a:bodyPr/>
          <a:lstStyle/>
          <a:p>
            <a:fld id="{F5239AA1-68CB-4F6E-986E-4F8D31762A85}"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5239AA1-68CB-4F6E-986E-4F8D31762A85}"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5239AA1-68CB-4F6E-986E-4F8D31762A85}"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5239AA1-68CB-4F6E-986E-4F8D31762A85}" type="slidenum">
              <a:rPr lang="en-US" smtClean="0"/>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5239AA1-68CB-4F6E-986E-4F8D31762A85}" type="slidenum">
              <a:rPr lang="en-US" smtClean="0"/>
              <a:pPr/>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5239AA1-68CB-4F6E-986E-4F8D31762A85}"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2732B3E-DB61-4871-A96D-777A3FA96A17}" type="datetimeFigureOut">
              <a:rPr lang="en-US" smtClean="0"/>
              <a:pPr/>
              <a:t>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00F39-8448-43BA-8C17-13984BDAF83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732B3E-DB61-4871-A96D-777A3FA96A17}" type="datetimeFigureOut">
              <a:rPr lang="en-US" smtClean="0"/>
              <a:pPr/>
              <a:t>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00F39-8448-43BA-8C17-13984BDAF83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732B3E-DB61-4871-A96D-777A3FA96A17}" type="datetimeFigureOut">
              <a:rPr lang="en-US" smtClean="0"/>
              <a:pPr/>
              <a:t>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00F39-8448-43BA-8C17-13984BDAF83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732B3E-DB61-4871-A96D-777A3FA96A17}" type="datetimeFigureOut">
              <a:rPr lang="en-US" smtClean="0"/>
              <a:pPr/>
              <a:t>1/11/2018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600F39-8448-43BA-8C17-13984BDAF83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732B3E-DB61-4871-A96D-777A3FA96A17}" type="datetimeFigureOut">
              <a:rPr lang="en-US" smtClean="0"/>
              <a:pPr/>
              <a:t>1/11/2018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600F39-8448-43BA-8C17-13984BDAF83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732B3E-DB61-4871-A96D-777A3FA96A17}" type="datetimeFigureOut">
              <a:rPr lang="en-US" smtClean="0"/>
              <a:pPr/>
              <a:t>1/11/2018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600F39-8448-43BA-8C17-13984BDAF83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732B3E-DB61-4871-A96D-777A3FA96A17}" type="datetimeFigureOut">
              <a:rPr lang="en-US" smtClean="0"/>
              <a:pPr/>
              <a:t>1/11/2018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600F39-8448-43BA-8C17-13984BDAF83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732B3E-DB61-4871-A96D-777A3FA96A17}" type="datetimeFigureOut">
              <a:rPr lang="en-US" smtClean="0"/>
              <a:pPr/>
              <a:t>1/11/2018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600F39-8448-43BA-8C17-13984BDAF83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732B3E-DB61-4871-A96D-777A3FA96A17}" type="datetimeFigureOut">
              <a:rPr lang="en-US" smtClean="0"/>
              <a:pPr/>
              <a:t>1/11/2018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600F39-8448-43BA-8C17-13984BDAF83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732B3E-DB61-4871-A96D-777A3FA96A17}" type="datetimeFigureOut">
              <a:rPr lang="en-US" smtClean="0"/>
              <a:pPr/>
              <a:t>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00F39-8448-43BA-8C17-13984BDAF83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732B3E-DB61-4871-A96D-777A3FA96A17}" type="datetimeFigureOut">
              <a:rPr lang="en-US" smtClean="0"/>
              <a:pPr/>
              <a:t>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00F39-8448-43BA-8C17-13984BDAF83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732B3E-DB61-4871-A96D-777A3FA96A17}" type="datetimeFigureOut">
              <a:rPr lang="en-US" smtClean="0"/>
              <a:pPr/>
              <a:t>1/11/2018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600F39-8448-43BA-8C17-13984BDAF83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2.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jpeg"/><Relationship Id="rId7" Type="http://schemas.openxmlformats.org/officeDocument/2006/relationships/diagramColors" Target="../diagrams/colors3.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4.jpeg"/><Relationship Id="rId7" Type="http://schemas.openxmlformats.org/officeDocument/2006/relationships/diagramQuickStyle" Target="../diagrams/quickStyle4.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2.jpe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4.jpeg"/><Relationship Id="rId7" Type="http://schemas.openxmlformats.org/officeDocument/2006/relationships/diagramQuickStyle" Target="../diagrams/quickStyle5.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2.jpeg"/><Relationship Id="rId9" Type="http://schemas.microsoft.com/office/2007/relationships/diagramDrawing" Target="../diagrams/drawing5.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4.jpeg"/><Relationship Id="rId7" Type="http://schemas.openxmlformats.org/officeDocument/2006/relationships/diagramQuickStyle" Target="../diagrams/quickStyle6.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2.jpe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B050"/>
            </a:gs>
            <a:gs pos="50000">
              <a:srgbClr val="9CB86E"/>
            </a:gs>
            <a:gs pos="100000">
              <a:srgbClr val="156B13"/>
            </a:gs>
          </a:gsLst>
          <a:lin ang="10200000" scaled="0"/>
        </a:gradFill>
        <a:effectLst/>
      </p:bgPr>
    </p:bg>
    <p:spTree>
      <p:nvGrpSpPr>
        <p:cNvPr id="1" name=""/>
        <p:cNvGrpSpPr/>
        <p:nvPr/>
      </p:nvGrpSpPr>
      <p:grpSpPr>
        <a:xfrm>
          <a:off x="0" y="0"/>
          <a:ext cx="0" cy="0"/>
          <a:chOff x="0" y="0"/>
          <a:chExt cx="0" cy="0"/>
        </a:xfrm>
      </p:grpSpPr>
      <p:pic>
        <p:nvPicPr>
          <p:cNvPr id="6" name="Picture 5" descr="bedc2.jpg"/>
          <p:cNvPicPr>
            <a:picLocks noChangeAspect="1"/>
          </p:cNvPicPr>
          <p:nvPr/>
        </p:nvPicPr>
        <p:blipFill>
          <a:blip r:embed="rId3" cstate="print"/>
          <a:stretch>
            <a:fillRect/>
          </a:stretch>
        </p:blipFill>
        <p:spPr>
          <a:xfrm>
            <a:off x="0" y="0"/>
            <a:ext cx="9144000" cy="7065818"/>
          </a:xfrm>
          <a:prstGeom prst="rect">
            <a:avLst/>
          </a:prstGeom>
        </p:spPr>
      </p:pic>
      <p:sp>
        <p:nvSpPr>
          <p:cNvPr id="2" name="Title 1"/>
          <p:cNvSpPr>
            <a:spLocks noGrp="1"/>
          </p:cNvSpPr>
          <p:nvPr>
            <p:ph type="ctrTitle"/>
          </p:nvPr>
        </p:nvSpPr>
        <p:spPr>
          <a:xfrm>
            <a:off x="304800" y="2438400"/>
            <a:ext cx="8153400" cy="2457451"/>
          </a:xfrm>
        </p:spPr>
        <p:txBody>
          <a:bodyPr>
            <a:noAutofit/>
          </a:bodyPr>
          <a:lstStyle/>
          <a:p>
            <a:br>
              <a:rPr lang="en-US" sz="5400" b="1" dirty="0"/>
            </a:br>
            <a:r>
              <a:rPr lang="en-US" sz="5400" b="1" dirty="0">
                <a:effectLst>
                  <a:outerShdw blurRad="38100" dist="38100" dir="2700000" algn="tl">
                    <a:srgbClr val="000000">
                      <a:alpha val="43137"/>
                    </a:srgbClr>
                  </a:outerShdw>
                </a:effectLst>
              </a:rPr>
              <a:t>Introduction to</a:t>
            </a:r>
            <a:br>
              <a:rPr lang="en-US" sz="5400" b="1" dirty="0">
                <a:effectLst>
                  <a:outerShdw blurRad="38100" dist="38100" dir="2700000" algn="tl">
                    <a:srgbClr val="000000">
                      <a:alpha val="43137"/>
                    </a:srgbClr>
                  </a:outerShdw>
                </a:effectLst>
              </a:rPr>
            </a:br>
            <a:r>
              <a:rPr lang="en-US" sz="5400" b="1" dirty="0">
                <a:effectLst>
                  <a:outerShdw blurRad="38100" dist="38100" dir="2700000" algn="tl">
                    <a:srgbClr val="000000">
                      <a:alpha val="43137"/>
                    </a:srgbClr>
                  </a:outerShdw>
                </a:effectLst>
              </a:rPr>
              <a:t>Economic Development</a:t>
            </a:r>
            <a:br>
              <a:rPr lang="en-US" sz="5400" b="1" dirty="0"/>
            </a:br>
            <a:br>
              <a:rPr lang="en-US" sz="5400" dirty="0"/>
            </a:br>
            <a:endParaRPr lang="en-US" sz="5400" dirty="0"/>
          </a:p>
        </p:txBody>
      </p:sp>
      <p:sp>
        <p:nvSpPr>
          <p:cNvPr id="3" name="Subtitle 2"/>
          <p:cNvSpPr>
            <a:spLocks noGrp="1"/>
          </p:cNvSpPr>
          <p:nvPr>
            <p:ph type="subTitle" idx="1"/>
          </p:nvPr>
        </p:nvSpPr>
        <p:spPr>
          <a:xfrm>
            <a:off x="533400" y="4800600"/>
            <a:ext cx="7848600" cy="1752600"/>
          </a:xfrm>
        </p:spPr>
        <p:txBody>
          <a:bodyPr>
            <a:normAutofit/>
          </a:bodyPr>
          <a:lstStyle/>
          <a:p>
            <a:endParaRPr lang="en-US" b="1" dirty="0">
              <a:solidFill>
                <a:schemeClr val="accent6">
                  <a:lumMod val="75000"/>
                </a:schemeClr>
              </a:solidFill>
              <a:effectLst>
                <a:outerShdw blurRad="38100" dist="38100" dir="2700000" algn="tl">
                  <a:srgbClr val="000000">
                    <a:alpha val="43137"/>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28600"/>
            <a:ext cx="7848600" cy="533400"/>
          </a:xfrm>
        </p:spPr>
        <p:txBody>
          <a:bodyPr>
            <a:noAutofit/>
          </a:bodyPr>
          <a:lstStyle/>
          <a:p>
            <a:pPr algn="l"/>
            <a:r>
              <a:rPr lang="en-US" sz="2800" b="1" i="1" spc="200" normalizeH="1" dirty="0">
                <a:solidFill>
                  <a:schemeClr val="tx2">
                    <a:lumMod val="60000"/>
                    <a:lumOff val="40000"/>
                  </a:schemeClr>
                </a:solidFill>
                <a:effectLst>
                  <a:outerShdw blurRad="38100" dist="38100" dir="2700000" algn="tl">
                    <a:srgbClr val="000000">
                      <a:alpha val="43137"/>
                    </a:srgbClr>
                  </a:outerShdw>
                </a:effectLst>
              </a:rPr>
              <a:t>T</a:t>
            </a:r>
            <a:r>
              <a:rPr lang="en-US" sz="2800" b="1" i="1" spc="200" normalizeH="1" dirty="0">
                <a:solidFill>
                  <a:srgbClr val="FFC000"/>
                </a:solidFill>
                <a:effectLst>
                  <a:outerShdw blurRad="38100" dist="38100" dir="2700000" algn="tl">
                    <a:srgbClr val="000000">
                      <a:alpha val="43137"/>
                    </a:srgbClr>
                  </a:outerShdw>
                </a:effectLst>
              </a:rPr>
              <a:t>r</a:t>
            </a:r>
            <a:r>
              <a:rPr lang="en-US" sz="2800" b="1" i="1" spc="200" normalizeH="1" dirty="0">
                <a:solidFill>
                  <a:schemeClr val="accent6">
                    <a:lumMod val="75000"/>
                  </a:schemeClr>
                </a:solidFill>
                <a:effectLst>
                  <a:outerShdw blurRad="38100" dist="38100" dir="2700000" algn="tl">
                    <a:srgbClr val="000000">
                      <a:alpha val="43137"/>
                    </a:srgbClr>
                  </a:outerShdw>
                </a:effectLst>
              </a:rPr>
              <a:t>i</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p</a:t>
            </a:r>
            <a:r>
              <a:rPr lang="en-US" sz="2800" b="1" i="1" spc="200" normalizeH="1" dirty="0">
                <a:solidFill>
                  <a:srgbClr val="FFC000"/>
                </a:solidFill>
                <a:effectLst>
                  <a:outerShdw blurRad="38100" dist="38100" dir="2700000" algn="tl">
                    <a:srgbClr val="000000">
                      <a:alpha val="43137"/>
                    </a:srgbClr>
                  </a:outerShdw>
                </a:effectLst>
              </a:rPr>
              <a:t>l</a:t>
            </a:r>
            <a:r>
              <a:rPr lang="en-US" sz="2800" b="1" i="1" spc="200" normalizeH="1" dirty="0">
                <a:solidFill>
                  <a:schemeClr val="accent6">
                    <a:lumMod val="75000"/>
                  </a:schemeClr>
                </a:solidFill>
                <a:effectLst>
                  <a:outerShdw blurRad="38100" dist="38100" dir="2700000" algn="tl">
                    <a:srgbClr val="000000">
                      <a:alpha val="43137"/>
                    </a:srgbClr>
                  </a:outerShdw>
                </a:effectLst>
              </a:rPr>
              <a:t>e</a:t>
            </a:r>
            <a:r>
              <a:rPr lang="en-US" sz="2800" b="1" i="1" spc="200" normalizeH="1" dirty="0">
                <a:effectLst>
                  <a:outerShdw blurRad="38100" dist="38100" dir="2700000" algn="tl">
                    <a:srgbClr val="000000">
                      <a:alpha val="43137"/>
                    </a:srgbClr>
                  </a:outerShdw>
                </a:effectLst>
              </a:rPr>
              <a:t> </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H</a:t>
            </a:r>
            <a:r>
              <a:rPr lang="en-US" sz="2800" b="1" i="1" spc="200" normalizeH="1" dirty="0">
                <a:solidFill>
                  <a:srgbClr val="FFC000"/>
                </a:solidFill>
                <a:effectLst>
                  <a:outerShdw blurRad="38100" dist="38100" dir="2700000" algn="tl">
                    <a:srgbClr val="000000">
                      <a:alpha val="43137"/>
                    </a:srgbClr>
                  </a:outerShdw>
                </a:effectLst>
              </a:rPr>
              <a:t>e</a:t>
            </a:r>
            <a:r>
              <a:rPr lang="en-US" sz="2800" b="1" i="1" spc="200" normalizeH="1" dirty="0">
                <a:solidFill>
                  <a:schemeClr val="accent6">
                    <a:lumMod val="75000"/>
                  </a:schemeClr>
                </a:solidFill>
                <a:effectLst>
                  <a:outerShdw blurRad="38100" dist="38100" dir="2700000" algn="tl">
                    <a:srgbClr val="000000">
                      <a:alpha val="43137"/>
                    </a:srgbClr>
                  </a:outerShdw>
                </a:effectLst>
              </a:rPr>
              <a:t>l</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i</a:t>
            </a:r>
            <a:r>
              <a:rPr lang="en-US" sz="2800" b="1" i="1" spc="200" normalizeH="1" dirty="0">
                <a:solidFill>
                  <a:srgbClr val="FFC000"/>
                </a:solidFill>
                <a:effectLst>
                  <a:outerShdw blurRad="38100" dist="38100" dir="2700000" algn="tl">
                    <a:srgbClr val="000000">
                      <a:alpha val="43137"/>
                    </a:srgbClr>
                  </a:outerShdw>
                </a:effectLst>
              </a:rPr>
              <a:t>x</a:t>
            </a:r>
            <a:r>
              <a:rPr lang="en-US" sz="2800" b="1" i="1" spc="200" normalizeH="1" dirty="0">
                <a:solidFill>
                  <a:schemeClr val="accent6">
                    <a:lumMod val="75000"/>
                  </a:schemeClr>
                </a:solidFill>
                <a:effectLst>
                  <a:outerShdw blurRad="38100" dist="38100" dir="2700000" algn="tl">
                    <a:srgbClr val="000000">
                      <a:alpha val="43137"/>
                    </a:srgbClr>
                  </a:outerShdw>
                </a:effectLst>
              </a:rPr>
              <a:t>:</a:t>
            </a:r>
            <a:r>
              <a:rPr lang="en-US" sz="2800" b="1" i="1" spc="200" normalizeH="1" dirty="0">
                <a:effectLst>
                  <a:outerShdw blurRad="38100" dist="38100" dir="2700000" algn="tl">
                    <a:srgbClr val="000000">
                      <a:alpha val="43137"/>
                    </a:srgbClr>
                  </a:outerShdw>
                </a:effectLst>
              </a:rPr>
              <a:t> </a:t>
            </a:r>
            <a:r>
              <a:rPr lang="en-US" sz="2800" b="1" dirty="0"/>
              <a:t>Partnering in Economic Development</a:t>
            </a:r>
            <a:endParaRPr lang="en-US" sz="2800" dirty="0"/>
          </a:p>
        </p:txBody>
      </p:sp>
      <p:sp>
        <p:nvSpPr>
          <p:cNvPr id="5" name="Rectangle 4"/>
          <p:cNvSpPr/>
          <p:nvPr/>
        </p:nvSpPr>
        <p:spPr>
          <a:xfrm>
            <a:off x="0" y="1905000"/>
            <a:ext cx="9144000" cy="3200876"/>
          </a:xfrm>
          <a:prstGeom prst="rect">
            <a:avLst/>
          </a:prstGeom>
        </p:spPr>
        <p:txBody>
          <a:bodyPr wrap="square">
            <a:spAutoFit/>
          </a:bodyPr>
          <a:lstStyle/>
          <a:p>
            <a:endParaRPr lang="en-US" dirty="0">
              <a:effectLst>
                <a:outerShdw blurRad="38100" dist="38100" dir="2700000" algn="tl">
                  <a:srgbClr val="000000">
                    <a:alpha val="43137"/>
                  </a:srgbClr>
                </a:outerShdw>
              </a:effectLst>
            </a:endParaRPr>
          </a:p>
          <a:p>
            <a:pPr algn="ctr"/>
            <a:endParaRPr lang="en-US" dirty="0"/>
          </a:p>
          <a:p>
            <a:pPr algn="ctr"/>
            <a:endParaRPr lang="en-US" dirty="0"/>
          </a:p>
          <a:p>
            <a:pPr algn="ctr"/>
            <a:r>
              <a:rPr lang="en-US" sz="2800" b="1" dirty="0">
                <a:solidFill>
                  <a:schemeClr val="tx2">
                    <a:lumMod val="75000"/>
                  </a:schemeClr>
                </a:solidFill>
              </a:rPr>
              <a:t>Wanetta Ayers</a:t>
            </a:r>
          </a:p>
          <a:p>
            <a:pPr algn="ctr"/>
            <a:r>
              <a:rPr lang="en-US" sz="2400" dirty="0"/>
              <a:t>Community and Economic Development Practitioner</a:t>
            </a:r>
          </a:p>
          <a:p>
            <a:pPr algn="ctr"/>
            <a:r>
              <a:rPr lang="en-US" sz="2400" dirty="0"/>
              <a:t>(907) 230-2284</a:t>
            </a:r>
          </a:p>
          <a:p>
            <a:pPr algn="ctr"/>
            <a:r>
              <a:rPr lang="en-US" sz="2400" dirty="0"/>
              <a:t>wayers@gci.net</a:t>
            </a:r>
          </a:p>
          <a:p>
            <a:pPr algn="ctr"/>
            <a:r>
              <a:rPr lang="en-US" sz="2400" dirty="0"/>
              <a:t>@</a:t>
            </a:r>
            <a:r>
              <a:rPr lang="en-US" sz="2400" dirty="0" err="1"/>
              <a:t>wayers</a:t>
            </a:r>
            <a:endParaRPr lang="en-US" sz="2400" dirty="0"/>
          </a:p>
          <a:p>
            <a:pPr algn="ctr"/>
            <a:r>
              <a:rPr lang="en-US" sz="2400" dirty="0"/>
              <a:t>linkedin.com/in/</a:t>
            </a:r>
            <a:r>
              <a:rPr lang="en-US" sz="2400" dirty="0" err="1"/>
              <a:t>wanettaayers</a:t>
            </a:r>
            <a:endParaRPr lang="en-US" sz="2400" dirty="0"/>
          </a:p>
        </p:txBody>
      </p:sp>
      <p:cxnSp>
        <p:nvCxnSpPr>
          <p:cNvPr id="18" name="Curved Connector 17"/>
          <p:cNvCxnSpPr/>
          <p:nvPr/>
        </p:nvCxnSpPr>
        <p:spPr>
          <a:xfrm>
            <a:off x="838200" y="838200"/>
            <a:ext cx="7924800" cy="1588"/>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0"/>
            <a:ext cx="9144000" cy="1143000"/>
            <a:chOff x="0" y="0"/>
            <a:chExt cx="9144000" cy="1143000"/>
          </a:xfrm>
        </p:grpSpPr>
        <p:pic>
          <p:nvPicPr>
            <p:cNvPr id="6" name="Picture 5" descr="bedcbanner.jpg"/>
            <p:cNvPicPr>
              <a:picLocks noChangeAspect="1"/>
            </p:cNvPicPr>
            <p:nvPr/>
          </p:nvPicPr>
          <p:blipFill>
            <a:blip r:embed="rId3" cstate="print"/>
            <a:stretch>
              <a:fillRect/>
            </a:stretch>
          </p:blipFill>
          <p:spPr>
            <a:xfrm>
              <a:off x="0" y="0"/>
              <a:ext cx="9144000" cy="1119909"/>
            </a:xfrm>
            <a:prstGeom prst="rect">
              <a:avLst/>
            </a:prstGeom>
          </p:spPr>
        </p:pic>
        <p:cxnSp>
          <p:nvCxnSpPr>
            <p:cNvPr id="8" name="Straight Connector 7"/>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90600" y="1371600"/>
            <a:ext cx="7924800" cy="1938992"/>
          </a:xfrm>
          <a:prstGeom prst="rect">
            <a:avLst/>
          </a:prstGeom>
        </p:spPr>
        <p:txBody>
          <a:bodyPr wrap="square">
            <a:spAutoFit/>
          </a:bodyPr>
          <a:lstStyle/>
          <a:p>
            <a:endParaRPr lang="en-US" dirty="0">
              <a:effectLst>
                <a:outerShdw blurRad="38100" dist="38100" dir="2700000" algn="tl">
                  <a:srgbClr val="000000">
                    <a:alpha val="43137"/>
                  </a:srgbClr>
                </a:outerShdw>
              </a:effectLst>
            </a:endParaRPr>
          </a:p>
          <a:p>
            <a:pPr algn="ctr"/>
            <a:endParaRPr lang="en-US" dirty="0"/>
          </a:p>
          <a:p>
            <a:r>
              <a:rPr lang="en-US" sz="2800" b="1" dirty="0"/>
              <a:t>What is Economic Development? </a:t>
            </a:r>
          </a:p>
          <a:p>
            <a:br>
              <a:rPr lang="en-US" sz="2800" dirty="0"/>
            </a:br>
            <a:endParaRPr lang="en-US" sz="2800" dirty="0"/>
          </a:p>
        </p:txBody>
      </p:sp>
      <p:sp>
        <p:nvSpPr>
          <p:cNvPr id="10" name="TextBox 9"/>
          <p:cNvSpPr txBox="1"/>
          <p:nvPr/>
        </p:nvSpPr>
        <p:spPr>
          <a:xfrm>
            <a:off x="990600" y="2743200"/>
            <a:ext cx="7543800" cy="1569660"/>
          </a:xfrm>
          <a:prstGeom prst="rect">
            <a:avLst/>
          </a:prstGeom>
          <a:noFill/>
        </p:spPr>
        <p:txBody>
          <a:bodyPr wrap="square" rtlCol="0">
            <a:spAutoFit/>
          </a:bodyPr>
          <a:lstStyle/>
          <a:p>
            <a:r>
              <a:rPr lang="en-US" sz="2400" dirty="0"/>
              <a:t>a program, group of policies, or activity that seeks to improve the economic well-being and quality of life for a community by creating and/or retaining jobs that facilitate growth and provide a stable tax base.</a:t>
            </a:r>
          </a:p>
        </p:txBody>
      </p:sp>
      <p:grpSp>
        <p:nvGrpSpPr>
          <p:cNvPr id="7" name="Group 6"/>
          <p:cNvGrpSpPr/>
          <p:nvPr/>
        </p:nvGrpSpPr>
        <p:grpSpPr>
          <a:xfrm>
            <a:off x="0" y="0"/>
            <a:ext cx="9144000" cy="1143000"/>
            <a:chOff x="0" y="0"/>
            <a:chExt cx="9144000" cy="1143000"/>
          </a:xfrm>
        </p:grpSpPr>
        <p:pic>
          <p:nvPicPr>
            <p:cNvPr id="8" name="Picture 7" descr="bedcbanner.jpg"/>
            <p:cNvPicPr>
              <a:picLocks noChangeAspect="1"/>
            </p:cNvPicPr>
            <p:nvPr/>
          </p:nvPicPr>
          <p:blipFill>
            <a:blip r:embed="rId3" cstate="print"/>
            <a:stretch>
              <a:fillRect/>
            </a:stretch>
          </p:blipFill>
          <p:spPr>
            <a:xfrm>
              <a:off x="0" y="0"/>
              <a:ext cx="9144000" cy="1119909"/>
            </a:xfrm>
            <a:prstGeom prst="rect">
              <a:avLst/>
            </a:prstGeom>
          </p:spPr>
        </p:pic>
        <p:cxnSp>
          <p:nvCxnSpPr>
            <p:cNvPr id="9" name="Straight Connector 8"/>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38200" y="838200"/>
            <a:ext cx="8229600" cy="5447645"/>
          </a:xfrm>
          <a:prstGeom prst="rect">
            <a:avLst/>
          </a:prstGeom>
        </p:spPr>
        <p:txBody>
          <a:bodyPr wrap="square">
            <a:spAutoFit/>
          </a:bodyPr>
          <a:lstStyle/>
          <a:p>
            <a:pPr algn="ctr"/>
            <a:endParaRPr lang="en-US" dirty="0">
              <a:effectLst>
                <a:outerShdw blurRad="38100" dist="38100" dir="2700000" algn="tl">
                  <a:srgbClr val="000000">
                    <a:alpha val="43137"/>
                  </a:srgbClr>
                </a:outerShdw>
              </a:effectLst>
            </a:endParaRPr>
          </a:p>
          <a:p>
            <a:pPr algn="ctr"/>
            <a:br>
              <a:rPr lang="en-US" sz="3200" b="1" i="1" spc="200" normalizeH="1" dirty="0">
                <a:solidFill>
                  <a:srgbClr val="FFC000"/>
                </a:solidFill>
                <a:effectLst>
                  <a:outerShdw blurRad="38100" dist="38100" dir="2700000" algn="tl">
                    <a:srgbClr val="000000">
                      <a:alpha val="43137"/>
                    </a:srgbClr>
                  </a:outerShdw>
                </a:effectLst>
              </a:rPr>
            </a:br>
            <a:endParaRPr lang="en-US" dirty="0"/>
          </a:p>
          <a:p>
            <a:r>
              <a:rPr lang="en-US" sz="2800" b="1" dirty="0"/>
              <a:t>What is Economic Development? It:</a:t>
            </a:r>
          </a:p>
          <a:p>
            <a:pPr>
              <a:lnSpc>
                <a:spcPct val="150000"/>
              </a:lnSpc>
              <a:buFont typeface="Arial" pitchFamily="34" charset="0"/>
              <a:buChar char="•"/>
            </a:pPr>
            <a:r>
              <a:rPr lang="en-US" sz="2800" b="1" dirty="0"/>
              <a:t>  takes a long time</a:t>
            </a:r>
          </a:p>
          <a:p>
            <a:pPr>
              <a:lnSpc>
                <a:spcPct val="150000"/>
              </a:lnSpc>
              <a:buFont typeface="Arial" pitchFamily="34" charset="0"/>
              <a:buChar char="•"/>
            </a:pPr>
            <a:r>
              <a:rPr lang="en-US" sz="2800" b="1" dirty="0"/>
              <a:t>  requires a lot of resources</a:t>
            </a:r>
          </a:p>
          <a:p>
            <a:pPr>
              <a:lnSpc>
                <a:spcPct val="150000"/>
              </a:lnSpc>
              <a:buFont typeface="Arial" pitchFamily="34" charset="0"/>
              <a:buChar char="•"/>
            </a:pPr>
            <a:r>
              <a:rPr lang="en-US" sz="2800" b="1" dirty="0"/>
              <a:t>  requires a lot of human capital</a:t>
            </a:r>
          </a:p>
          <a:p>
            <a:pPr>
              <a:lnSpc>
                <a:spcPct val="150000"/>
              </a:lnSpc>
              <a:buFont typeface="Arial" pitchFamily="34" charset="0"/>
              <a:buChar char="•"/>
            </a:pPr>
            <a:r>
              <a:rPr lang="en-US" sz="2800" b="1" dirty="0"/>
              <a:t>  requires consistency and stick-to-itiveness</a:t>
            </a:r>
          </a:p>
          <a:p>
            <a:pPr>
              <a:lnSpc>
                <a:spcPct val="150000"/>
              </a:lnSpc>
              <a:buFont typeface="Arial" pitchFamily="34" charset="0"/>
              <a:buChar char="•"/>
            </a:pPr>
            <a:r>
              <a:rPr lang="en-US" sz="2800" b="1" dirty="0"/>
              <a:t>  requires planning, coordination, and doing</a:t>
            </a:r>
            <a:br>
              <a:rPr lang="en-US" sz="2800" dirty="0"/>
            </a:br>
            <a:endParaRPr lang="en-US" sz="2800" dirty="0"/>
          </a:p>
        </p:txBody>
      </p:sp>
      <p:grpSp>
        <p:nvGrpSpPr>
          <p:cNvPr id="7" name="Group 6"/>
          <p:cNvGrpSpPr/>
          <p:nvPr/>
        </p:nvGrpSpPr>
        <p:grpSpPr>
          <a:xfrm>
            <a:off x="0" y="0"/>
            <a:ext cx="9144000" cy="1143000"/>
            <a:chOff x="0" y="0"/>
            <a:chExt cx="9144000" cy="1143000"/>
          </a:xfrm>
        </p:grpSpPr>
        <p:pic>
          <p:nvPicPr>
            <p:cNvPr id="8" name="Picture 7" descr="bedcbanner.jpg"/>
            <p:cNvPicPr>
              <a:picLocks noChangeAspect="1"/>
            </p:cNvPicPr>
            <p:nvPr/>
          </p:nvPicPr>
          <p:blipFill>
            <a:blip r:embed="rId3" cstate="print"/>
            <a:stretch>
              <a:fillRect/>
            </a:stretch>
          </p:blipFill>
          <p:spPr>
            <a:xfrm>
              <a:off x="0" y="0"/>
              <a:ext cx="9144000" cy="1119909"/>
            </a:xfrm>
            <a:prstGeom prst="rect">
              <a:avLst/>
            </a:prstGeom>
          </p:spPr>
        </p:pic>
        <p:cxnSp>
          <p:nvCxnSpPr>
            <p:cNvPr id="10" name="Straight Connector 9"/>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000125" y="1752600"/>
            <a:ext cx="7143750" cy="4819650"/>
          </a:xfrm>
          <a:prstGeom prst="rect">
            <a:avLst/>
          </a:prstGeom>
          <a:noFill/>
          <a:ln w="9525">
            <a:noFill/>
            <a:miter lim="800000"/>
            <a:headEnd/>
            <a:tailEnd/>
          </a:ln>
        </p:spPr>
      </p:pic>
      <p:grpSp>
        <p:nvGrpSpPr>
          <p:cNvPr id="8" name="Group 7"/>
          <p:cNvGrpSpPr/>
          <p:nvPr/>
        </p:nvGrpSpPr>
        <p:grpSpPr>
          <a:xfrm>
            <a:off x="0" y="0"/>
            <a:ext cx="9144000" cy="1143000"/>
            <a:chOff x="0" y="0"/>
            <a:chExt cx="9144000" cy="1143000"/>
          </a:xfrm>
        </p:grpSpPr>
        <p:pic>
          <p:nvPicPr>
            <p:cNvPr id="10" name="Picture 9" descr="bedcbanner.jpg"/>
            <p:cNvPicPr>
              <a:picLocks noChangeAspect="1"/>
            </p:cNvPicPr>
            <p:nvPr/>
          </p:nvPicPr>
          <p:blipFill>
            <a:blip r:embed="rId3" cstate="print"/>
            <a:stretch>
              <a:fillRect/>
            </a:stretch>
          </p:blipFill>
          <p:spPr>
            <a:xfrm>
              <a:off x="0" y="0"/>
              <a:ext cx="9144000" cy="1119909"/>
            </a:xfrm>
            <a:prstGeom prst="rect">
              <a:avLst/>
            </a:prstGeom>
          </p:spPr>
        </p:pic>
        <p:cxnSp>
          <p:nvCxnSpPr>
            <p:cNvPr id="11" name="Straight Connector 10"/>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000125" y="1752600"/>
            <a:ext cx="7143750" cy="4819650"/>
          </a:xfrm>
          <a:prstGeom prst="rect">
            <a:avLst/>
          </a:prstGeom>
          <a:noFill/>
          <a:ln w="9525">
            <a:noFill/>
            <a:miter lim="800000"/>
            <a:headEnd/>
            <a:tailEnd/>
          </a:ln>
        </p:spPr>
      </p:pic>
      <p:grpSp>
        <p:nvGrpSpPr>
          <p:cNvPr id="2" name="Group 7"/>
          <p:cNvGrpSpPr/>
          <p:nvPr/>
        </p:nvGrpSpPr>
        <p:grpSpPr>
          <a:xfrm>
            <a:off x="0" y="0"/>
            <a:ext cx="9144000" cy="1143000"/>
            <a:chOff x="0" y="0"/>
            <a:chExt cx="9144000" cy="1143000"/>
          </a:xfrm>
        </p:grpSpPr>
        <p:pic>
          <p:nvPicPr>
            <p:cNvPr id="10" name="Picture 9" descr="bedcbanner.jpg"/>
            <p:cNvPicPr>
              <a:picLocks noChangeAspect="1"/>
            </p:cNvPicPr>
            <p:nvPr/>
          </p:nvPicPr>
          <p:blipFill>
            <a:blip r:embed="rId4" cstate="print"/>
            <a:stretch>
              <a:fillRect/>
            </a:stretch>
          </p:blipFill>
          <p:spPr>
            <a:xfrm>
              <a:off x="0" y="0"/>
              <a:ext cx="9144000" cy="1119909"/>
            </a:xfrm>
            <a:prstGeom prst="rect">
              <a:avLst/>
            </a:prstGeom>
          </p:spPr>
        </p:pic>
        <p:cxnSp>
          <p:nvCxnSpPr>
            <p:cNvPr id="11" name="Straight Connector 10"/>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iple_helix.jpg"/>
          <p:cNvPicPr>
            <a:picLocks noChangeAspect="1"/>
          </p:cNvPicPr>
          <p:nvPr/>
        </p:nvPicPr>
        <p:blipFill>
          <a:blip r:embed="rId2" cstate="print"/>
          <a:stretch>
            <a:fillRect/>
          </a:stretch>
        </p:blipFill>
        <p:spPr>
          <a:xfrm>
            <a:off x="152400" y="72872"/>
            <a:ext cx="685800" cy="841528"/>
          </a:xfrm>
          <a:prstGeom prst="rect">
            <a:avLst/>
          </a:prstGeom>
          <a:scene3d>
            <a:camera prst="orthographicFront">
              <a:rot lat="0" lon="2400000" rev="600000"/>
            </a:camera>
            <a:lightRig rig="threePt" dir="t"/>
          </a:scene3d>
        </p:spPr>
      </p:pic>
      <p:sp>
        <p:nvSpPr>
          <p:cNvPr id="2" name="Title 1"/>
          <p:cNvSpPr>
            <a:spLocks noGrp="1"/>
          </p:cNvSpPr>
          <p:nvPr>
            <p:ph type="ctrTitle"/>
          </p:nvPr>
        </p:nvSpPr>
        <p:spPr>
          <a:xfrm>
            <a:off x="914400" y="228600"/>
            <a:ext cx="7848600" cy="533400"/>
          </a:xfrm>
        </p:spPr>
        <p:txBody>
          <a:bodyPr>
            <a:noAutofit/>
          </a:bodyPr>
          <a:lstStyle/>
          <a:p>
            <a:pPr algn="l"/>
            <a:r>
              <a:rPr lang="en-US" sz="2800" b="1" i="1" spc="200" normalizeH="1" dirty="0">
                <a:solidFill>
                  <a:schemeClr val="tx2">
                    <a:lumMod val="60000"/>
                    <a:lumOff val="40000"/>
                  </a:schemeClr>
                </a:solidFill>
                <a:effectLst>
                  <a:outerShdw blurRad="38100" dist="38100" dir="2700000" algn="tl">
                    <a:srgbClr val="000000">
                      <a:alpha val="43137"/>
                    </a:srgbClr>
                  </a:outerShdw>
                </a:effectLst>
              </a:rPr>
              <a:t>T</a:t>
            </a:r>
            <a:r>
              <a:rPr lang="en-US" sz="2800" b="1" i="1" spc="200" normalizeH="1" dirty="0">
                <a:solidFill>
                  <a:srgbClr val="FFC000"/>
                </a:solidFill>
                <a:effectLst>
                  <a:outerShdw blurRad="38100" dist="38100" dir="2700000" algn="tl">
                    <a:srgbClr val="000000">
                      <a:alpha val="43137"/>
                    </a:srgbClr>
                  </a:outerShdw>
                </a:effectLst>
              </a:rPr>
              <a:t>r</a:t>
            </a:r>
            <a:r>
              <a:rPr lang="en-US" sz="2800" b="1" i="1" spc="200" normalizeH="1" dirty="0">
                <a:solidFill>
                  <a:schemeClr val="accent6">
                    <a:lumMod val="75000"/>
                  </a:schemeClr>
                </a:solidFill>
                <a:effectLst>
                  <a:outerShdw blurRad="38100" dist="38100" dir="2700000" algn="tl">
                    <a:srgbClr val="000000">
                      <a:alpha val="43137"/>
                    </a:srgbClr>
                  </a:outerShdw>
                </a:effectLst>
              </a:rPr>
              <a:t>i</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p</a:t>
            </a:r>
            <a:r>
              <a:rPr lang="en-US" sz="2800" b="1" i="1" spc="200" normalizeH="1" dirty="0">
                <a:solidFill>
                  <a:srgbClr val="FFC000"/>
                </a:solidFill>
                <a:effectLst>
                  <a:outerShdw blurRad="38100" dist="38100" dir="2700000" algn="tl">
                    <a:srgbClr val="000000">
                      <a:alpha val="43137"/>
                    </a:srgbClr>
                  </a:outerShdw>
                </a:effectLst>
              </a:rPr>
              <a:t>l</a:t>
            </a:r>
            <a:r>
              <a:rPr lang="en-US" sz="2800" b="1" i="1" spc="200" normalizeH="1" dirty="0">
                <a:solidFill>
                  <a:schemeClr val="accent6">
                    <a:lumMod val="75000"/>
                  </a:schemeClr>
                </a:solidFill>
                <a:effectLst>
                  <a:outerShdw blurRad="38100" dist="38100" dir="2700000" algn="tl">
                    <a:srgbClr val="000000">
                      <a:alpha val="43137"/>
                    </a:srgbClr>
                  </a:outerShdw>
                </a:effectLst>
              </a:rPr>
              <a:t>e</a:t>
            </a:r>
            <a:r>
              <a:rPr lang="en-US" sz="2800" b="1" i="1" spc="200" normalizeH="1" dirty="0">
                <a:effectLst>
                  <a:outerShdw blurRad="38100" dist="38100" dir="2700000" algn="tl">
                    <a:srgbClr val="000000">
                      <a:alpha val="43137"/>
                    </a:srgbClr>
                  </a:outerShdw>
                </a:effectLst>
              </a:rPr>
              <a:t> </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H</a:t>
            </a:r>
            <a:r>
              <a:rPr lang="en-US" sz="2800" b="1" i="1" spc="200" normalizeH="1" dirty="0">
                <a:solidFill>
                  <a:srgbClr val="FFC000"/>
                </a:solidFill>
                <a:effectLst>
                  <a:outerShdw blurRad="38100" dist="38100" dir="2700000" algn="tl">
                    <a:srgbClr val="000000">
                      <a:alpha val="43137"/>
                    </a:srgbClr>
                  </a:outerShdw>
                </a:effectLst>
              </a:rPr>
              <a:t>e</a:t>
            </a:r>
            <a:r>
              <a:rPr lang="en-US" sz="2800" b="1" i="1" spc="200" normalizeH="1" dirty="0">
                <a:solidFill>
                  <a:schemeClr val="accent6">
                    <a:lumMod val="75000"/>
                  </a:schemeClr>
                </a:solidFill>
                <a:effectLst>
                  <a:outerShdw blurRad="38100" dist="38100" dir="2700000" algn="tl">
                    <a:srgbClr val="000000">
                      <a:alpha val="43137"/>
                    </a:srgbClr>
                  </a:outerShdw>
                </a:effectLst>
              </a:rPr>
              <a:t>l</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i</a:t>
            </a:r>
            <a:r>
              <a:rPr lang="en-US" sz="2800" b="1" i="1" spc="200" normalizeH="1" dirty="0">
                <a:solidFill>
                  <a:srgbClr val="FFC000"/>
                </a:solidFill>
                <a:effectLst>
                  <a:outerShdw blurRad="38100" dist="38100" dir="2700000" algn="tl">
                    <a:srgbClr val="000000">
                      <a:alpha val="43137"/>
                    </a:srgbClr>
                  </a:outerShdw>
                </a:effectLst>
              </a:rPr>
              <a:t>x</a:t>
            </a:r>
            <a:r>
              <a:rPr lang="en-US" sz="2800" b="1" i="1" spc="200" normalizeH="1" dirty="0">
                <a:solidFill>
                  <a:schemeClr val="accent6">
                    <a:lumMod val="75000"/>
                  </a:schemeClr>
                </a:solidFill>
                <a:effectLst>
                  <a:outerShdw blurRad="38100" dist="38100" dir="2700000" algn="tl">
                    <a:srgbClr val="000000">
                      <a:alpha val="43137"/>
                    </a:srgbClr>
                  </a:outerShdw>
                </a:effectLst>
              </a:rPr>
              <a:t>:</a:t>
            </a:r>
            <a:r>
              <a:rPr lang="en-US" sz="2800" b="1" i="1" spc="200" normalizeH="1" dirty="0">
                <a:effectLst>
                  <a:outerShdw blurRad="38100" dist="38100" dir="2700000" algn="tl">
                    <a:srgbClr val="000000">
                      <a:alpha val="43137"/>
                    </a:srgbClr>
                  </a:outerShdw>
                </a:effectLst>
              </a:rPr>
              <a:t> </a:t>
            </a:r>
            <a:r>
              <a:rPr lang="en-US" sz="2800" b="1" dirty="0"/>
              <a:t>Partnering in Economic Development</a:t>
            </a:r>
            <a:endParaRPr lang="en-US" sz="2800" dirty="0"/>
          </a:p>
        </p:txBody>
      </p:sp>
      <p:cxnSp>
        <p:nvCxnSpPr>
          <p:cNvPr id="9" name="Straight Arrow Connector 8"/>
          <p:cNvCxnSpPr/>
          <p:nvPr/>
        </p:nvCxnSpPr>
        <p:spPr>
          <a:xfrm>
            <a:off x="838200" y="838200"/>
            <a:ext cx="79248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nvGrpSpPr>
          <p:cNvPr id="3" name="Group 7"/>
          <p:cNvGrpSpPr/>
          <p:nvPr/>
        </p:nvGrpSpPr>
        <p:grpSpPr>
          <a:xfrm>
            <a:off x="0" y="0"/>
            <a:ext cx="9144000" cy="1143000"/>
            <a:chOff x="0" y="0"/>
            <a:chExt cx="9144000" cy="1143000"/>
          </a:xfrm>
        </p:grpSpPr>
        <p:pic>
          <p:nvPicPr>
            <p:cNvPr id="11" name="Picture 10" descr="bedcbanner.jpg"/>
            <p:cNvPicPr>
              <a:picLocks noChangeAspect="1"/>
            </p:cNvPicPr>
            <p:nvPr/>
          </p:nvPicPr>
          <p:blipFill>
            <a:blip r:embed="rId3" cstate="print"/>
            <a:stretch>
              <a:fillRect/>
            </a:stretch>
          </p:blipFill>
          <p:spPr>
            <a:xfrm>
              <a:off x="0" y="0"/>
              <a:ext cx="9144000" cy="1119909"/>
            </a:xfrm>
            <a:prstGeom prst="rect">
              <a:avLst/>
            </a:prstGeom>
          </p:spPr>
        </p:pic>
        <p:cxnSp>
          <p:nvCxnSpPr>
            <p:cNvPr id="12" name="Straight Connector 11"/>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
        <p:nvSpPr>
          <p:cNvPr id="17" name="TextBox 16"/>
          <p:cNvSpPr txBox="1"/>
          <p:nvPr/>
        </p:nvSpPr>
        <p:spPr>
          <a:xfrm>
            <a:off x="228600" y="1371600"/>
            <a:ext cx="6553200" cy="830997"/>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rPr>
              <a:t>Economic Foundations: </a:t>
            </a:r>
          </a:p>
          <a:p>
            <a:r>
              <a:rPr lang="en-US" sz="2400" dirty="0"/>
              <a:t>Human Resources</a:t>
            </a:r>
          </a:p>
        </p:txBody>
      </p:sp>
      <p:graphicFrame>
        <p:nvGraphicFramePr>
          <p:cNvPr id="10" name="Diagram 9"/>
          <p:cNvGraphicFramePr/>
          <p:nvPr/>
        </p:nvGraphicFramePr>
        <p:xfrm>
          <a:off x="609600" y="1676400"/>
          <a:ext cx="8001000" cy="510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iple_helix.jpg"/>
          <p:cNvPicPr>
            <a:picLocks noChangeAspect="1"/>
          </p:cNvPicPr>
          <p:nvPr/>
        </p:nvPicPr>
        <p:blipFill>
          <a:blip r:embed="rId2" cstate="print"/>
          <a:stretch>
            <a:fillRect/>
          </a:stretch>
        </p:blipFill>
        <p:spPr>
          <a:xfrm>
            <a:off x="152400" y="72872"/>
            <a:ext cx="685800" cy="841528"/>
          </a:xfrm>
          <a:prstGeom prst="rect">
            <a:avLst/>
          </a:prstGeom>
          <a:scene3d>
            <a:camera prst="orthographicFront">
              <a:rot lat="0" lon="2400000" rev="600000"/>
            </a:camera>
            <a:lightRig rig="threePt" dir="t"/>
          </a:scene3d>
        </p:spPr>
      </p:pic>
      <p:sp>
        <p:nvSpPr>
          <p:cNvPr id="2" name="Title 1"/>
          <p:cNvSpPr>
            <a:spLocks noGrp="1"/>
          </p:cNvSpPr>
          <p:nvPr>
            <p:ph type="ctrTitle"/>
          </p:nvPr>
        </p:nvSpPr>
        <p:spPr>
          <a:xfrm>
            <a:off x="914400" y="228600"/>
            <a:ext cx="7848600" cy="533400"/>
          </a:xfrm>
        </p:spPr>
        <p:txBody>
          <a:bodyPr>
            <a:noAutofit/>
          </a:bodyPr>
          <a:lstStyle/>
          <a:p>
            <a:pPr algn="l"/>
            <a:r>
              <a:rPr lang="en-US" sz="2800" b="1" i="1" spc="200" normalizeH="1" dirty="0">
                <a:solidFill>
                  <a:schemeClr val="tx2">
                    <a:lumMod val="60000"/>
                    <a:lumOff val="40000"/>
                  </a:schemeClr>
                </a:solidFill>
                <a:effectLst>
                  <a:outerShdw blurRad="38100" dist="38100" dir="2700000" algn="tl">
                    <a:srgbClr val="000000">
                      <a:alpha val="43137"/>
                    </a:srgbClr>
                  </a:outerShdw>
                </a:effectLst>
              </a:rPr>
              <a:t>T</a:t>
            </a:r>
            <a:r>
              <a:rPr lang="en-US" sz="2800" b="1" i="1" spc="200" normalizeH="1" dirty="0">
                <a:solidFill>
                  <a:srgbClr val="FFC000"/>
                </a:solidFill>
                <a:effectLst>
                  <a:outerShdw blurRad="38100" dist="38100" dir="2700000" algn="tl">
                    <a:srgbClr val="000000">
                      <a:alpha val="43137"/>
                    </a:srgbClr>
                  </a:outerShdw>
                </a:effectLst>
              </a:rPr>
              <a:t>r</a:t>
            </a:r>
            <a:r>
              <a:rPr lang="en-US" sz="2800" b="1" i="1" spc="200" normalizeH="1" dirty="0">
                <a:solidFill>
                  <a:schemeClr val="accent6">
                    <a:lumMod val="75000"/>
                  </a:schemeClr>
                </a:solidFill>
                <a:effectLst>
                  <a:outerShdw blurRad="38100" dist="38100" dir="2700000" algn="tl">
                    <a:srgbClr val="000000">
                      <a:alpha val="43137"/>
                    </a:srgbClr>
                  </a:outerShdw>
                </a:effectLst>
              </a:rPr>
              <a:t>i</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p</a:t>
            </a:r>
            <a:r>
              <a:rPr lang="en-US" sz="2800" b="1" i="1" spc="200" normalizeH="1" dirty="0">
                <a:solidFill>
                  <a:srgbClr val="FFC000"/>
                </a:solidFill>
                <a:effectLst>
                  <a:outerShdw blurRad="38100" dist="38100" dir="2700000" algn="tl">
                    <a:srgbClr val="000000">
                      <a:alpha val="43137"/>
                    </a:srgbClr>
                  </a:outerShdw>
                </a:effectLst>
              </a:rPr>
              <a:t>l</a:t>
            </a:r>
            <a:r>
              <a:rPr lang="en-US" sz="2800" b="1" i="1" spc="200" normalizeH="1" dirty="0">
                <a:solidFill>
                  <a:schemeClr val="accent6">
                    <a:lumMod val="75000"/>
                  </a:schemeClr>
                </a:solidFill>
                <a:effectLst>
                  <a:outerShdw blurRad="38100" dist="38100" dir="2700000" algn="tl">
                    <a:srgbClr val="000000">
                      <a:alpha val="43137"/>
                    </a:srgbClr>
                  </a:outerShdw>
                </a:effectLst>
              </a:rPr>
              <a:t>e</a:t>
            </a:r>
            <a:r>
              <a:rPr lang="en-US" sz="2800" b="1" i="1" spc="200" normalizeH="1" dirty="0">
                <a:effectLst>
                  <a:outerShdw blurRad="38100" dist="38100" dir="2700000" algn="tl">
                    <a:srgbClr val="000000">
                      <a:alpha val="43137"/>
                    </a:srgbClr>
                  </a:outerShdw>
                </a:effectLst>
              </a:rPr>
              <a:t> </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H</a:t>
            </a:r>
            <a:r>
              <a:rPr lang="en-US" sz="2800" b="1" i="1" spc="200" normalizeH="1" dirty="0">
                <a:solidFill>
                  <a:srgbClr val="FFC000"/>
                </a:solidFill>
                <a:effectLst>
                  <a:outerShdw blurRad="38100" dist="38100" dir="2700000" algn="tl">
                    <a:srgbClr val="000000">
                      <a:alpha val="43137"/>
                    </a:srgbClr>
                  </a:outerShdw>
                </a:effectLst>
              </a:rPr>
              <a:t>e</a:t>
            </a:r>
            <a:r>
              <a:rPr lang="en-US" sz="2800" b="1" i="1" spc="200" normalizeH="1" dirty="0">
                <a:solidFill>
                  <a:schemeClr val="accent6">
                    <a:lumMod val="75000"/>
                  </a:schemeClr>
                </a:solidFill>
                <a:effectLst>
                  <a:outerShdw blurRad="38100" dist="38100" dir="2700000" algn="tl">
                    <a:srgbClr val="000000">
                      <a:alpha val="43137"/>
                    </a:srgbClr>
                  </a:outerShdw>
                </a:effectLst>
              </a:rPr>
              <a:t>l</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i</a:t>
            </a:r>
            <a:r>
              <a:rPr lang="en-US" sz="2800" b="1" i="1" spc="200" normalizeH="1" dirty="0">
                <a:solidFill>
                  <a:srgbClr val="FFC000"/>
                </a:solidFill>
                <a:effectLst>
                  <a:outerShdw blurRad="38100" dist="38100" dir="2700000" algn="tl">
                    <a:srgbClr val="000000">
                      <a:alpha val="43137"/>
                    </a:srgbClr>
                  </a:outerShdw>
                </a:effectLst>
              </a:rPr>
              <a:t>x</a:t>
            </a:r>
            <a:r>
              <a:rPr lang="en-US" sz="2800" b="1" i="1" spc="200" normalizeH="1" dirty="0">
                <a:solidFill>
                  <a:schemeClr val="accent6">
                    <a:lumMod val="75000"/>
                  </a:schemeClr>
                </a:solidFill>
                <a:effectLst>
                  <a:outerShdw blurRad="38100" dist="38100" dir="2700000" algn="tl">
                    <a:srgbClr val="000000">
                      <a:alpha val="43137"/>
                    </a:srgbClr>
                  </a:outerShdw>
                </a:effectLst>
              </a:rPr>
              <a:t>:</a:t>
            </a:r>
            <a:r>
              <a:rPr lang="en-US" sz="2800" b="1" i="1" spc="200" normalizeH="1" dirty="0">
                <a:effectLst>
                  <a:outerShdw blurRad="38100" dist="38100" dir="2700000" algn="tl">
                    <a:srgbClr val="000000">
                      <a:alpha val="43137"/>
                    </a:srgbClr>
                  </a:outerShdw>
                </a:effectLst>
              </a:rPr>
              <a:t> </a:t>
            </a:r>
            <a:r>
              <a:rPr lang="en-US" sz="2800" b="1" dirty="0"/>
              <a:t>Partnering in Economic Development</a:t>
            </a:r>
            <a:endParaRPr lang="en-US" sz="2800" dirty="0"/>
          </a:p>
        </p:txBody>
      </p:sp>
      <p:cxnSp>
        <p:nvCxnSpPr>
          <p:cNvPr id="9" name="Straight Arrow Connector 8"/>
          <p:cNvCxnSpPr/>
          <p:nvPr/>
        </p:nvCxnSpPr>
        <p:spPr>
          <a:xfrm>
            <a:off x="838200" y="838200"/>
            <a:ext cx="79248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nvGrpSpPr>
          <p:cNvPr id="3" name="Group 7"/>
          <p:cNvGrpSpPr/>
          <p:nvPr/>
        </p:nvGrpSpPr>
        <p:grpSpPr>
          <a:xfrm>
            <a:off x="0" y="0"/>
            <a:ext cx="9144000" cy="1143000"/>
            <a:chOff x="0" y="0"/>
            <a:chExt cx="9144000" cy="1143000"/>
          </a:xfrm>
        </p:grpSpPr>
        <p:pic>
          <p:nvPicPr>
            <p:cNvPr id="11" name="Picture 10" descr="bedcbanner.jpg"/>
            <p:cNvPicPr>
              <a:picLocks noChangeAspect="1"/>
            </p:cNvPicPr>
            <p:nvPr/>
          </p:nvPicPr>
          <p:blipFill>
            <a:blip r:embed="rId3" cstate="print"/>
            <a:stretch>
              <a:fillRect/>
            </a:stretch>
          </p:blipFill>
          <p:spPr>
            <a:xfrm>
              <a:off x="0" y="0"/>
              <a:ext cx="9144000" cy="1119909"/>
            </a:xfrm>
            <a:prstGeom prst="rect">
              <a:avLst/>
            </a:prstGeom>
          </p:spPr>
        </p:pic>
        <p:cxnSp>
          <p:nvCxnSpPr>
            <p:cNvPr id="12" name="Straight Connector 11"/>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
        <p:nvSpPr>
          <p:cNvPr id="17" name="TextBox 16"/>
          <p:cNvSpPr txBox="1"/>
          <p:nvPr/>
        </p:nvSpPr>
        <p:spPr>
          <a:xfrm>
            <a:off x="228600" y="1371600"/>
            <a:ext cx="6553200" cy="830997"/>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rPr>
              <a:t>Economic Foundations: </a:t>
            </a:r>
          </a:p>
          <a:p>
            <a:r>
              <a:rPr lang="en-US" sz="2400" dirty="0"/>
              <a:t>Technology</a:t>
            </a:r>
          </a:p>
        </p:txBody>
      </p:sp>
      <p:graphicFrame>
        <p:nvGraphicFramePr>
          <p:cNvPr id="10" name="Diagram 9"/>
          <p:cNvGraphicFramePr/>
          <p:nvPr/>
        </p:nvGraphicFramePr>
        <p:xfrm>
          <a:off x="609600" y="1676400"/>
          <a:ext cx="8001000" cy="510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iple_helix.jpg"/>
          <p:cNvPicPr>
            <a:picLocks noChangeAspect="1"/>
          </p:cNvPicPr>
          <p:nvPr/>
        </p:nvPicPr>
        <p:blipFill>
          <a:blip r:embed="rId2" cstate="print"/>
          <a:stretch>
            <a:fillRect/>
          </a:stretch>
        </p:blipFill>
        <p:spPr>
          <a:xfrm>
            <a:off x="152400" y="72872"/>
            <a:ext cx="685800" cy="841528"/>
          </a:xfrm>
          <a:prstGeom prst="rect">
            <a:avLst/>
          </a:prstGeom>
          <a:scene3d>
            <a:camera prst="orthographicFront">
              <a:rot lat="0" lon="2400000" rev="600000"/>
            </a:camera>
            <a:lightRig rig="threePt" dir="t"/>
          </a:scene3d>
        </p:spPr>
      </p:pic>
      <p:sp>
        <p:nvSpPr>
          <p:cNvPr id="2" name="Title 1"/>
          <p:cNvSpPr>
            <a:spLocks noGrp="1"/>
          </p:cNvSpPr>
          <p:nvPr>
            <p:ph type="ctrTitle"/>
          </p:nvPr>
        </p:nvSpPr>
        <p:spPr>
          <a:xfrm>
            <a:off x="914400" y="228600"/>
            <a:ext cx="7848600" cy="533400"/>
          </a:xfrm>
        </p:spPr>
        <p:txBody>
          <a:bodyPr>
            <a:noAutofit/>
          </a:bodyPr>
          <a:lstStyle/>
          <a:p>
            <a:pPr algn="l"/>
            <a:r>
              <a:rPr lang="en-US" sz="2800" b="1" i="1" spc="200" normalizeH="1" dirty="0">
                <a:solidFill>
                  <a:schemeClr val="tx2">
                    <a:lumMod val="60000"/>
                    <a:lumOff val="40000"/>
                  </a:schemeClr>
                </a:solidFill>
                <a:effectLst>
                  <a:outerShdw blurRad="38100" dist="38100" dir="2700000" algn="tl">
                    <a:srgbClr val="000000">
                      <a:alpha val="43137"/>
                    </a:srgbClr>
                  </a:outerShdw>
                </a:effectLst>
              </a:rPr>
              <a:t>T</a:t>
            </a:r>
            <a:r>
              <a:rPr lang="en-US" sz="2800" b="1" i="1" spc="200" normalizeH="1" dirty="0">
                <a:solidFill>
                  <a:srgbClr val="FFC000"/>
                </a:solidFill>
                <a:effectLst>
                  <a:outerShdw blurRad="38100" dist="38100" dir="2700000" algn="tl">
                    <a:srgbClr val="000000">
                      <a:alpha val="43137"/>
                    </a:srgbClr>
                  </a:outerShdw>
                </a:effectLst>
              </a:rPr>
              <a:t>r</a:t>
            </a:r>
            <a:r>
              <a:rPr lang="en-US" sz="2800" b="1" i="1" spc="200" normalizeH="1" dirty="0">
                <a:solidFill>
                  <a:schemeClr val="accent6">
                    <a:lumMod val="75000"/>
                  </a:schemeClr>
                </a:solidFill>
                <a:effectLst>
                  <a:outerShdw blurRad="38100" dist="38100" dir="2700000" algn="tl">
                    <a:srgbClr val="000000">
                      <a:alpha val="43137"/>
                    </a:srgbClr>
                  </a:outerShdw>
                </a:effectLst>
              </a:rPr>
              <a:t>i</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p</a:t>
            </a:r>
            <a:r>
              <a:rPr lang="en-US" sz="2800" b="1" i="1" spc="200" normalizeH="1" dirty="0">
                <a:solidFill>
                  <a:srgbClr val="FFC000"/>
                </a:solidFill>
                <a:effectLst>
                  <a:outerShdw blurRad="38100" dist="38100" dir="2700000" algn="tl">
                    <a:srgbClr val="000000">
                      <a:alpha val="43137"/>
                    </a:srgbClr>
                  </a:outerShdw>
                </a:effectLst>
              </a:rPr>
              <a:t>l</a:t>
            </a:r>
            <a:r>
              <a:rPr lang="en-US" sz="2800" b="1" i="1" spc="200" normalizeH="1" dirty="0">
                <a:solidFill>
                  <a:schemeClr val="accent6">
                    <a:lumMod val="75000"/>
                  </a:schemeClr>
                </a:solidFill>
                <a:effectLst>
                  <a:outerShdw blurRad="38100" dist="38100" dir="2700000" algn="tl">
                    <a:srgbClr val="000000">
                      <a:alpha val="43137"/>
                    </a:srgbClr>
                  </a:outerShdw>
                </a:effectLst>
              </a:rPr>
              <a:t>e</a:t>
            </a:r>
            <a:r>
              <a:rPr lang="en-US" sz="2800" b="1" i="1" spc="200" normalizeH="1" dirty="0">
                <a:effectLst>
                  <a:outerShdw blurRad="38100" dist="38100" dir="2700000" algn="tl">
                    <a:srgbClr val="000000">
                      <a:alpha val="43137"/>
                    </a:srgbClr>
                  </a:outerShdw>
                </a:effectLst>
              </a:rPr>
              <a:t> </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H</a:t>
            </a:r>
            <a:r>
              <a:rPr lang="en-US" sz="2800" b="1" i="1" spc="200" normalizeH="1" dirty="0">
                <a:solidFill>
                  <a:srgbClr val="FFC000"/>
                </a:solidFill>
                <a:effectLst>
                  <a:outerShdw blurRad="38100" dist="38100" dir="2700000" algn="tl">
                    <a:srgbClr val="000000">
                      <a:alpha val="43137"/>
                    </a:srgbClr>
                  </a:outerShdw>
                </a:effectLst>
              </a:rPr>
              <a:t>e</a:t>
            </a:r>
            <a:r>
              <a:rPr lang="en-US" sz="2800" b="1" i="1" spc="200" normalizeH="1" dirty="0">
                <a:solidFill>
                  <a:schemeClr val="accent6">
                    <a:lumMod val="75000"/>
                  </a:schemeClr>
                </a:solidFill>
                <a:effectLst>
                  <a:outerShdw blurRad="38100" dist="38100" dir="2700000" algn="tl">
                    <a:srgbClr val="000000">
                      <a:alpha val="43137"/>
                    </a:srgbClr>
                  </a:outerShdw>
                </a:effectLst>
              </a:rPr>
              <a:t>l</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i</a:t>
            </a:r>
            <a:r>
              <a:rPr lang="en-US" sz="2800" b="1" i="1" spc="200" normalizeH="1" dirty="0">
                <a:solidFill>
                  <a:srgbClr val="FFC000"/>
                </a:solidFill>
                <a:effectLst>
                  <a:outerShdw blurRad="38100" dist="38100" dir="2700000" algn="tl">
                    <a:srgbClr val="000000">
                      <a:alpha val="43137"/>
                    </a:srgbClr>
                  </a:outerShdw>
                </a:effectLst>
              </a:rPr>
              <a:t>x</a:t>
            </a:r>
            <a:r>
              <a:rPr lang="en-US" sz="2800" b="1" i="1" spc="200" normalizeH="1" dirty="0">
                <a:solidFill>
                  <a:schemeClr val="accent6">
                    <a:lumMod val="75000"/>
                  </a:schemeClr>
                </a:solidFill>
                <a:effectLst>
                  <a:outerShdw blurRad="38100" dist="38100" dir="2700000" algn="tl">
                    <a:srgbClr val="000000">
                      <a:alpha val="43137"/>
                    </a:srgbClr>
                  </a:outerShdw>
                </a:effectLst>
              </a:rPr>
              <a:t>:</a:t>
            </a:r>
            <a:r>
              <a:rPr lang="en-US" sz="2800" b="1" i="1" spc="200" normalizeH="1" dirty="0">
                <a:effectLst>
                  <a:outerShdw blurRad="38100" dist="38100" dir="2700000" algn="tl">
                    <a:srgbClr val="000000">
                      <a:alpha val="43137"/>
                    </a:srgbClr>
                  </a:outerShdw>
                </a:effectLst>
              </a:rPr>
              <a:t> </a:t>
            </a:r>
            <a:r>
              <a:rPr lang="en-US" sz="2800" b="1" dirty="0"/>
              <a:t>Partnering in Economic Development</a:t>
            </a:r>
            <a:endParaRPr lang="en-US" sz="2800" dirty="0"/>
          </a:p>
        </p:txBody>
      </p:sp>
      <p:cxnSp>
        <p:nvCxnSpPr>
          <p:cNvPr id="9" name="Straight Arrow Connector 8"/>
          <p:cNvCxnSpPr/>
          <p:nvPr/>
        </p:nvCxnSpPr>
        <p:spPr>
          <a:xfrm>
            <a:off x="838200" y="838200"/>
            <a:ext cx="79248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nvGrpSpPr>
          <p:cNvPr id="3" name="Group 7"/>
          <p:cNvGrpSpPr/>
          <p:nvPr/>
        </p:nvGrpSpPr>
        <p:grpSpPr>
          <a:xfrm>
            <a:off x="0" y="0"/>
            <a:ext cx="9144000" cy="1143000"/>
            <a:chOff x="0" y="0"/>
            <a:chExt cx="9144000" cy="1143000"/>
          </a:xfrm>
        </p:grpSpPr>
        <p:pic>
          <p:nvPicPr>
            <p:cNvPr id="11" name="Picture 10" descr="bedcbanner.jpg"/>
            <p:cNvPicPr>
              <a:picLocks noChangeAspect="1"/>
            </p:cNvPicPr>
            <p:nvPr/>
          </p:nvPicPr>
          <p:blipFill>
            <a:blip r:embed="rId3" cstate="print"/>
            <a:stretch>
              <a:fillRect/>
            </a:stretch>
          </p:blipFill>
          <p:spPr>
            <a:xfrm>
              <a:off x="0" y="0"/>
              <a:ext cx="9144000" cy="1119909"/>
            </a:xfrm>
            <a:prstGeom prst="rect">
              <a:avLst/>
            </a:prstGeom>
          </p:spPr>
        </p:pic>
        <p:cxnSp>
          <p:nvCxnSpPr>
            <p:cNvPr id="12" name="Straight Connector 11"/>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
        <p:nvSpPr>
          <p:cNvPr id="17" name="TextBox 16"/>
          <p:cNvSpPr txBox="1"/>
          <p:nvPr/>
        </p:nvSpPr>
        <p:spPr>
          <a:xfrm>
            <a:off x="228600" y="1371600"/>
            <a:ext cx="6553200" cy="830997"/>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rPr>
              <a:t>Economic Foundations: </a:t>
            </a:r>
          </a:p>
          <a:p>
            <a:r>
              <a:rPr lang="en-US" sz="2400" dirty="0"/>
              <a:t>Access to Capital</a:t>
            </a:r>
          </a:p>
        </p:txBody>
      </p:sp>
      <p:graphicFrame>
        <p:nvGraphicFramePr>
          <p:cNvPr id="10" name="Diagram 9"/>
          <p:cNvGraphicFramePr/>
          <p:nvPr/>
        </p:nvGraphicFramePr>
        <p:xfrm>
          <a:off x="609600" y="1676400"/>
          <a:ext cx="8001000" cy="510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iple_helix.jpg"/>
          <p:cNvPicPr>
            <a:picLocks noChangeAspect="1"/>
          </p:cNvPicPr>
          <p:nvPr/>
        </p:nvPicPr>
        <p:blipFill>
          <a:blip r:embed="rId3" cstate="print"/>
          <a:stretch>
            <a:fillRect/>
          </a:stretch>
        </p:blipFill>
        <p:spPr>
          <a:xfrm>
            <a:off x="152400" y="72872"/>
            <a:ext cx="685800" cy="841528"/>
          </a:xfrm>
          <a:prstGeom prst="rect">
            <a:avLst/>
          </a:prstGeom>
          <a:scene3d>
            <a:camera prst="orthographicFront">
              <a:rot lat="0" lon="2400000" rev="600000"/>
            </a:camera>
            <a:lightRig rig="threePt" dir="t"/>
          </a:scene3d>
        </p:spPr>
      </p:pic>
      <p:sp>
        <p:nvSpPr>
          <p:cNvPr id="2" name="Title 1"/>
          <p:cNvSpPr>
            <a:spLocks noGrp="1"/>
          </p:cNvSpPr>
          <p:nvPr>
            <p:ph type="ctrTitle"/>
          </p:nvPr>
        </p:nvSpPr>
        <p:spPr>
          <a:xfrm>
            <a:off x="914400" y="228600"/>
            <a:ext cx="7848600" cy="533400"/>
          </a:xfrm>
        </p:spPr>
        <p:txBody>
          <a:bodyPr>
            <a:noAutofit/>
          </a:bodyPr>
          <a:lstStyle/>
          <a:p>
            <a:pPr algn="l"/>
            <a:r>
              <a:rPr lang="en-US" sz="2800" b="1" i="1" spc="200" normalizeH="1" dirty="0">
                <a:solidFill>
                  <a:schemeClr val="tx2">
                    <a:lumMod val="60000"/>
                    <a:lumOff val="40000"/>
                  </a:schemeClr>
                </a:solidFill>
                <a:effectLst>
                  <a:outerShdw blurRad="38100" dist="38100" dir="2700000" algn="tl">
                    <a:srgbClr val="000000">
                      <a:alpha val="43137"/>
                    </a:srgbClr>
                  </a:outerShdw>
                </a:effectLst>
              </a:rPr>
              <a:t>T</a:t>
            </a:r>
            <a:r>
              <a:rPr lang="en-US" sz="2800" b="1" i="1" spc="200" normalizeH="1" dirty="0">
                <a:solidFill>
                  <a:srgbClr val="FFC000"/>
                </a:solidFill>
                <a:effectLst>
                  <a:outerShdw blurRad="38100" dist="38100" dir="2700000" algn="tl">
                    <a:srgbClr val="000000">
                      <a:alpha val="43137"/>
                    </a:srgbClr>
                  </a:outerShdw>
                </a:effectLst>
              </a:rPr>
              <a:t>r</a:t>
            </a:r>
            <a:r>
              <a:rPr lang="en-US" sz="2800" b="1" i="1" spc="200" normalizeH="1" dirty="0">
                <a:solidFill>
                  <a:schemeClr val="accent6">
                    <a:lumMod val="75000"/>
                  </a:schemeClr>
                </a:solidFill>
                <a:effectLst>
                  <a:outerShdw blurRad="38100" dist="38100" dir="2700000" algn="tl">
                    <a:srgbClr val="000000">
                      <a:alpha val="43137"/>
                    </a:srgbClr>
                  </a:outerShdw>
                </a:effectLst>
              </a:rPr>
              <a:t>i</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p</a:t>
            </a:r>
            <a:r>
              <a:rPr lang="en-US" sz="2800" b="1" i="1" spc="200" normalizeH="1" dirty="0">
                <a:solidFill>
                  <a:srgbClr val="FFC000"/>
                </a:solidFill>
                <a:effectLst>
                  <a:outerShdw blurRad="38100" dist="38100" dir="2700000" algn="tl">
                    <a:srgbClr val="000000">
                      <a:alpha val="43137"/>
                    </a:srgbClr>
                  </a:outerShdw>
                </a:effectLst>
              </a:rPr>
              <a:t>l</a:t>
            </a:r>
            <a:r>
              <a:rPr lang="en-US" sz="2800" b="1" i="1" spc="200" normalizeH="1" dirty="0">
                <a:solidFill>
                  <a:schemeClr val="accent6">
                    <a:lumMod val="75000"/>
                  </a:schemeClr>
                </a:solidFill>
                <a:effectLst>
                  <a:outerShdw blurRad="38100" dist="38100" dir="2700000" algn="tl">
                    <a:srgbClr val="000000">
                      <a:alpha val="43137"/>
                    </a:srgbClr>
                  </a:outerShdw>
                </a:effectLst>
              </a:rPr>
              <a:t>e</a:t>
            </a:r>
            <a:r>
              <a:rPr lang="en-US" sz="2800" b="1" i="1" spc="200" normalizeH="1" dirty="0">
                <a:effectLst>
                  <a:outerShdw blurRad="38100" dist="38100" dir="2700000" algn="tl">
                    <a:srgbClr val="000000">
                      <a:alpha val="43137"/>
                    </a:srgbClr>
                  </a:outerShdw>
                </a:effectLst>
              </a:rPr>
              <a:t> </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H</a:t>
            </a:r>
            <a:r>
              <a:rPr lang="en-US" sz="2800" b="1" i="1" spc="200" normalizeH="1" dirty="0">
                <a:solidFill>
                  <a:srgbClr val="FFC000"/>
                </a:solidFill>
                <a:effectLst>
                  <a:outerShdw blurRad="38100" dist="38100" dir="2700000" algn="tl">
                    <a:srgbClr val="000000">
                      <a:alpha val="43137"/>
                    </a:srgbClr>
                  </a:outerShdw>
                </a:effectLst>
              </a:rPr>
              <a:t>e</a:t>
            </a:r>
            <a:r>
              <a:rPr lang="en-US" sz="2800" b="1" i="1" spc="200" normalizeH="1" dirty="0">
                <a:solidFill>
                  <a:schemeClr val="accent6">
                    <a:lumMod val="75000"/>
                  </a:schemeClr>
                </a:solidFill>
                <a:effectLst>
                  <a:outerShdw blurRad="38100" dist="38100" dir="2700000" algn="tl">
                    <a:srgbClr val="000000">
                      <a:alpha val="43137"/>
                    </a:srgbClr>
                  </a:outerShdw>
                </a:effectLst>
              </a:rPr>
              <a:t>l</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i</a:t>
            </a:r>
            <a:r>
              <a:rPr lang="en-US" sz="2800" b="1" i="1" spc="200" normalizeH="1" dirty="0">
                <a:solidFill>
                  <a:srgbClr val="FFC000"/>
                </a:solidFill>
                <a:effectLst>
                  <a:outerShdw blurRad="38100" dist="38100" dir="2700000" algn="tl">
                    <a:srgbClr val="000000">
                      <a:alpha val="43137"/>
                    </a:srgbClr>
                  </a:outerShdw>
                </a:effectLst>
              </a:rPr>
              <a:t>x</a:t>
            </a:r>
            <a:r>
              <a:rPr lang="en-US" sz="2800" b="1" i="1" spc="200" normalizeH="1" dirty="0">
                <a:solidFill>
                  <a:schemeClr val="accent6">
                    <a:lumMod val="75000"/>
                  </a:schemeClr>
                </a:solidFill>
                <a:effectLst>
                  <a:outerShdw blurRad="38100" dist="38100" dir="2700000" algn="tl">
                    <a:srgbClr val="000000">
                      <a:alpha val="43137"/>
                    </a:srgbClr>
                  </a:outerShdw>
                </a:effectLst>
              </a:rPr>
              <a:t>:</a:t>
            </a:r>
            <a:r>
              <a:rPr lang="en-US" sz="2800" b="1" i="1" spc="200" normalizeH="1" dirty="0">
                <a:effectLst>
                  <a:outerShdw blurRad="38100" dist="38100" dir="2700000" algn="tl">
                    <a:srgbClr val="000000">
                      <a:alpha val="43137"/>
                    </a:srgbClr>
                  </a:outerShdw>
                </a:effectLst>
              </a:rPr>
              <a:t> </a:t>
            </a:r>
            <a:r>
              <a:rPr lang="en-US" sz="2800" b="1" dirty="0"/>
              <a:t>Partnering in Economic Development</a:t>
            </a:r>
            <a:endParaRPr lang="en-US" sz="2800" dirty="0"/>
          </a:p>
        </p:txBody>
      </p:sp>
      <p:cxnSp>
        <p:nvCxnSpPr>
          <p:cNvPr id="9" name="Straight Arrow Connector 8"/>
          <p:cNvCxnSpPr/>
          <p:nvPr/>
        </p:nvCxnSpPr>
        <p:spPr>
          <a:xfrm>
            <a:off x="838200" y="838200"/>
            <a:ext cx="79248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nvGrpSpPr>
          <p:cNvPr id="3" name="Group 7"/>
          <p:cNvGrpSpPr/>
          <p:nvPr/>
        </p:nvGrpSpPr>
        <p:grpSpPr>
          <a:xfrm>
            <a:off x="0" y="0"/>
            <a:ext cx="9144000" cy="1143000"/>
            <a:chOff x="0" y="0"/>
            <a:chExt cx="9144000" cy="1143000"/>
          </a:xfrm>
        </p:grpSpPr>
        <p:pic>
          <p:nvPicPr>
            <p:cNvPr id="11" name="Picture 10" descr="bedcbanner.jpg"/>
            <p:cNvPicPr>
              <a:picLocks noChangeAspect="1"/>
            </p:cNvPicPr>
            <p:nvPr/>
          </p:nvPicPr>
          <p:blipFill>
            <a:blip r:embed="rId4" cstate="print"/>
            <a:stretch>
              <a:fillRect/>
            </a:stretch>
          </p:blipFill>
          <p:spPr>
            <a:xfrm>
              <a:off x="0" y="0"/>
              <a:ext cx="9144000" cy="1119909"/>
            </a:xfrm>
            <a:prstGeom prst="rect">
              <a:avLst/>
            </a:prstGeom>
          </p:spPr>
        </p:pic>
        <p:cxnSp>
          <p:nvCxnSpPr>
            <p:cNvPr id="12" name="Straight Connector 11"/>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
        <p:nvSpPr>
          <p:cNvPr id="17" name="TextBox 16"/>
          <p:cNvSpPr txBox="1"/>
          <p:nvPr/>
        </p:nvSpPr>
        <p:spPr>
          <a:xfrm>
            <a:off x="228600" y="1371600"/>
            <a:ext cx="6553200" cy="830997"/>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rPr>
              <a:t>Economic Foundations: </a:t>
            </a:r>
          </a:p>
          <a:p>
            <a:r>
              <a:rPr lang="en-US" sz="2400" dirty="0"/>
              <a:t>Business Climate</a:t>
            </a:r>
          </a:p>
        </p:txBody>
      </p:sp>
      <p:graphicFrame>
        <p:nvGraphicFramePr>
          <p:cNvPr id="10" name="Diagram 9"/>
          <p:cNvGraphicFramePr/>
          <p:nvPr/>
        </p:nvGraphicFramePr>
        <p:xfrm>
          <a:off x="609600" y="1676400"/>
          <a:ext cx="8001000" cy="5105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iple_helix.jpg"/>
          <p:cNvPicPr>
            <a:picLocks noChangeAspect="1"/>
          </p:cNvPicPr>
          <p:nvPr/>
        </p:nvPicPr>
        <p:blipFill>
          <a:blip r:embed="rId3" cstate="print"/>
          <a:stretch>
            <a:fillRect/>
          </a:stretch>
        </p:blipFill>
        <p:spPr>
          <a:xfrm>
            <a:off x="152400" y="72872"/>
            <a:ext cx="685800" cy="841528"/>
          </a:xfrm>
          <a:prstGeom prst="rect">
            <a:avLst/>
          </a:prstGeom>
          <a:scene3d>
            <a:camera prst="orthographicFront">
              <a:rot lat="0" lon="2400000" rev="600000"/>
            </a:camera>
            <a:lightRig rig="threePt" dir="t"/>
          </a:scene3d>
        </p:spPr>
      </p:pic>
      <p:sp>
        <p:nvSpPr>
          <p:cNvPr id="2" name="Title 1"/>
          <p:cNvSpPr>
            <a:spLocks noGrp="1"/>
          </p:cNvSpPr>
          <p:nvPr>
            <p:ph type="ctrTitle"/>
          </p:nvPr>
        </p:nvSpPr>
        <p:spPr>
          <a:xfrm>
            <a:off x="914400" y="228600"/>
            <a:ext cx="7848600" cy="533400"/>
          </a:xfrm>
        </p:spPr>
        <p:txBody>
          <a:bodyPr>
            <a:noAutofit/>
          </a:bodyPr>
          <a:lstStyle/>
          <a:p>
            <a:pPr algn="l"/>
            <a:r>
              <a:rPr lang="en-US" sz="2800" b="1" i="1" spc="200" normalizeH="1" dirty="0">
                <a:solidFill>
                  <a:schemeClr val="tx2">
                    <a:lumMod val="60000"/>
                    <a:lumOff val="40000"/>
                  </a:schemeClr>
                </a:solidFill>
                <a:effectLst>
                  <a:outerShdw blurRad="38100" dist="38100" dir="2700000" algn="tl">
                    <a:srgbClr val="000000">
                      <a:alpha val="43137"/>
                    </a:srgbClr>
                  </a:outerShdw>
                </a:effectLst>
              </a:rPr>
              <a:t>T</a:t>
            </a:r>
            <a:r>
              <a:rPr lang="en-US" sz="2800" b="1" i="1" spc="200" normalizeH="1" dirty="0">
                <a:solidFill>
                  <a:srgbClr val="FFC000"/>
                </a:solidFill>
                <a:effectLst>
                  <a:outerShdw blurRad="38100" dist="38100" dir="2700000" algn="tl">
                    <a:srgbClr val="000000">
                      <a:alpha val="43137"/>
                    </a:srgbClr>
                  </a:outerShdw>
                </a:effectLst>
              </a:rPr>
              <a:t>r</a:t>
            </a:r>
            <a:r>
              <a:rPr lang="en-US" sz="2800" b="1" i="1" spc="200" normalizeH="1" dirty="0">
                <a:solidFill>
                  <a:schemeClr val="accent6">
                    <a:lumMod val="75000"/>
                  </a:schemeClr>
                </a:solidFill>
                <a:effectLst>
                  <a:outerShdw blurRad="38100" dist="38100" dir="2700000" algn="tl">
                    <a:srgbClr val="000000">
                      <a:alpha val="43137"/>
                    </a:srgbClr>
                  </a:outerShdw>
                </a:effectLst>
              </a:rPr>
              <a:t>i</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p</a:t>
            </a:r>
            <a:r>
              <a:rPr lang="en-US" sz="2800" b="1" i="1" spc="200" normalizeH="1" dirty="0">
                <a:solidFill>
                  <a:srgbClr val="FFC000"/>
                </a:solidFill>
                <a:effectLst>
                  <a:outerShdw blurRad="38100" dist="38100" dir="2700000" algn="tl">
                    <a:srgbClr val="000000">
                      <a:alpha val="43137"/>
                    </a:srgbClr>
                  </a:outerShdw>
                </a:effectLst>
              </a:rPr>
              <a:t>l</a:t>
            </a:r>
            <a:r>
              <a:rPr lang="en-US" sz="2800" b="1" i="1" spc="200" normalizeH="1" dirty="0">
                <a:solidFill>
                  <a:schemeClr val="accent6">
                    <a:lumMod val="75000"/>
                  </a:schemeClr>
                </a:solidFill>
                <a:effectLst>
                  <a:outerShdw blurRad="38100" dist="38100" dir="2700000" algn="tl">
                    <a:srgbClr val="000000">
                      <a:alpha val="43137"/>
                    </a:srgbClr>
                  </a:outerShdw>
                </a:effectLst>
              </a:rPr>
              <a:t>e</a:t>
            </a:r>
            <a:r>
              <a:rPr lang="en-US" sz="2800" b="1" i="1" spc="200" normalizeH="1" dirty="0">
                <a:effectLst>
                  <a:outerShdw blurRad="38100" dist="38100" dir="2700000" algn="tl">
                    <a:srgbClr val="000000">
                      <a:alpha val="43137"/>
                    </a:srgbClr>
                  </a:outerShdw>
                </a:effectLst>
              </a:rPr>
              <a:t> </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H</a:t>
            </a:r>
            <a:r>
              <a:rPr lang="en-US" sz="2800" b="1" i="1" spc="200" normalizeH="1" dirty="0">
                <a:solidFill>
                  <a:srgbClr val="FFC000"/>
                </a:solidFill>
                <a:effectLst>
                  <a:outerShdw blurRad="38100" dist="38100" dir="2700000" algn="tl">
                    <a:srgbClr val="000000">
                      <a:alpha val="43137"/>
                    </a:srgbClr>
                  </a:outerShdw>
                </a:effectLst>
              </a:rPr>
              <a:t>e</a:t>
            </a:r>
            <a:r>
              <a:rPr lang="en-US" sz="2800" b="1" i="1" spc="200" normalizeH="1" dirty="0">
                <a:solidFill>
                  <a:schemeClr val="accent6">
                    <a:lumMod val="75000"/>
                  </a:schemeClr>
                </a:solidFill>
                <a:effectLst>
                  <a:outerShdw blurRad="38100" dist="38100" dir="2700000" algn="tl">
                    <a:srgbClr val="000000">
                      <a:alpha val="43137"/>
                    </a:srgbClr>
                  </a:outerShdw>
                </a:effectLst>
              </a:rPr>
              <a:t>l</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i</a:t>
            </a:r>
            <a:r>
              <a:rPr lang="en-US" sz="2800" b="1" i="1" spc="200" normalizeH="1" dirty="0">
                <a:solidFill>
                  <a:srgbClr val="FFC000"/>
                </a:solidFill>
                <a:effectLst>
                  <a:outerShdw blurRad="38100" dist="38100" dir="2700000" algn="tl">
                    <a:srgbClr val="000000">
                      <a:alpha val="43137"/>
                    </a:srgbClr>
                  </a:outerShdw>
                </a:effectLst>
              </a:rPr>
              <a:t>x</a:t>
            </a:r>
            <a:r>
              <a:rPr lang="en-US" sz="2800" b="1" i="1" spc="200" normalizeH="1" dirty="0">
                <a:solidFill>
                  <a:schemeClr val="accent6">
                    <a:lumMod val="75000"/>
                  </a:schemeClr>
                </a:solidFill>
                <a:effectLst>
                  <a:outerShdw blurRad="38100" dist="38100" dir="2700000" algn="tl">
                    <a:srgbClr val="000000">
                      <a:alpha val="43137"/>
                    </a:srgbClr>
                  </a:outerShdw>
                </a:effectLst>
              </a:rPr>
              <a:t>:</a:t>
            </a:r>
            <a:r>
              <a:rPr lang="en-US" sz="2800" b="1" i="1" spc="200" normalizeH="1" dirty="0">
                <a:effectLst>
                  <a:outerShdw blurRad="38100" dist="38100" dir="2700000" algn="tl">
                    <a:srgbClr val="000000">
                      <a:alpha val="43137"/>
                    </a:srgbClr>
                  </a:outerShdw>
                </a:effectLst>
              </a:rPr>
              <a:t> </a:t>
            </a:r>
            <a:r>
              <a:rPr lang="en-US" sz="2800" b="1" dirty="0"/>
              <a:t>Partnering in Economic Development</a:t>
            </a:r>
            <a:endParaRPr lang="en-US" sz="2800" dirty="0"/>
          </a:p>
        </p:txBody>
      </p:sp>
      <p:cxnSp>
        <p:nvCxnSpPr>
          <p:cNvPr id="9" name="Straight Arrow Connector 8"/>
          <p:cNvCxnSpPr/>
          <p:nvPr/>
        </p:nvCxnSpPr>
        <p:spPr>
          <a:xfrm>
            <a:off x="838200" y="838200"/>
            <a:ext cx="79248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nvGrpSpPr>
          <p:cNvPr id="3" name="Group 7"/>
          <p:cNvGrpSpPr/>
          <p:nvPr/>
        </p:nvGrpSpPr>
        <p:grpSpPr>
          <a:xfrm>
            <a:off x="0" y="0"/>
            <a:ext cx="9144000" cy="1143000"/>
            <a:chOff x="0" y="0"/>
            <a:chExt cx="9144000" cy="1143000"/>
          </a:xfrm>
        </p:grpSpPr>
        <p:pic>
          <p:nvPicPr>
            <p:cNvPr id="11" name="Picture 10" descr="bedcbanner.jpg"/>
            <p:cNvPicPr>
              <a:picLocks noChangeAspect="1"/>
            </p:cNvPicPr>
            <p:nvPr/>
          </p:nvPicPr>
          <p:blipFill>
            <a:blip r:embed="rId4" cstate="print"/>
            <a:stretch>
              <a:fillRect/>
            </a:stretch>
          </p:blipFill>
          <p:spPr>
            <a:xfrm>
              <a:off x="0" y="0"/>
              <a:ext cx="9144000" cy="1119909"/>
            </a:xfrm>
            <a:prstGeom prst="rect">
              <a:avLst/>
            </a:prstGeom>
          </p:spPr>
        </p:pic>
        <p:cxnSp>
          <p:nvCxnSpPr>
            <p:cNvPr id="12" name="Straight Connector 11"/>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
        <p:nvSpPr>
          <p:cNvPr id="17" name="TextBox 16"/>
          <p:cNvSpPr txBox="1"/>
          <p:nvPr/>
        </p:nvSpPr>
        <p:spPr>
          <a:xfrm>
            <a:off x="228600" y="1371600"/>
            <a:ext cx="6553200" cy="830997"/>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rPr>
              <a:t>Economic Foundations: </a:t>
            </a:r>
          </a:p>
          <a:p>
            <a:r>
              <a:rPr lang="en-US" sz="2400" dirty="0"/>
              <a:t>Physical Infrastructure</a:t>
            </a:r>
          </a:p>
        </p:txBody>
      </p:sp>
      <p:graphicFrame>
        <p:nvGraphicFramePr>
          <p:cNvPr id="10" name="Diagram 9"/>
          <p:cNvGraphicFramePr/>
          <p:nvPr/>
        </p:nvGraphicFramePr>
        <p:xfrm>
          <a:off x="609600" y="1676400"/>
          <a:ext cx="8001000" cy="5105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iple_helix.jpg"/>
          <p:cNvPicPr>
            <a:picLocks noChangeAspect="1"/>
          </p:cNvPicPr>
          <p:nvPr/>
        </p:nvPicPr>
        <p:blipFill>
          <a:blip r:embed="rId3" cstate="print"/>
          <a:stretch>
            <a:fillRect/>
          </a:stretch>
        </p:blipFill>
        <p:spPr>
          <a:xfrm>
            <a:off x="152400" y="72872"/>
            <a:ext cx="685800" cy="841528"/>
          </a:xfrm>
          <a:prstGeom prst="rect">
            <a:avLst/>
          </a:prstGeom>
          <a:scene3d>
            <a:camera prst="orthographicFront">
              <a:rot lat="0" lon="2400000" rev="600000"/>
            </a:camera>
            <a:lightRig rig="threePt" dir="t"/>
          </a:scene3d>
        </p:spPr>
      </p:pic>
      <p:sp>
        <p:nvSpPr>
          <p:cNvPr id="2" name="Title 1"/>
          <p:cNvSpPr>
            <a:spLocks noGrp="1"/>
          </p:cNvSpPr>
          <p:nvPr>
            <p:ph type="ctrTitle"/>
          </p:nvPr>
        </p:nvSpPr>
        <p:spPr>
          <a:xfrm>
            <a:off x="914400" y="228600"/>
            <a:ext cx="7848600" cy="533400"/>
          </a:xfrm>
        </p:spPr>
        <p:txBody>
          <a:bodyPr>
            <a:noAutofit/>
          </a:bodyPr>
          <a:lstStyle/>
          <a:p>
            <a:pPr algn="l"/>
            <a:r>
              <a:rPr lang="en-US" sz="2800" b="1" i="1" spc="200" normalizeH="1" dirty="0">
                <a:solidFill>
                  <a:schemeClr val="tx2">
                    <a:lumMod val="60000"/>
                    <a:lumOff val="40000"/>
                  </a:schemeClr>
                </a:solidFill>
                <a:effectLst>
                  <a:outerShdw blurRad="38100" dist="38100" dir="2700000" algn="tl">
                    <a:srgbClr val="000000">
                      <a:alpha val="43137"/>
                    </a:srgbClr>
                  </a:outerShdw>
                </a:effectLst>
              </a:rPr>
              <a:t>T</a:t>
            </a:r>
            <a:r>
              <a:rPr lang="en-US" sz="2800" b="1" i="1" spc="200" normalizeH="1" dirty="0">
                <a:solidFill>
                  <a:srgbClr val="FFC000"/>
                </a:solidFill>
                <a:effectLst>
                  <a:outerShdw blurRad="38100" dist="38100" dir="2700000" algn="tl">
                    <a:srgbClr val="000000">
                      <a:alpha val="43137"/>
                    </a:srgbClr>
                  </a:outerShdw>
                </a:effectLst>
              </a:rPr>
              <a:t>r</a:t>
            </a:r>
            <a:r>
              <a:rPr lang="en-US" sz="2800" b="1" i="1" spc="200" normalizeH="1" dirty="0">
                <a:solidFill>
                  <a:schemeClr val="accent6">
                    <a:lumMod val="75000"/>
                  </a:schemeClr>
                </a:solidFill>
                <a:effectLst>
                  <a:outerShdw blurRad="38100" dist="38100" dir="2700000" algn="tl">
                    <a:srgbClr val="000000">
                      <a:alpha val="43137"/>
                    </a:srgbClr>
                  </a:outerShdw>
                </a:effectLst>
              </a:rPr>
              <a:t>i</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p</a:t>
            </a:r>
            <a:r>
              <a:rPr lang="en-US" sz="2800" b="1" i="1" spc="200" normalizeH="1" dirty="0">
                <a:solidFill>
                  <a:srgbClr val="FFC000"/>
                </a:solidFill>
                <a:effectLst>
                  <a:outerShdw blurRad="38100" dist="38100" dir="2700000" algn="tl">
                    <a:srgbClr val="000000">
                      <a:alpha val="43137"/>
                    </a:srgbClr>
                  </a:outerShdw>
                </a:effectLst>
              </a:rPr>
              <a:t>l</a:t>
            </a:r>
            <a:r>
              <a:rPr lang="en-US" sz="2800" b="1" i="1" spc="200" normalizeH="1" dirty="0">
                <a:solidFill>
                  <a:schemeClr val="accent6">
                    <a:lumMod val="75000"/>
                  </a:schemeClr>
                </a:solidFill>
                <a:effectLst>
                  <a:outerShdw blurRad="38100" dist="38100" dir="2700000" algn="tl">
                    <a:srgbClr val="000000">
                      <a:alpha val="43137"/>
                    </a:srgbClr>
                  </a:outerShdw>
                </a:effectLst>
              </a:rPr>
              <a:t>e</a:t>
            </a:r>
            <a:r>
              <a:rPr lang="en-US" sz="2800" b="1" i="1" spc="200" normalizeH="1" dirty="0">
                <a:effectLst>
                  <a:outerShdw blurRad="38100" dist="38100" dir="2700000" algn="tl">
                    <a:srgbClr val="000000">
                      <a:alpha val="43137"/>
                    </a:srgbClr>
                  </a:outerShdw>
                </a:effectLst>
              </a:rPr>
              <a:t> </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H</a:t>
            </a:r>
            <a:r>
              <a:rPr lang="en-US" sz="2800" b="1" i="1" spc="200" normalizeH="1" dirty="0">
                <a:solidFill>
                  <a:srgbClr val="FFC000"/>
                </a:solidFill>
                <a:effectLst>
                  <a:outerShdw blurRad="38100" dist="38100" dir="2700000" algn="tl">
                    <a:srgbClr val="000000">
                      <a:alpha val="43137"/>
                    </a:srgbClr>
                  </a:outerShdw>
                </a:effectLst>
              </a:rPr>
              <a:t>e</a:t>
            </a:r>
            <a:r>
              <a:rPr lang="en-US" sz="2800" b="1" i="1" spc="200" normalizeH="1" dirty="0">
                <a:solidFill>
                  <a:schemeClr val="accent6">
                    <a:lumMod val="75000"/>
                  </a:schemeClr>
                </a:solidFill>
                <a:effectLst>
                  <a:outerShdw blurRad="38100" dist="38100" dir="2700000" algn="tl">
                    <a:srgbClr val="000000">
                      <a:alpha val="43137"/>
                    </a:srgbClr>
                  </a:outerShdw>
                </a:effectLst>
              </a:rPr>
              <a:t>l</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i</a:t>
            </a:r>
            <a:r>
              <a:rPr lang="en-US" sz="2800" b="1" i="1" spc="200" normalizeH="1" dirty="0">
                <a:solidFill>
                  <a:srgbClr val="FFC000"/>
                </a:solidFill>
                <a:effectLst>
                  <a:outerShdw blurRad="38100" dist="38100" dir="2700000" algn="tl">
                    <a:srgbClr val="000000">
                      <a:alpha val="43137"/>
                    </a:srgbClr>
                  </a:outerShdw>
                </a:effectLst>
              </a:rPr>
              <a:t>x</a:t>
            </a:r>
            <a:r>
              <a:rPr lang="en-US" sz="2800" b="1" i="1" spc="200" normalizeH="1" dirty="0">
                <a:solidFill>
                  <a:schemeClr val="accent6">
                    <a:lumMod val="75000"/>
                  </a:schemeClr>
                </a:solidFill>
                <a:effectLst>
                  <a:outerShdw blurRad="38100" dist="38100" dir="2700000" algn="tl">
                    <a:srgbClr val="000000">
                      <a:alpha val="43137"/>
                    </a:srgbClr>
                  </a:outerShdw>
                </a:effectLst>
              </a:rPr>
              <a:t>:</a:t>
            </a:r>
            <a:r>
              <a:rPr lang="en-US" sz="2800" b="1" i="1" spc="200" normalizeH="1" dirty="0">
                <a:effectLst>
                  <a:outerShdw blurRad="38100" dist="38100" dir="2700000" algn="tl">
                    <a:srgbClr val="000000">
                      <a:alpha val="43137"/>
                    </a:srgbClr>
                  </a:outerShdw>
                </a:effectLst>
              </a:rPr>
              <a:t> </a:t>
            </a:r>
            <a:r>
              <a:rPr lang="en-US" sz="2800" b="1" dirty="0"/>
              <a:t>Partnering in Economic Development</a:t>
            </a:r>
            <a:endParaRPr lang="en-US" sz="2800" dirty="0"/>
          </a:p>
        </p:txBody>
      </p:sp>
      <p:cxnSp>
        <p:nvCxnSpPr>
          <p:cNvPr id="9" name="Straight Arrow Connector 8"/>
          <p:cNvCxnSpPr/>
          <p:nvPr/>
        </p:nvCxnSpPr>
        <p:spPr>
          <a:xfrm>
            <a:off x="838200" y="838200"/>
            <a:ext cx="79248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nvGrpSpPr>
          <p:cNvPr id="3" name="Group 7"/>
          <p:cNvGrpSpPr/>
          <p:nvPr/>
        </p:nvGrpSpPr>
        <p:grpSpPr>
          <a:xfrm>
            <a:off x="0" y="0"/>
            <a:ext cx="9144000" cy="1143000"/>
            <a:chOff x="0" y="0"/>
            <a:chExt cx="9144000" cy="1143000"/>
          </a:xfrm>
        </p:grpSpPr>
        <p:pic>
          <p:nvPicPr>
            <p:cNvPr id="11" name="Picture 10" descr="bedcbanner.jpg"/>
            <p:cNvPicPr>
              <a:picLocks noChangeAspect="1"/>
            </p:cNvPicPr>
            <p:nvPr/>
          </p:nvPicPr>
          <p:blipFill>
            <a:blip r:embed="rId4" cstate="print"/>
            <a:stretch>
              <a:fillRect/>
            </a:stretch>
          </p:blipFill>
          <p:spPr>
            <a:xfrm>
              <a:off x="0" y="0"/>
              <a:ext cx="9144000" cy="1119909"/>
            </a:xfrm>
            <a:prstGeom prst="rect">
              <a:avLst/>
            </a:prstGeom>
          </p:spPr>
        </p:pic>
        <p:cxnSp>
          <p:nvCxnSpPr>
            <p:cNvPr id="12" name="Straight Connector 11"/>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
        <p:nvSpPr>
          <p:cNvPr id="17" name="TextBox 16"/>
          <p:cNvSpPr txBox="1"/>
          <p:nvPr/>
        </p:nvSpPr>
        <p:spPr>
          <a:xfrm>
            <a:off x="228600" y="1371600"/>
            <a:ext cx="6553200" cy="1200329"/>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rPr>
              <a:t>Economic Foundations: </a:t>
            </a:r>
          </a:p>
          <a:p>
            <a:r>
              <a:rPr lang="en-US" sz="2400" dirty="0"/>
              <a:t>Quality of Life &amp;</a:t>
            </a:r>
          </a:p>
          <a:p>
            <a:r>
              <a:rPr lang="en-US" sz="2400" dirty="0"/>
              <a:t>Social Capital</a:t>
            </a:r>
          </a:p>
        </p:txBody>
      </p:sp>
      <p:graphicFrame>
        <p:nvGraphicFramePr>
          <p:cNvPr id="10" name="Diagram 9"/>
          <p:cNvGraphicFramePr/>
          <p:nvPr/>
        </p:nvGraphicFramePr>
        <p:xfrm>
          <a:off x="609600" y="1676400"/>
          <a:ext cx="8001000" cy="5105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iple_helix.jpg"/>
          <p:cNvPicPr>
            <a:picLocks noChangeAspect="1"/>
          </p:cNvPicPr>
          <p:nvPr/>
        </p:nvPicPr>
        <p:blipFill>
          <a:blip r:embed="rId2" cstate="print"/>
          <a:stretch>
            <a:fillRect/>
          </a:stretch>
        </p:blipFill>
        <p:spPr>
          <a:xfrm>
            <a:off x="152400" y="72872"/>
            <a:ext cx="685800" cy="841528"/>
          </a:xfrm>
          <a:prstGeom prst="rect">
            <a:avLst/>
          </a:prstGeom>
          <a:scene3d>
            <a:camera prst="orthographicFront">
              <a:rot lat="0" lon="2400000" rev="600000"/>
            </a:camera>
            <a:lightRig rig="threePt" dir="t"/>
          </a:scene3d>
        </p:spPr>
      </p:pic>
      <p:sp>
        <p:nvSpPr>
          <p:cNvPr id="2" name="Title 1"/>
          <p:cNvSpPr>
            <a:spLocks noGrp="1"/>
          </p:cNvSpPr>
          <p:nvPr>
            <p:ph type="ctrTitle"/>
          </p:nvPr>
        </p:nvSpPr>
        <p:spPr>
          <a:xfrm>
            <a:off x="914400" y="228600"/>
            <a:ext cx="7848600" cy="533400"/>
          </a:xfrm>
        </p:spPr>
        <p:txBody>
          <a:bodyPr>
            <a:noAutofit/>
          </a:bodyPr>
          <a:lstStyle/>
          <a:p>
            <a:pPr algn="l"/>
            <a:r>
              <a:rPr lang="en-US" sz="2800" b="1" i="1" spc="200" normalizeH="1" dirty="0">
                <a:solidFill>
                  <a:schemeClr val="tx2">
                    <a:lumMod val="60000"/>
                    <a:lumOff val="40000"/>
                  </a:schemeClr>
                </a:solidFill>
                <a:effectLst>
                  <a:outerShdw blurRad="38100" dist="38100" dir="2700000" algn="tl">
                    <a:srgbClr val="000000">
                      <a:alpha val="43137"/>
                    </a:srgbClr>
                  </a:outerShdw>
                </a:effectLst>
              </a:rPr>
              <a:t>T</a:t>
            </a:r>
            <a:r>
              <a:rPr lang="en-US" sz="2800" b="1" i="1" spc="200" normalizeH="1" dirty="0">
                <a:solidFill>
                  <a:srgbClr val="FFC000"/>
                </a:solidFill>
                <a:effectLst>
                  <a:outerShdw blurRad="38100" dist="38100" dir="2700000" algn="tl">
                    <a:srgbClr val="000000">
                      <a:alpha val="43137"/>
                    </a:srgbClr>
                  </a:outerShdw>
                </a:effectLst>
              </a:rPr>
              <a:t>r</a:t>
            </a:r>
            <a:r>
              <a:rPr lang="en-US" sz="2800" b="1" i="1" spc="200" normalizeH="1" dirty="0">
                <a:solidFill>
                  <a:schemeClr val="accent6">
                    <a:lumMod val="75000"/>
                  </a:schemeClr>
                </a:solidFill>
                <a:effectLst>
                  <a:outerShdw blurRad="38100" dist="38100" dir="2700000" algn="tl">
                    <a:srgbClr val="000000">
                      <a:alpha val="43137"/>
                    </a:srgbClr>
                  </a:outerShdw>
                </a:effectLst>
              </a:rPr>
              <a:t>i</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p</a:t>
            </a:r>
            <a:r>
              <a:rPr lang="en-US" sz="2800" b="1" i="1" spc="200" normalizeH="1" dirty="0">
                <a:solidFill>
                  <a:srgbClr val="FFC000"/>
                </a:solidFill>
                <a:effectLst>
                  <a:outerShdw blurRad="38100" dist="38100" dir="2700000" algn="tl">
                    <a:srgbClr val="000000">
                      <a:alpha val="43137"/>
                    </a:srgbClr>
                  </a:outerShdw>
                </a:effectLst>
              </a:rPr>
              <a:t>l</a:t>
            </a:r>
            <a:r>
              <a:rPr lang="en-US" sz="2800" b="1" i="1" spc="200" normalizeH="1" dirty="0">
                <a:solidFill>
                  <a:schemeClr val="accent6">
                    <a:lumMod val="75000"/>
                  </a:schemeClr>
                </a:solidFill>
                <a:effectLst>
                  <a:outerShdw blurRad="38100" dist="38100" dir="2700000" algn="tl">
                    <a:srgbClr val="000000">
                      <a:alpha val="43137"/>
                    </a:srgbClr>
                  </a:outerShdw>
                </a:effectLst>
              </a:rPr>
              <a:t>e</a:t>
            </a:r>
            <a:r>
              <a:rPr lang="en-US" sz="2800" b="1" i="1" spc="200" normalizeH="1" dirty="0">
                <a:effectLst>
                  <a:outerShdw blurRad="38100" dist="38100" dir="2700000" algn="tl">
                    <a:srgbClr val="000000">
                      <a:alpha val="43137"/>
                    </a:srgbClr>
                  </a:outerShdw>
                </a:effectLst>
              </a:rPr>
              <a:t> </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H</a:t>
            </a:r>
            <a:r>
              <a:rPr lang="en-US" sz="2800" b="1" i="1" spc="200" normalizeH="1" dirty="0">
                <a:solidFill>
                  <a:srgbClr val="FFC000"/>
                </a:solidFill>
                <a:effectLst>
                  <a:outerShdw blurRad="38100" dist="38100" dir="2700000" algn="tl">
                    <a:srgbClr val="000000">
                      <a:alpha val="43137"/>
                    </a:srgbClr>
                  </a:outerShdw>
                </a:effectLst>
              </a:rPr>
              <a:t>e</a:t>
            </a:r>
            <a:r>
              <a:rPr lang="en-US" sz="2800" b="1" i="1" spc="200" normalizeH="1" dirty="0">
                <a:solidFill>
                  <a:schemeClr val="accent6">
                    <a:lumMod val="75000"/>
                  </a:schemeClr>
                </a:solidFill>
                <a:effectLst>
                  <a:outerShdw blurRad="38100" dist="38100" dir="2700000" algn="tl">
                    <a:srgbClr val="000000">
                      <a:alpha val="43137"/>
                    </a:srgbClr>
                  </a:outerShdw>
                </a:effectLst>
              </a:rPr>
              <a:t>l</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i</a:t>
            </a:r>
            <a:r>
              <a:rPr lang="en-US" sz="2800" b="1" i="1" spc="200" normalizeH="1" dirty="0">
                <a:solidFill>
                  <a:srgbClr val="FFC000"/>
                </a:solidFill>
                <a:effectLst>
                  <a:outerShdw blurRad="38100" dist="38100" dir="2700000" algn="tl">
                    <a:srgbClr val="000000">
                      <a:alpha val="43137"/>
                    </a:srgbClr>
                  </a:outerShdw>
                </a:effectLst>
              </a:rPr>
              <a:t>x</a:t>
            </a:r>
            <a:r>
              <a:rPr lang="en-US" sz="2800" b="1" i="1" spc="200" normalizeH="1" dirty="0">
                <a:solidFill>
                  <a:schemeClr val="accent6">
                    <a:lumMod val="75000"/>
                  </a:schemeClr>
                </a:solidFill>
                <a:effectLst>
                  <a:outerShdw blurRad="38100" dist="38100" dir="2700000" algn="tl">
                    <a:srgbClr val="000000">
                      <a:alpha val="43137"/>
                    </a:srgbClr>
                  </a:outerShdw>
                </a:effectLst>
              </a:rPr>
              <a:t>:</a:t>
            </a:r>
            <a:r>
              <a:rPr lang="en-US" sz="2800" b="1" i="1" spc="200" normalizeH="1" dirty="0">
                <a:effectLst>
                  <a:outerShdw blurRad="38100" dist="38100" dir="2700000" algn="tl">
                    <a:srgbClr val="000000">
                      <a:alpha val="43137"/>
                    </a:srgbClr>
                  </a:outerShdw>
                </a:effectLst>
              </a:rPr>
              <a:t> </a:t>
            </a:r>
            <a:r>
              <a:rPr lang="en-US" sz="2800" b="1" dirty="0"/>
              <a:t>Partnering in Economic Development</a:t>
            </a:r>
            <a:endParaRPr lang="en-US" sz="2800" dirty="0"/>
          </a:p>
        </p:txBody>
      </p:sp>
      <p:cxnSp>
        <p:nvCxnSpPr>
          <p:cNvPr id="9" name="Straight Arrow Connector 8"/>
          <p:cNvCxnSpPr/>
          <p:nvPr/>
        </p:nvCxnSpPr>
        <p:spPr>
          <a:xfrm>
            <a:off x="838200" y="838200"/>
            <a:ext cx="79248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nvGrpSpPr>
          <p:cNvPr id="3" name="Group 7"/>
          <p:cNvGrpSpPr/>
          <p:nvPr/>
        </p:nvGrpSpPr>
        <p:grpSpPr>
          <a:xfrm>
            <a:off x="0" y="0"/>
            <a:ext cx="9144000" cy="1143000"/>
            <a:chOff x="0" y="0"/>
            <a:chExt cx="9144000" cy="1143000"/>
          </a:xfrm>
        </p:grpSpPr>
        <p:pic>
          <p:nvPicPr>
            <p:cNvPr id="11" name="Picture 10" descr="bedcbanner.jpg"/>
            <p:cNvPicPr>
              <a:picLocks noChangeAspect="1"/>
            </p:cNvPicPr>
            <p:nvPr/>
          </p:nvPicPr>
          <p:blipFill>
            <a:blip r:embed="rId3" cstate="print"/>
            <a:stretch>
              <a:fillRect/>
            </a:stretch>
          </p:blipFill>
          <p:spPr>
            <a:xfrm>
              <a:off x="0" y="0"/>
              <a:ext cx="9144000" cy="1119909"/>
            </a:xfrm>
            <a:prstGeom prst="rect">
              <a:avLst/>
            </a:prstGeom>
          </p:spPr>
        </p:pic>
        <p:cxnSp>
          <p:nvCxnSpPr>
            <p:cNvPr id="12" name="Straight Connector 11"/>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
        <p:nvSpPr>
          <p:cNvPr id="17" name="TextBox 16"/>
          <p:cNvSpPr txBox="1"/>
          <p:nvPr/>
        </p:nvSpPr>
        <p:spPr>
          <a:xfrm>
            <a:off x="990600" y="1752600"/>
            <a:ext cx="6553200" cy="4524315"/>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Economic Development  Functions and Disciplines</a:t>
            </a:r>
          </a:p>
          <a:p>
            <a:endParaRPr lang="en-US" sz="2400" dirty="0"/>
          </a:p>
          <a:p>
            <a:pPr>
              <a:buFont typeface="Arial" pitchFamily="34" charset="0"/>
              <a:buChar char="•"/>
            </a:pPr>
            <a:r>
              <a:rPr lang="en-US" sz="2400" dirty="0"/>
              <a:t> Economic Analysis</a:t>
            </a:r>
          </a:p>
          <a:p>
            <a:pPr>
              <a:buFont typeface="Arial" pitchFamily="34" charset="0"/>
              <a:buChar char="•"/>
            </a:pPr>
            <a:r>
              <a:rPr lang="en-US" sz="2400" dirty="0"/>
              <a:t> Economic Development Planning</a:t>
            </a:r>
          </a:p>
          <a:p>
            <a:pPr>
              <a:buFont typeface="Arial" pitchFamily="34" charset="0"/>
              <a:buChar char="•"/>
            </a:pPr>
            <a:r>
              <a:rPr lang="en-US" sz="2400" dirty="0"/>
              <a:t> Place Marketing</a:t>
            </a:r>
          </a:p>
          <a:p>
            <a:pPr>
              <a:buFont typeface="Arial" pitchFamily="34" charset="0"/>
              <a:buChar char="•"/>
            </a:pPr>
            <a:r>
              <a:rPr lang="en-US" sz="2400" dirty="0"/>
              <a:t> Market Development</a:t>
            </a:r>
          </a:p>
          <a:p>
            <a:pPr>
              <a:buFont typeface="Arial" pitchFamily="34" charset="0"/>
              <a:buChar char="•"/>
            </a:pPr>
            <a:r>
              <a:rPr lang="en-US" sz="2400" dirty="0"/>
              <a:t> Business Retention and Expansion</a:t>
            </a:r>
          </a:p>
          <a:p>
            <a:pPr>
              <a:buFont typeface="Arial" pitchFamily="34" charset="0"/>
              <a:buChar char="•"/>
            </a:pPr>
            <a:r>
              <a:rPr lang="en-US" sz="2400" dirty="0"/>
              <a:t> Real Estate Development and Reuse</a:t>
            </a:r>
          </a:p>
          <a:p>
            <a:pPr>
              <a:buFont typeface="Arial" pitchFamily="34" charset="0"/>
              <a:buChar char="•"/>
            </a:pPr>
            <a:r>
              <a:rPr lang="en-US" sz="2400" dirty="0"/>
              <a:t> Development Finance</a:t>
            </a:r>
          </a:p>
          <a:p>
            <a:pPr>
              <a:buFont typeface="Arial" pitchFamily="34" charset="0"/>
              <a:buChar char="•"/>
            </a:pPr>
            <a:r>
              <a:rPr lang="en-US" sz="2400" dirty="0"/>
              <a:t> Entrepreneurial and Small Business Development</a:t>
            </a:r>
          </a:p>
          <a:p>
            <a:pPr>
              <a:buFont typeface="Arial" pitchFamily="34" charset="0"/>
              <a:buChar char="•"/>
            </a:pPr>
            <a:r>
              <a:rPr lang="en-US" sz="2400" dirty="0"/>
              <a:t> Technology-Led Development</a:t>
            </a:r>
          </a:p>
          <a:p>
            <a:pPr>
              <a:buFont typeface="Arial" pitchFamily="34" charset="0"/>
              <a:buChar char="•"/>
            </a:pPr>
            <a:r>
              <a:rPr lang="en-US" sz="2400" dirty="0"/>
              <a:t> Neighborhood Economic Development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iple_helix.jpg"/>
          <p:cNvPicPr>
            <a:picLocks noChangeAspect="1"/>
          </p:cNvPicPr>
          <p:nvPr/>
        </p:nvPicPr>
        <p:blipFill>
          <a:blip r:embed="rId2" cstate="print"/>
          <a:stretch>
            <a:fillRect/>
          </a:stretch>
        </p:blipFill>
        <p:spPr>
          <a:xfrm>
            <a:off x="152400" y="72872"/>
            <a:ext cx="685800" cy="841528"/>
          </a:xfrm>
          <a:prstGeom prst="rect">
            <a:avLst/>
          </a:prstGeom>
          <a:scene3d>
            <a:camera prst="orthographicFront">
              <a:rot lat="0" lon="2400000" rev="600000"/>
            </a:camera>
            <a:lightRig rig="threePt" dir="t"/>
          </a:scene3d>
        </p:spPr>
      </p:pic>
      <p:sp>
        <p:nvSpPr>
          <p:cNvPr id="2" name="Title 1"/>
          <p:cNvSpPr>
            <a:spLocks noGrp="1"/>
          </p:cNvSpPr>
          <p:nvPr>
            <p:ph type="ctrTitle"/>
          </p:nvPr>
        </p:nvSpPr>
        <p:spPr>
          <a:xfrm>
            <a:off x="914400" y="228600"/>
            <a:ext cx="7848600" cy="533400"/>
          </a:xfrm>
        </p:spPr>
        <p:txBody>
          <a:bodyPr>
            <a:noAutofit/>
          </a:bodyPr>
          <a:lstStyle/>
          <a:p>
            <a:pPr algn="l"/>
            <a:r>
              <a:rPr lang="en-US" sz="2800" b="1" i="1" spc="200" normalizeH="1" dirty="0">
                <a:solidFill>
                  <a:schemeClr val="tx2">
                    <a:lumMod val="60000"/>
                    <a:lumOff val="40000"/>
                  </a:schemeClr>
                </a:solidFill>
                <a:effectLst>
                  <a:outerShdw blurRad="38100" dist="38100" dir="2700000" algn="tl">
                    <a:srgbClr val="000000">
                      <a:alpha val="43137"/>
                    </a:srgbClr>
                  </a:outerShdw>
                </a:effectLst>
              </a:rPr>
              <a:t>T</a:t>
            </a:r>
            <a:r>
              <a:rPr lang="en-US" sz="2800" b="1" i="1" spc="200" normalizeH="1" dirty="0">
                <a:solidFill>
                  <a:srgbClr val="FFC000"/>
                </a:solidFill>
                <a:effectLst>
                  <a:outerShdw blurRad="38100" dist="38100" dir="2700000" algn="tl">
                    <a:srgbClr val="000000">
                      <a:alpha val="43137"/>
                    </a:srgbClr>
                  </a:outerShdw>
                </a:effectLst>
              </a:rPr>
              <a:t>r</a:t>
            </a:r>
            <a:r>
              <a:rPr lang="en-US" sz="2800" b="1" i="1" spc="200" normalizeH="1" dirty="0">
                <a:solidFill>
                  <a:schemeClr val="accent6">
                    <a:lumMod val="75000"/>
                  </a:schemeClr>
                </a:solidFill>
                <a:effectLst>
                  <a:outerShdw blurRad="38100" dist="38100" dir="2700000" algn="tl">
                    <a:srgbClr val="000000">
                      <a:alpha val="43137"/>
                    </a:srgbClr>
                  </a:outerShdw>
                </a:effectLst>
              </a:rPr>
              <a:t>i</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p</a:t>
            </a:r>
            <a:r>
              <a:rPr lang="en-US" sz="2800" b="1" i="1" spc="200" normalizeH="1" dirty="0">
                <a:solidFill>
                  <a:srgbClr val="FFC000"/>
                </a:solidFill>
                <a:effectLst>
                  <a:outerShdw blurRad="38100" dist="38100" dir="2700000" algn="tl">
                    <a:srgbClr val="000000">
                      <a:alpha val="43137"/>
                    </a:srgbClr>
                  </a:outerShdw>
                </a:effectLst>
              </a:rPr>
              <a:t>l</a:t>
            </a:r>
            <a:r>
              <a:rPr lang="en-US" sz="2800" b="1" i="1" spc="200" normalizeH="1" dirty="0">
                <a:solidFill>
                  <a:schemeClr val="accent6">
                    <a:lumMod val="75000"/>
                  </a:schemeClr>
                </a:solidFill>
                <a:effectLst>
                  <a:outerShdw blurRad="38100" dist="38100" dir="2700000" algn="tl">
                    <a:srgbClr val="000000">
                      <a:alpha val="43137"/>
                    </a:srgbClr>
                  </a:outerShdw>
                </a:effectLst>
              </a:rPr>
              <a:t>e</a:t>
            </a:r>
            <a:r>
              <a:rPr lang="en-US" sz="2800" b="1" i="1" spc="200" normalizeH="1" dirty="0">
                <a:effectLst>
                  <a:outerShdw blurRad="38100" dist="38100" dir="2700000" algn="tl">
                    <a:srgbClr val="000000">
                      <a:alpha val="43137"/>
                    </a:srgbClr>
                  </a:outerShdw>
                </a:effectLst>
              </a:rPr>
              <a:t> </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H</a:t>
            </a:r>
            <a:r>
              <a:rPr lang="en-US" sz="2800" b="1" i="1" spc="200" normalizeH="1" dirty="0">
                <a:solidFill>
                  <a:srgbClr val="FFC000"/>
                </a:solidFill>
                <a:effectLst>
                  <a:outerShdw blurRad="38100" dist="38100" dir="2700000" algn="tl">
                    <a:srgbClr val="000000">
                      <a:alpha val="43137"/>
                    </a:srgbClr>
                  </a:outerShdw>
                </a:effectLst>
              </a:rPr>
              <a:t>e</a:t>
            </a:r>
            <a:r>
              <a:rPr lang="en-US" sz="2800" b="1" i="1" spc="200" normalizeH="1" dirty="0">
                <a:solidFill>
                  <a:schemeClr val="accent6">
                    <a:lumMod val="75000"/>
                  </a:schemeClr>
                </a:solidFill>
                <a:effectLst>
                  <a:outerShdw blurRad="38100" dist="38100" dir="2700000" algn="tl">
                    <a:srgbClr val="000000">
                      <a:alpha val="43137"/>
                    </a:srgbClr>
                  </a:outerShdw>
                </a:effectLst>
              </a:rPr>
              <a:t>l</a:t>
            </a:r>
            <a:r>
              <a:rPr lang="en-US" sz="2800" b="1" i="1" spc="200" normalizeH="1" dirty="0">
                <a:solidFill>
                  <a:schemeClr val="tx2">
                    <a:lumMod val="60000"/>
                    <a:lumOff val="40000"/>
                  </a:schemeClr>
                </a:solidFill>
                <a:effectLst>
                  <a:outerShdw blurRad="38100" dist="38100" dir="2700000" algn="tl">
                    <a:srgbClr val="000000">
                      <a:alpha val="43137"/>
                    </a:srgbClr>
                  </a:outerShdw>
                </a:effectLst>
              </a:rPr>
              <a:t>i</a:t>
            </a:r>
            <a:r>
              <a:rPr lang="en-US" sz="2800" b="1" i="1" spc="200" normalizeH="1" dirty="0">
                <a:solidFill>
                  <a:srgbClr val="FFC000"/>
                </a:solidFill>
                <a:effectLst>
                  <a:outerShdw blurRad="38100" dist="38100" dir="2700000" algn="tl">
                    <a:srgbClr val="000000">
                      <a:alpha val="43137"/>
                    </a:srgbClr>
                  </a:outerShdw>
                </a:effectLst>
              </a:rPr>
              <a:t>x</a:t>
            </a:r>
            <a:r>
              <a:rPr lang="en-US" sz="2800" b="1" i="1" spc="200" normalizeH="1" dirty="0">
                <a:solidFill>
                  <a:schemeClr val="accent6">
                    <a:lumMod val="75000"/>
                  </a:schemeClr>
                </a:solidFill>
                <a:effectLst>
                  <a:outerShdw blurRad="38100" dist="38100" dir="2700000" algn="tl">
                    <a:srgbClr val="000000">
                      <a:alpha val="43137"/>
                    </a:srgbClr>
                  </a:outerShdw>
                </a:effectLst>
              </a:rPr>
              <a:t>:</a:t>
            </a:r>
            <a:r>
              <a:rPr lang="en-US" sz="2800" b="1" i="1" spc="200" normalizeH="1" dirty="0">
                <a:effectLst>
                  <a:outerShdw blurRad="38100" dist="38100" dir="2700000" algn="tl">
                    <a:srgbClr val="000000">
                      <a:alpha val="43137"/>
                    </a:srgbClr>
                  </a:outerShdw>
                </a:effectLst>
              </a:rPr>
              <a:t> </a:t>
            </a:r>
            <a:r>
              <a:rPr lang="en-US" sz="2800" b="1" dirty="0"/>
              <a:t>Partnering in Economic Development</a:t>
            </a:r>
            <a:endParaRPr lang="en-US" sz="2800" dirty="0"/>
          </a:p>
        </p:txBody>
      </p:sp>
      <p:cxnSp>
        <p:nvCxnSpPr>
          <p:cNvPr id="9" name="Straight Arrow Connector 8"/>
          <p:cNvCxnSpPr/>
          <p:nvPr/>
        </p:nvCxnSpPr>
        <p:spPr>
          <a:xfrm>
            <a:off x="838200" y="838200"/>
            <a:ext cx="79248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pic>
        <p:nvPicPr>
          <p:cNvPr id="2050" name="Picture 2" descr="http://www.mun.ca/biology/scarr/4241_RCMhelix.jpg"/>
          <p:cNvPicPr>
            <a:picLocks noChangeAspect="1" noChangeArrowheads="1"/>
          </p:cNvPicPr>
          <p:nvPr/>
        </p:nvPicPr>
        <p:blipFill>
          <a:blip r:embed="rId3" cstate="print"/>
          <a:srcRect/>
          <a:stretch>
            <a:fillRect/>
          </a:stretch>
        </p:blipFill>
        <p:spPr bwMode="auto">
          <a:xfrm>
            <a:off x="914400" y="2286000"/>
            <a:ext cx="2828925" cy="2781300"/>
          </a:xfrm>
          <a:prstGeom prst="rect">
            <a:avLst/>
          </a:prstGeom>
          <a:noFill/>
        </p:spPr>
      </p:pic>
      <p:sp>
        <p:nvSpPr>
          <p:cNvPr id="10" name="TextBox 9"/>
          <p:cNvSpPr txBox="1"/>
          <p:nvPr/>
        </p:nvSpPr>
        <p:spPr>
          <a:xfrm>
            <a:off x="4038600" y="2319278"/>
            <a:ext cx="4572000" cy="2862322"/>
          </a:xfrm>
          <a:prstGeom prst="rect">
            <a:avLst/>
          </a:prstGeom>
          <a:noFill/>
        </p:spPr>
        <p:txBody>
          <a:bodyPr wrap="square" rtlCol="0">
            <a:spAutoFit/>
          </a:bodyPr>
          <a:lstStyle/>
          <a:p>
            <a:r>
              <a:rPr lang="en-US" dirty="0"/>
              <a:t>In molecular biology, the term double helix</a:t>
            </a:r>
            <a:r>
              <a:rPr lang="en-US" baseline="30000" dirty="0"/>
              <a:t> </a:t>
            </a:r>
            <a:r>
              <a:rPr lang="en-US" dirty="0"/>
              <a:t>refers to the structure formed by double-stranded molecules of nucleic acids such as DNA and RNA. The double helical structure of a nucleic acid complex arises as a consequence of its secondary structure, and is a fundamental component in determining its tertiary structure. </a:t>
            </a:r>
          </a:p>
          <a:p>
            <a:endParaRPr lang="en-US" dirty="0"/>
          </a:p>
          <a:p>
            <a:pPr algn="r"/>
            <a:r>
              <a:rPr lang="en-US" dirty="0"/>
              <a:t>-Wikipedia</a:t>
            </a:r>
          </a:p>
        </p:txBody>
      </p:sp>
      <p:grpSp>
        <p:nvGrpSpPr>
          <p:cNvPr id="3" name="Group 7"/>
          <p:cNvGrpSpPr/>
          <p:nvPr/>
        </p:nvGrpSpPr>
        <p:grpSpPr>
          <a:xfrm>
            <a:off x="0" y="0"/>
            <a:ext cx="9144000" cy="1143000"/>
            <a:chOff x="0" y="0"/>
            <a:chExt cx="9144000" cy="1143000"/>
          </a:xfrm>
        </p:grpSpPr>
        <p:pic>
          <p:nvPicPr>
            <p:cNvPr id="11" name="Picture 10" descr="bedcbanner.jpg"/>
            <p:cNvPicPr>
              <a:picLocks noChangeAspect="1"/>
            </p:cNvPicPr>
            <p:nvPr/>
          </p:nvPicPr>
          <p:blipFill>
            <a:blip r:embed="rId4" cstate="print"/>
            <a:stretch>
              <a:fillRect/>
            </a:stretch>
          </p:blipFill>
          <p:spPr>
            <a:xfrm>
              <a:off x="0" y="0"/>
              <a:ext cx="9144000" cy="1119909"/>
            </a:xfrm>
            <a:prstGeom prst="rect">
              <a:avLst/>
            </a:prstGeom>
          </p:spPr>
        </p:pic>
        <p:cxnSp>
          <p:nvCxnSpPr>
            <p:cNvPr id="12" name="Straight Connector 11"/>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
        <p:nvSpPr>
          <p:cNvPr id="14" name="TextBox 13"/>
          <p:cNvSpPr txBox="1"/>
          <p:nvPr/>
        </p:nvSpPr>
        <p:spPr>
          <a:xfrm>
            <a:off x="3962400" y="1600200"/>
            <a:ext cx="5181600" cy="461665"/>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rPr>
              <a:t>The Double Helix:</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riple_helix.jpg"/>
          <p:cNvPicPr>
            <a:picLocks noChangeAspect="1"/>
          </p:cNvPicPr>
          <p:nvPr/>
        </p:nvPicPr>
        <p:blipFill>
          <a:blip r:embed="rId2" cstate="print"/>
          <a:stretch>
            <a:fillRect/>
          </a:stretch>
        </p:blipFill>
        <p:spPr>
          <a:xfrm>
            <a:off x="0" y="1247814"/>
            <a:ext cx="4572000" cy="5610186"/>
          </a:xfrm>
          <a:prstGeom prst="rect">
            <a:avLst/>
          </a:prstGeom>
          <a:scene3d>
            <a:camera prst="orthographicFront">
              <a:rot lat="0" lon="2400000" rev="600000"/>
            </a:camera>
            <a:lightRig rig="threePt" dir="t"/>
          </a:scene3d>
        </p:spPr>
      </p:pic>
      <p:sp>
        <p:nvSpPr>
          <p:cNvPr id="10" name="TextBox 9"/>
          <p:cNvSpPr txBox="1"/>
          <p:nvPr/>
        </p:nvSpPr>
        <p:spPr>
          <a:xfrm>
            <a:off x="3810000" y="2133600"/>
            <a:ext cx="4800600" cy="3354765"/>
          </a:xfrm>
          <a:prstGeom prst="rect">
            <a:avLst/>
          </a:prstGeom>
          <a:noFill/>
        </p:spPr>
        <p:txBody>
          <a:bodyPr wrap="square" rtlCol="0">
            <a:spAutoFit/>
          </a:bodyPr>
          <a:lstStyle/>
          <a:p>
            <a:r>
              <a:rPr lang="en-US" sz="2000" dirty="0"/>
              <a:t>The Triple Helix approach characterizes the relationships between Education, Industry and Government to generate new knowledge, innovation and economic development. Innovation results from a complex and dynamic process of partnering between Education, Industry and Government in a spiral of endless </a:t>
            </a:r>
          </a:p>
          <a:p>
            <a:r>
              <a:rPr lang="en-US" sz="2000" dirty="0"/>
              <a:t>transitions. </a:t>
            </a:r>
          </a:p>
          <a:p>
            <a:endParaRPr lang="en-US" sz="2000" dirty="0"/>
          </a:p>
          <a:p>
            <a:pPr algn="r"/>
            <a:r>
              <a:rPr lang="en-US" sz="1200" dirty="0"/>
              <a:t>http://triplehelix8.org/about-triple-helix.html</a:t>
            </a:r>
          </a:p>
        </p:txBody>
      </p:sp>
      <p:grpSp>
        <p:nvGrpSpPr>
          <p:cNvPr id="12" name="Group 11"/>
          <p:cNvGrpSpPr/>
          <p:nvPr/>
        </p:nvGrpSpPr>
        <p:grpSpPr>
          <a:xfrm>
            <a:off x="0" y="0"/>
            <a:ext cx="9144000" cy="1143000"/>
            <a:chOff x="0" y="0"/>
            <a:chExt cx="9144000" cy="1143000"/>
          </a:xfrm>
        </p:grpSpPr>
        <p:pic>
          <p:nvPicPr>
            <p:cNvPr id="13" name="Picture 12" descr="bedcbanner.jpg"/>
            <p:cNvPicPr>
              <a:picLocks noChangeAspect="1"/>
            </p:cNvPicPr>
            <p:nvPr/>
          </p:nvPicPr>
          <p:blipFill>
            <a:blip r:embed="rId3" cstate="print"/>
            <a:stretch>
              <a:fillRect/>
            </a:stretch>
          </p:blipFill>
          <p:spPr>
            <a:xfrm>
              <a:off x="0" y="0"/>
              <a:ext cx="9144000" cy="1119909"/>
            </a:xfrm>
            <a:prstGeom prst="rect">
              <a:avLst/>
            </a:prstGeom>
          </p:spPr>
        </p:pic>
        <p:cxnSp>
          <p:nvCxnSpPr>
            <p:cNvPr id="14" name="Straight Connector 13"/>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
        <p:nvSpPr>
          <p:cNvPr id="16" name="TextBox 15"/>
          <p:cNvSpPr txBox="1"/>
          <p:nvPr/>
        </p:nvSpPr>
        <p:spPr>
          <a:xfrm>
            <a:off x="3810000" y="1524000"/>
            <a:ext cx="5181600" cy="461665"/>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rPr>
              <a:t>The Triple Helix: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0"/>
            <a:ext cx="9144000" cy="1143000"/>
            <a:chOff x="0" y="0"/>
            <a:chExt cx="9144000" cy="1143000"/>
          </a:xfrm>
        </p:grpSpPr>
        <p:pic>
          <p:nvPicPr>
            <p:cNvPr id="16" name="Picture 15" descr="bedcbanner.jpg"/>
            <p:cNvPicPr>
              <a:picLocks noChangeAspect="1"/>
            </p:cNvPicPr>
            <p:nvPr/>
          </p:nvPicPr>
          <p:blipFill>
            <a:blip r:embed="rId3" cstate="print"/>
            <a:stretch>
              <a:fillRect/>
            </a:stretch>
          </p:blipFill>
          <p:spPr>
            <a:xfrm>
              <a:off x="0" y="0"/>
              <a:ext cx="9144000" cy="1119909"/>
            </a:xfrm>
            <a:prstGeom prst="rect">
              <a:avLst/>
            </a:prstGeom>
          </p:spPr>
        </p:pic>
        <p:cxnSp>
          <p:nvCxnSpPr>
            <p:cNvPr id="17" name="Straight Connector 16"/>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pic>
        <p:nvPicPr>
          <p:cNvPr id="19" name="Picture 18" descr="Quad-Helix-in-Barcelona.png"/>
          <p:cNvPicPr>
            <a:picLocks noChangeAspect="1"/>
          </p:cNvPicPr>
          <p:nvPr/>
        </p:nvPicPr>
        <p:blipFill>
          <a:blip r:embed="rId4" cstate="print"/>
          <a:stretch>
            <a:fillRect/>
          </a:stretch>
        </p:blipFill>
        <p:spPr>
          <a:xfrm>
            <a:off x="2286000" y="2133600"/>
            <a:ext cx="4495800" cy="4467832"/>
          </a:xfrm>
          <a:prstGeom prst="rect">
            <a:avLst/>
          </a:prstGeom>
        </p:spPr>
      </p:pic>
      <p:sp>
        <p:nvSpPr>
          <p:cNvPr id="20" name="TextBox 19"/>
          <p:cNvSpPr txBox="1"/>
          <p:nvPr/>
        </p:nvSpPr>
        <p:spPr>
          <a:xfrm>
            <a:off x="457200" y="1676400"/>
            <a:ext cx="8305800"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The Quad Helix:</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p:nvPr/>
        </p:nvGrpSpPr>
        <p:grpSpPr>
          <a:xfrm>
            <a:off x="304800" y="2743200"/>
            <a:ext cx="6499183" cy="2438400"/>
            <a:chOff x="941084" y="2438400"/>
            <a:chExt cx="7517116" cy="2820314"/>
          </a:xfrm>
        </p:grpSpPr>
        <p:pic>
          <p:nvPicPr>
            <p:cNvPr id="23554" name="Picture 2" descr="C:\Users\Wanetta Ayers\AppData\Local\Microsoft\Windows\Temporary Internet Files\Content.IE5\3GX9JX0L\MC900155054[1].wmf"/>
            <p:cNvPicPr>
              <a:picLocks noChangeAspect="1" noChangeArrowheads="1"/>
            </p:cNvPicPr>
            <p:nvPr/>
          </p:nvPicPr>
          <p:blipFill>
            <a:blip r:embed="rId3" cstate="print"/>
            <a:srcRect/>
            <a:stretch>
              <a:fillRect/>
            </a:stretch>
          </p:blipFill>
          <p:spPr bwMode="auto">
            <a:xfrm>
              <a:off x="941084" y="2438400"/>
              <a:ext cx="2564116" cy="2819400"/>
            </a:xfrm>
            <a:prstGeom prst="rect">
              <a:avLst/>
            </a:prstGeom>
            <a:noFill/>
          </p:spPr>
        </p:pic>
        <p:pic>
          <p:nvPicPr>
            <p:cNvPr id="12" name="Picture 2" descr="C:\Users\Wanetta Ayers\AppData\Local\Microsoft\Windows\Temporary Internet Files\Content.IE5\3GX9JX0L\MC900155054[1].wmf"/>
            <p:cNvPicPr>
              <a:picLocks noChangeAspect="1" noChangeArrowheads="1"/>
            </p:cNvPicPr>
            <p:nvPr/>
          </p:nvPicPr>
          <p:blipFill>
            <a:blip r:embed="rId3" cstate="print"/>
            <a:srcRect/>
            <a:stretch>
              <a:fillRect/>
            </a:stretch>
          </p:blipFill>
          <p:spPr bwMode="auto">
            <a:xfrm>
              <a:off x="5894084" y="2438400"/>
              <a:ext cx="2564116" cy="2819400"/>
            </a:xfrm>
            <a:prstGeom prst="rect">
              <a:avLst/>
            </a:prstGeom>
            <a:noFill/>
          </p:spPr>
        </p:pic>
        <p:pic>
          <p:nvPicPr>
            <p:cNvPr id="13" name="Picture 2" descr="C:\Users\Wanetta Ayers\AppData\Local\Microsoft\Windows\Temporary Internet Files\Content.IE5\3GX9JX0L\MC900155054[1].wmf"/>
            <p:cNvPicPr>
              <a:picLocks noChangeAspect="1" noChangeArrowheads="1"/>
            </p:cNvPicPr>
            <p:nvPr/>
          </p:nvPicPr>
          <p:blipFill>
            <a:blip r:embed="rId3" cstate="print"/>
            <a:srcRect/>
            <a:stretch>
              <a:fillRect/>
            </a:stretch>
          </p:blipFill>
          <p:spPr bwMode="auto">
            <a:xfrm>
              <a:off x="3455684" y="2439314"/>
              <a:ext cx="2564116" cy="2819400"/>
            </a:xfrm>
            <a:prstGeom prst="rect">
              <a:avLst/>
            </a:prstGeom>
            <a:noFill/>
          </p:spPr>
        </p:pic>
      </p:grpSp>
      <p:grpSp>
        <p:nvGrpSpPr>
          <p:cNvPr id="3" name="Group 14"/>
          <p:cNvGrpSpPr/>
          <p:nvPr/>
        </p:nvGrpSpPr>
        <p:grpSpPr>
          <a:xfrm>
            <a:off x="0" y="0"/>
            <a:ext cx="9144000" cy="1143000"/>
            <a:chOff x="0" y="0"/>
            <a:chExt cx="9144000" cy="1143000"/>
          </a:xfrm>
        </p:grpSpPr>
        <p:pic>
          <p:nvPicPr>
            <p:cNvPr id="16" name="Picture 15" descr="bedcbanner.jpg"/>
            <p:cNvPicPr>
              <a:picLocks noChangeAspect="1"/>
            </p:cNvPicPr>
            <p:nvPr/>
          </p:nvPicPr>
          <p:blipFill>
            <a:blip r:embed="rId4" cstate="print"/>
            <a:stretch>
              <a:fillRect/>
            </a:stretch>
          </p:blipFill>
          <p:spPr>
            <a:xfrm>
              <a:off x="0" y="0"/>
              <a:ext cx="9144000" cy="1119909"/>
            </a:xfrm>
            <a:prstGeom prst="rect">
              <a:avLst/>
            </a:prstGeom>
          </p:spPr>
        </p:pic>
        <p:cxnSp>
          <p:nvCxnSpPr>
            <p:cNvPr id="17" name="Straight Connector 16"/>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pic>
        <p:nvPicPr>
          <p:cNvPr id="14" name="Picture 2" descr="C:\Users\Wanetta Ayers\AppData\Local\Microsoft\Windows\Temporary Internet Files\Content.IE5\3GX9JX0L\MC900155054[1].wmf"/>
          <p:cNvPicPr>
            <a:picLocks noChangeAspect="1" noChangeArrowheads="1"/>
          </p:cNvPicPr>
          <p:nvPr/>
        </p:nvPicPr>
        <p:blipFill>
          <a:blip r:embed="rId3" cstate="print"/>
          <a:srcRect/>
          <a:stretch>
            <a:fillRect/>
          </a:stretch>
        </p:blipFill>
        <p:spPr bwMode="auto">
          <a:xfrm>
            <a:off x="6781800" y="2819400"/>
            <a:ext cx="2216895" cy="2437610"/>
          </a:xfrm>
          <a:prstGeom prst="rect">
            <a:avLst/>
          </a:prstGeom>
          <a:noFill/>
        </p:spPr>
      </p:pic>
      <p:sp>
        <p:nvSpPr>
          <p:cNvPr id="15" name="TextBox 14"/>
          <p:cNvSpPr txBox="1"/>
          <p:nvPr/>
        </p:nvSpPr>
        <p:spPr>
          <a:xfrm>
            <a:off x="457200" y="1905000"/>
            <a:ext cx="8305800"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In the Absence of the Helix: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371600"/>
            <a:ext cx="8229600" cy="5632311"/>
          </a:xfrm>
          <a:prstGeom prst="rect">
            <a:avLst/>
          </a:prstGeom>
        </p:spPr>
        <p:txBody>
          <a:bodyPr wrap="square">
            <a:spAutoFit/>
          </a:bodyPr>
          <a:lstStyle/>
          <a:p>
            <a:pPr algn="ctr"/>
            <a:endParaRPr lang="en-US" sz="2400" b="1" dirty="0">
              <a:effectLst>
                <a:outerShdw blurRad="38100" dist="38100" dir="2700000" algn="tl">
                  <a:srgbClr val="000000">
                    <a:alpha val="43137"/>
                  </a:srgbClr>
                </a:outerShdw>
              </a:effectLst>
            </a:endParaRPr>
          </a:p>
          <a:p>
            <a:r>
              <a:rPr lang="en-US" sz="2400" b="1" dirty="0">
                <a:effectLst>
                  <a:outerShdw blurRad="38100" dist="38100" dir="2700000" algn="tl">
                    <a:srgbClr val="000000">
                      <a:alpha val="43137"/>
                    </a:srgbClr>
                  </a:outerShdw>
                </a:effectLst>
              </a:rPr>
              <a:t>Economic Development </a:t>
            </a:r>
            <a:r>
              <a:rPr lang="en-US" sz="2400" dirty="0"/>
              <a:t>is a coordinated investment strategy to achieve economic well-being and improved quality of life.</a:t>
            </a:r>
          </a:p>
          <a:p>
            <a:endParaRPr lang="en-US" sz="2400" dirty="0"/>
          </a:p>
          <a:p>
            <a:r>
              <a:rPr lang="en-US" sz="2400" b="1" dirty="0">
                <a:effectLst>
                  <a:outerShdw blurRad="38100" dist="38100" dir="2700000" algn="tl">
                    <a:srgbClr val="000000">
                      <a:alpha val="43137"/>
                    </a:srgbClr>
                  </a:outerShdw>
                </a:effectLst>
              </a:rPr>
              <a:t>Economic Foundations </a:t>
            </a:r>
            <a:r>
              <a:rPr lang="en-US" sz="2400" dirty="0"/>
              <a:t>are the factors that are the focus of the practice of economic development</a:t>
            </a:r>
          </a:p>
          <a:p>
            <a:endParaRPr lang="en-US" sz="2400" dirty="0"/>
          </a:p>
          <a:p>
            <a:r>
              <a:rPr lang="en-US" sz="2400" b="1" dirty="0">
                <a:effectLst>
                  <a:outerShdw blurRad="38100" dist="38100" dir="2700000" algn="tl">
                    <a:srgbClr val="000000">
                      <a:alpha val="43137"/>
                    </a:srgbClr>
                  </a:outerShdw>
                </a:effectLst>
              </a:rPr>
              <a:t>Economic Development Functions and Disciplines </a:t>
            </a:r>
            <a:r>
              <a:rPr lang="en-US" sz="2400" dirty="0"/>
              <a:t>include analysis, planning, marketing, financing, and technical assistance.</a:t>
            </a:r>
          </a:p>
          <a:p>
            <a:r>
              <a:rPr lang="en-US" sz="2400" dirty="0"/>
              <a:t> </a:t>
            </a:r>
          </a:p>
          <a:p>
            <a:r>
              <a:rPr lang="en-US" sz="2400" b="1" dirty="0">
                <a:effectLst>
                  <a:outerShdw blurRad="38100" dist="38100" dir="2700000" algn="tl">
                    <a:srgbClr val="000000">
                      <a:alpha val="43137"/>
                    </a:srgbClr>
                  </a:outerShdw>
                </a:effectLst>
              </a:rPr>
              <a:t>Economic Development Practitioners </a:t>
            </a:r>
            <a:r>
              <a:rPr lang="en-US" sz="2400" dirty="0"/>
              <a:t>must master a complex and dynamic process of partnering between Education, Industry, Government, and Society in a spiral of endless transitions. </a:t>
            </a:r>
          </a:p>
          <a:p>
            <a:r>
              <a:rPr lang="en-US" sz="2400" dirty="0"/>
              <a:t> </a:t>
            </a:r>
          </a:p>
        </p:txBody>
      </p:sp>
      <p:grpSp>
        <p:nvGrpSpPr>
          <p:cNvPr id="8" name="Group 7"/>
          <p:cNvGrpSpPr/>
          <p:nvPr/>
        </p:nvGrpSpPr>
        <p:grpSpPr>
          <a:xfrm>
            <a:off x="0" y="0"/>
            <a:ext cx="9144000" cy="1143000"/>
            <a:chOff x="0" y="0"/>
            <a:chExt cx="9144000" cy="1143000"/>
          </a:xfrm>
        </p:grpSpPr>
        <p:pic>
          <p:nvPicPr>
            <p:cNvPr id="10" name="Picture 9" descr="bedcbanner.jpg"/>
            <p:cNvPicPr>
              <a:picLocks noChangeAspect="1"/>
            </p:cNvPicPr>
            <p:nvPr/>
          </p:nvPicPr>
          <p:blipFill>
            <a:blip r:embed="rId2" cstate="print"/>
            <a:stretch>
              <a:fillRect/>
            </a:stretch>
          </p:blipFill>
          <p:spPr>
            <a:xfrm>
              <a:off x="0" y="0"/>
              <a:ext cx="9144000" cy="1119909"/>
            </a:xfrm>
            <a:prstGeom prst="rect">
              <a:avLst/>
            </a:prstGeom>
          </p:spPr>
        </p:pic>
        <p:cxnSp>
          <p:nvCxnSpPr>
            <p:cNvPr id="11" name="Straight Connector 10"/>
            <p:cNvCxnSpPr/>
            <p:nvPr/>
          </p:nvCxnSpPr>
          <p:spPr>
            <a:xfrm>
              <a:off x="0" y="1143000"/>
              <a:ext cx="9144000" cy="0"/>
            </a:xfrm>
            <a:prstGeom prst="line">
              <a:avLst/>
            </a:pr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514600" y="304800"/>
              <a:ext cx="6400800" cy="523220"/>
            </a:xfrm>
            <a:prstGeom prst="rect">
              <a:avLst/>
            </a:prstGeom>
            <a:noFill/>
          </p:spPr>
          <p:txBody>
            <a:bodyPr wrap="square" rtlCol="0">
              <a:spAutoFit/>
            </a:bodyPr>
            <a:lstStyle/>
            <a:p>
              <a:r>
                <a:rPr lang="en-US" sz="2800" b="1" dirty="0">
                  <a:solidFill>
                    <a:schemeClr val="tx2">
                      <a:lumMod val="75000"/>
                    </a:schemeClr>
                  </a:solidFill>
                  <a:effectLst>
                    <a:outerShdw blurRad="38100" dist="38100" dir="2700000" algn="tl">
                      <a:srgbClr val="000000">
                        <a:alpha val="43137"/>
                      </a:srgbClr>
                    </a:outerShdw>
                  </a:effectLst>
                </a:rPr>
                <a:t>Introduction to Economic Development</a:t>
              </a:r>
              <a:endParaRPr lang="en-US" sz="2800" dirty="0">
                <a:solidFill>
                  <a:schemeClr val="tx2">
                    <a:lumMod val="75000"/>
                  </a:schemeClr>
                </a:solidFill>
                <a:effectLst>
                  <a:outerShdw blurRad="38100" dist="38100" dir="2700000" algn="tl">
                    <a:srgbClr val="000000">
                      <a:alpha val="43137"/>
                    </a:srgbClr>
                  </a:outerShdw>
                </a:effectLst>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2333</TotalTime>
  <Words>897</Words>
  <Application>Microsoft Office PowerPoint</Application>
  <PresentationFormat>On-screen Show (4:3)</PresentationFormat>
  <Paragraphs>178</Paragraphs>
  <Slides>18</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 Introduction to Economic Development  </vt:lpstr>
      <vt:lpstr>Triple Helix: Partnering in Economic Development</vt:lpstr>
      <vt:lpstr>PowerPoint Presentation</vt:lpstr>
      <vt:lpstr>PowerPoint Presentation</vt:lpstr>
      <vt:lpstr>PowerPoint Presentation</vt:lpstr>
      <vt:lpstr>PowerPoint Presentation</vt:lpstr>
      <vt:lpstr>Triple Helix: Partnering in Economic Development</vt:lpstr>
      <vt:lpstr>Triple Helix: Partnering in Economic Development</vt:lpstr>
      <vt:lpstr>Triple Helix: Partnering in Economic Development</vt:lpstr>
      <vt:lpstr>Triple Helix: Partnering in Economic Development</vt:lpstr>
      <vt:lpstr>Triple Helix: Partnering in Economic Development</vt:lpstr>
      <vt:lpstr>Triple Helix: Partnering in Economic Development</vt:lpstr>
      <vt:lpstr>Triple Helix: Partnering in Economic Development</vt:lpstr>
      <vt:lpstr>Triple Helix: Partnering in Economic Development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Triple Helix: Partnering in Economic Development</dc:title>
  <dc:creator>Wanetta Ayers</dc:creator>
  <cp:lastModifiedBy>Wanetta Ayers</cp:lastModifiedBy>
  <cp:revision>93</cp:revision>
  <dcterms:created xsi:type="dcterms:W3CDTF">2010-11-14T20:53:40Z</dcterms:created>
  <dcterms:modified xsi:type="dcterms:W3CDTF">2018-01-11T21:19:42Z</dcterms:modified>
</cp:coreProperties>
</file>