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284" y="-90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595F086-52CB-43B4-9078-30FFD8DD851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5F086-52CB-43B4-9078-30FFD8DD851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595F086-52CB-43B4-9078-30FFD8DD8514}"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8AE06E-5838-40C2-AA17-BA39615695F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5F086-52CB-43B4-9078-30FFD8DD85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B8AE06E-5838-40C2-AA17-BA39615695F9}" type="datetimeFigureOut">
              <a:rPr lang="en-US" smtClean="0"/>
              <a:pPr/>
              <a:t>10/28/2015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595F086-52CB-43B4-9078-30FFD8DD8514}"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Interpretive Statements</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Subtitle 2"/>
          <p:cNvSpPr>
            <a:spLocks noGrp="1"/>
          </p:cNvSpPr>
          <p:nvPr>
            <p:ph type="subTitle" idx="1"/>
          </p:nvPr>
        </p:nvSpPr>
        <p:spPr>
          <a:xfrm>
            <a:off x="533400" y="3657600"/>
            <a:ext cx="7854696" cy="1323536"/>
          </a:xfrm>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Literary Analysis of Characters in </a:t>
            </a:r>
            <a:r>
              <a:rPr lang="en-US"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Crucible</a:t>
            </a:r>
            <a:endParaRPr lang="en-US"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Create an Interpretive Statement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Refer to your SATDO Interpretation Chart</a:t>
            </a:r>
          </a:p>
          <a:p>
            <a:pPr marL="514350" indent="-514350">
              <a:buFont typeface="+mj-lt"/>
              <a:buAutoNum type="arabicPeriod"/>
            </a:pPr>
            <a:r>
              <a:rPr lang="en-US" dirty="0" smtClean="0"/>
              <a:t>Choose an entry</a:t>
            </a:r>
          </a:p>
          <a:p>
            <a:pPr marL="514350" indent="-514350">
              <a:buFont typeface="+mj-lt"/>
              <a:buAutoNum type="arabicPeriod"/>
            </a:pPr>
            <a:r>
              <a:rPr lang="en-US" dirty="0" smtClean="0"/>
              <a:t>Combine the textual evidence (quotation) with the interpretation of that textual evidence into one or more sentences. </a:t>
            </a:r>
          </a:p>
          <a:p>
            <a:pPr marL="514350" indent="-514350">
              <a:buFont typeface="+mj-lt"/>
              <a:buAutoNum type="arabicPeriod"/>
            </a:pPr>
            <a:r>
              <a:rPr lang="en-US" dirty="0" smtClean="0"/>
              <a:t>Be sure to correctly embed/integrate the quotation, utilizing your own words as well as the quoted material. The quotation can NEVER be the whole sentence!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know the </a:t>
            </a:r>
            <a:br>
              <a:rPr lang="en-US" dirty="0" smtClean="0"/>
            </a:br>
            <a:r>
              <a:rPr lang="en-US" dirty="0" smtClean="0"/>
              <a:t>Jane Schaffer Method…</a:t>
            </a:r>
            <a:endParaRPr lang="en-US" dirty="0"/>
          </a:p>
        </p:txBody>
      </p:sp>
      <p:sp>
        <p:nvSpPr>
          <p:cNvPr id="3" name="Text Placeholder 2"/>
          <p:cNvSpPr>
            <a:spLocks noGrp="1"/>
          </p:cNvSpPr>
          <p:nvPr>
            <p:ph type="body" idx="1"/>
          </p:nvPr>
        </p:nvSpPr>
        <p:spPr>
          <a:xfrm>
            <a:off x="530352" y="2704664"/>
            <a:ext cx="7772400" cy="2857936"/>
          </a:xfrm>
        </p:spPr>
        <p:txBody>
          <a:bodyPr>
            <a:normAutofit/>
          </a:bodyPr>
          <a:lstStyle/>
          <a:p>
            <a:r>
              <a:rPr lang="en-US" sz="2600" dirty="0" smtClean="0">
                <a:solidFill>
                  <a:schemeClr val="tx2"/>
                </a:solidFill>
              </a:rPr>
              <a:t>Chunk=smallest unit of writing </a:t>
            </a:r>
          </a:p>
          <a:p>
            <a:r>
              <a:rPr lang="en-US" sz="2600" dirty="0" smtClean="0">
                <a:solidFill>
                  <a:schemeClr val="tx2"/>
                </a:solidFill>
              </a:rPr>
              <a:t>	Concrete detail—1 sentence</a:t>
            </a:r>
          </a:p>
          <a:p>
            <a:r>
              <a:rPr lang="en-US" sz="2600" dirty="0" smtClean="0">
                <a:solidFill>
                  <a:schemeClr val="tx2"/>
                </a:solidFill>
              </a:rPr>
              <a:t>	Commentary—2 sentences or more</a:t>
            </a:r>
          </a:p>
          <a:p>
            <a:endParaRPr lang="en-US" sz="2600" dirty="0" smtClean="0">
              <a:solidFill>
                <a:schemeClr val="tx2"/>
              </a:solidFill>
            </a:endParaRPr>
          </a:p>
          <a:p>
            <a:r>
              <a:rPr lang="en-US" sz="2600" b="1" dirty="0" smtClean="0">
                <a:solidFill>
                  <a:schemeClr val="tx2"/>
                </a:solidFill>
              </a:rPr>
              <a:t>Interpretive statements are “chunks”</a:t>
            </a:r>
            <a:endParaRPr lang="en-US"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Remember!</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p:txBody>
          <a:bodyPr/>
          <a:lstStyle/>
          <a:p>
            <a:r>
              <a:rPr lang="en-US" dirty="0" smtClean="0">
                <a:solidFill>
                  <a:schemeClr val="bg2"/>
                </a:solidFill>
              </a:rPr>
              <a:t>Each statement should be meaningful and NOT repetitious</a:t>
            </a:r>
          </a:p>
          <a:p>
            <a:r>
              <a:rPr lang="en-US" dirty="0" smtClean="0">
                <a:solidFill>
                  <a:schemeClr val="bg2"/>
                </a:solidFill>
              </a:rPr>
              <a:t>The quotation should flow smoothly with the rest of the text</a:t>
            </a:r>
          </a:p>
          <a:p>
            <a:r>
              <a:rPr lang="en-US" dirty="0" smtClean="0">
                <a:solidFill>
                  <a:schemeClr val="bg2"/>
                </a:solidFill>
              </a:rPr>
              <a:t>You must correctly cite the quotation (include page number)</a:t>
            </a:r>
          </a:p>
          <a:p>
            <a:r>
              <a:rPr lang="en-US" dirty="0" smtClean="0">
                <a:solidFill>
                  <a:schemeClr val="bg2"/>
                </a:solidFill>
              </a:rPr>
              <a:t>Double check your punctuation</a:t>
            </a:r>
            <a:endParaRPr lang="en-US" dirty="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80288"/>
          </a:xfrm>
        </p:spPr>
        <p:txBody>
          <a:bodyPr>
            <a:normAutofit fontScale="90000"/>
          </a:bodyPr>
          <a:lstStyle/>
          <a:p>
            <a:r>
              <a:rPr lang="en-US" dirty="0" smtClean="0"/>
              <a:t>Example #1</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00019416"/>
              </p:ext>
            </p:extLst>
          </p:nvPr>
        </p:nvGraphicFramePr>
        <p:xfrm>
          <a:off x="457200" y="1600200"/>
          <a:ext cx="8229600" cy="2103120"/>
        </p:xfrm>
        <a:graphic>
          <a:graphicData uri="http://schemas.openxmlformats.org/drawingml/2006/table">
            <a:tbl>
              <a:tblPr firstRow="1" bandRow="1">
                <a:tableStyleId>{5C22544A-7EE6-4342-B048-85BDC9FD1C3A}</a:tableStyleId>
              </a:tblPr>
              <a:tblGrid>
                <a:gridCol w="2743200"/>
                <a:gridCol w="2743200"/>
                <a:gridCol w="2743200"/>
              </a:tblGrid>
              <a:tr h="137160">
                <a:tc>
                  <a:txBody>
                    <a:bodyPr/>
                    <a:lstStyle/>
                    <a:p>
                      <a:r>
                        <a:rPr lang="en-US" dirty="0" smtClean="0"/>
                        <a:t>SATDO Evidence</a:t>
                      </a:r>
                      <a:endParaRPr lang="en-US" dirty="0"/>
                    </a:p>
                  </a:txBody>
                  <a:tcPr/>
                </a:tc>
                <a:tc>
                  <a:txBody>
                    <a:bodyPr/>
                    <a:lstStyle/>
                    <a:p>
                      <a:r>
                        <a:rPr lang="en-US" dirty="0" smtClean="0"/>
                        <a:t>Interpretation</a:t>
                      </a:r>
                      <a:endParaRPr lang="en-US" dirty="0"/>
                    </a:p>
                  </a:txBody>
                  <a:tcPr/>
                </a:tc>
                <a:tc>
                  <a:txBody>
                    <a:bodyPr/>
                    <a:lstStyle/>
                    <a:p>
                      <a:r>
                        <a:rPr lang="en-US" dirty="0" smtClean="0"/>
                        <a:t>Rationale</a:t>
                      </a:r>
                      <a:endParaRPr lang="en-US" dirty="0"/>
                    </a:p>
                  </a:txBody>
                  <a:tcPr/>
                </a:tc>
              </a:tr>
              <a:tr h="370840">
                <a:tc>
                  <a:txBody>
                    <a:bodyPr/>
                    <a:lstStyle/>
                    <a:p>
                      <a:r>
                        <a:rPr lang="en-US" dirty="0" smtClean="0"/>
                        <a:t>“John, if it were not Abigail you must go to hurt, would you falter</a:t>
                      </a:r>
                      <a:r>
                        <a:rPr lang="en-US" baseline="0" dirty="0" smtClean="0"/>
                        <a:t> now? I think not” (57).</a:t>
                      </a:r>
                      <a:endParaRPr lang="en-US" dirty="0" smtClean="0"/>
                    </a:p>
                    <a:p>
                      <a:endParaRPr lang="en-US" dirty="0" smtClean="0"/>
                    </a:p>
                    <a:p>
                      <a:endParaRPr lang="en-US" dirty="0"/>
                    </a:p>
                  </a:txBody>
                  <a:tcPr/>
                </a:tc>
                <a:tc>
                  <a:txBody>
                    <a:bodyPr/>
                    <a:lstStyle/>
                    <a:p>
                      <a:r>
                        <a:rPr lang="en-US" dirty="0" smtClean="0"/>
                        <a:t>Elizabeth</a:t>
                      </a:r>
                      <a:r>
                        <a:rPr lang="en-US" baseline="0" dirty="0" smtClean="0"/>
                        <a:t> thinks that John still has feelings for Abigail and that is why he doesn’t </a:t>
                      </a:r>
                      <a:r>
                        <a:rPr lang="en-US" baseline="0" dirty="0" smtClean="0"/>
                        <a:t>want </a:t>
                      </a:r>
                      <a:r>
                        <a:rPr lang="en-US" baseline="0" dirty="0" smtClean="0"/>
                        <a:t>to report her as a fraud to the court in Salem.</a:t>
                      </a:r>
                      <a:endParaRPr lang="en-US" dirty="0"/>
                    </a:p>
                  </a:txBody>
                  <a:tcPr/>
                </a:tc>
                <a:tc>
                  <a:txBody>
                    <a:bodyPr/>
                    <a:lstStyle/>
                    <a:p>
                      <a:r>
                        <a:rPr lang="en-US" dirty="0" smtClean="0"/>
                        <a:t>Elizabeth’s insecurity drives the plot forward. Her doubt angers Proctor and may very</a:t>
                      </a:r>
                      <a:r>
                        <a:rPr lang="en-US" baseline="0" dirty="0" smtClean="0"/>
                        <a:t> well be what propels him to action.</a:t>
                      </a:r>
                      <a:endParaRPr lang="en-US" dirty="0"/>
                    </a:p>
                  </a:txBody>
                  <a:tcPr/>
                </a:tc>
              </a:tr>
            </a:tbl>
          </a:graphicData>
        </a:graphic>
      </p:graphicFrame>
      <p:sp>
        <p:nvSpPr>
          <p:cNvPr id="6" name="TextBox 5"/>
          <p:cNvSpPr txBox="1"/>
          <p:nvPr/>
        </p:nvSpPr>
        <p:spPr>
          <a:xfrm>
            <a:off x="533400" y="4191000"/>
            <a:ext cx="8077200" cy="2031325"/>
          </a:xfrm>
          <a:prstGeom prst="rect">
            <a:avLst/>
          </a:prstGeom>
          <a:solidFill>
            <a:schemeClr val="accent4">
              <a:lumMod val="20000"/>
              <a:lumOff val="80000"/>
            </a:schemeClr>
          </a:solidFill>
        </p:spPr>
        <p:txBody>
          <a:bodyPr wrap="square" rtlCol="0">
            <a:spAutoFit/>
          </a:bodyPr>
          <a:lstStyle/>
          <a:p>
            <a:r>
              <a:rPr lang="en-US" dirty="0" smtClean="0">
                <a:solidFill>
                  <a:sysClr val="windowText" lastClr="000000"/>
                </a:solidFill>
              </a:rPr>
              <a:t>Interpretive Statement:  </a:t>
            </a:r>
            <a:r>
              <a:rPr lang="en-US" dirty="0" smtClean="0"/>
              <a:t>Because John fails to report his knowledge of Abigail’s fraudulent charges of witchcraft, Elizabeth  says, “If it were not Abigail you must go to hurt, would you falter now? I think not” (57). This shows that Elizabeth believes John still has feelings for Abigail. Feeling insecure in her marriage may make her lonely and isolated, while demonstrating the insecurity angers John and intensifies the conflict present in their relationship, which is essential to the plot.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Example #2</a:t>
            </a:r>
            <a:endParaRPr lang="en-US" dirty="0"/>
          </a:p>
        </p:txBody>
      </p:sp>
      <p:graphicFrame>
        <p:nvGraphicFramePr>
          <p:cNvPr id="4" name="Content Placeholder 3"/>
          <p:cNvGraphicFramePr>
            <a:graphicFrameLocks noGrp="1"/>
          </p:cNvGraphicFramePr>
          <p:nvPr>
            <p:ph idx="1"/>
          </p:nvPr>
        </p:nvGraphicFramePr>
        <p:xfrm>
          <a:off x="457200" y="1600200"/>
          <a:ext cx="8229600" cy="26568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SATDO Evidence</a:t>
                      </a:r>
                      <a:endParaRPr lang="en-US" dirty="0"/>
                    </a:p>
                  </a:txBody>
                  <a:tcPr/>
                </a:tc>
                <a:tc>
                  <a:txBody>
                    <a:bodyPr/>
                    <a:lstStyle/>
                    <a:p>
                      <a:r>
                        <a:rPr lang="en-US" dirty="0" smtClean="0"/>
                        <a:t>Interpretation</a:t>
                      </a:r>
                      <a:endParaRPr lang="en-US" dirty="0"/>
                    </a:p>
                  </a:txBody>
                  <a:tcPr/>
                </a:tc>
                <a:tc>
                  <a:txBody>
                    <a:bodyPr/>
                    <a:lstStyle/>
                    <a:p>
                      <a:r>
                        <a:rPr lang="en-US" dirty="0" smtClean="0"/>
                        <a:t>Rationale</a:t>
                      </a:r>
                      <a:endParaRPr lang="en-US" dirty="0"/>
                    </a:p>
                  </a:txBody>
                  <a:tcPr/>
                </a:tc>
              </a:tr>
              <a:tr h="370840">
                <a:tc>
                  <a:txBody>
                    <a:bodyPr/>
                    <a:lstStyle/>
                    <a:p>
                      <a:r>
                        <a:rPr lang="en-US" dirty="0" smtClean="0"/>
                        <a:t>“I think, maybe, we have been too hard with Mr. Parris.</a:t>
                      </a:r>
                      <a:r>
                        <a:rPr lang="en-US" baseline="0" dirty="0" smtClean="0"/>
                        <a:t> I think so. But sure we never loved the Devil here” (70).</a:t>
                      </a:r>
                      <a:endParaRPr lang="en-US" dirty="0" smtClean="0"/>
                    </a:p>
                    <a:p>
                      <a:endParaRPr lang="en-US" dirty="0" smtClean="0"/>
                    </a:p>
                    <a:p>
                      <a:endParaRPr lang="en-US" dirty="0"/>
                    </a:p>
                  </a:txBody>
                  <a:tcPr/>
                </a:tc>
                <a:tc>
                  <a:txBody>
                    <a:bodyPr/>
                    <a:lstStyle/>
                    <a:p>
                      <a:r>
                        <a:rPr lang="en-US" baseline="0" dirty="0" smtClean="0"/>
                        <a:t>John, as well as Elizabeth Proctor, were not pleased with Reverend Parris’ preaching style and attitudes. </a:t>
                      </a:r>
                      <a:endParaRPr lang="en-US" dirty="0"/>
                    </a:p>
                  </a:txBody>
                  <a:tcPr/>
                </a:tc>
                <a:tc>
                  <a:txBody>
                    <a:bodyPr/>
                    <a:lstStyle/>
                    <a:p>
                      <a:r>
                        <a:rPr lang="en-US" dirty="0" smtClean="0"/>
                        <a:t>Puritan belief forces them to honor the Reverend</a:t>
                      </a:r>
                      <a:r>
                        <a:rPr lang="en-US" baseline="0" dirty="0" smtClean="0"/>
                        <a:t> as a man of God, despite personal differences. The Proctors set themselves apart by separating religious belief and church participation.</a:t>
                      </a:r>
                      <a:endParaRPr lang="en-US" dirty="0"/>
                    </a:p>
                  </a:txBody>
                  <a:tcPr/>
                </a:tc>
              </a:tr>
            </a:tbl>
          </a:graphicData>
        </a:graphic>
      </p:graphicFrame>
      <p:sp>
        <p:nvSpPr>
          <p:cNvPr id="5" name="TextBox 4"/>
          <p:cNvSpPr txBox="1"/>
          <p:nvPr/>
        </p:nvSpPr>
        <p:spPr>
          <a:xfrm>
            <a:off x="533400" y="4876800"/>
            <a:ext cx="8077200" cy="1477328"/>
          </a:xfrm>
          <a:prstGeom prst="rect">
            <a:avLst/>
          </a:prstGeom>
          <a:solidFill>
            <a:schemeClr val="accent4">
              <a:lumMod val="20000"/>
              <a:lumOff val="80000"/>
            </a:schemeClr>
          </a:solidFill>
        </p:spPr>
        <p:txBody>
          <a:bodyPr wrap="square" rtlCol="0">
            <a:spAutoFit/>
          </a:bodyPr>
          <a:lstStyle/>
          <a:p>
            <a:r>
              <a:rPr lang="en-US" dirty="0" smtClean="0">
                <a:solidFill>
                  <a:sysClr val="windowText" lastClr="000000"/>
                </a:solidFill>
              </a:rPr>
              <a:t>Interpretive Statement:   </a:t>
            </a:r>
            <a:r>
              <a:rPr lang="en-US" dirty="0" smtClean="0"/>
              <a:t>John has made it clear that he disagrees with Reverend Parris’ preaching style and attitudes, and Elizabeth aligns herself with her husband: “I think, maybe, we have been too hard with Mr. Parris” (70). This is significant because Puritan belief requires church attendance; the Proctors would be considered rebellious for making judgments on an ordained Reverend.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Example #3</a:t>
            </a:r>
            <a:endParaRPr lang="en-US" dirty="0"/>
          </a:p>
        </p:txBody>
      </p:sp>
      <p:graphicFrame>
        <p:nvGraphicFramePr>
          <p:cNvPr id="4" name="Content Placeholder 3"/>
          <p:cNvGraphicFramePr>
            <a:graphicFrameLocks noGrp="1"/>
          </p:cNvGraphicFramePr>
          <p:nvPr>
            <p:ph idx="1"/>
          </p:nvPr>
        </p:nvGraphicFramePr>
        <p:xfrm>
          <a:off x="457200" y="1295400"/>
          <a:ext cx="8229600" cy="3144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SATDO Evidence</a:t>
                      </a:r>
                      <a:endParaRPr lang="en-US" dirty="0"/>
                    </a:p>
                  </a:txBody>
                  <a:tcPr/>
                </a:tc>
                <a:tc>
                  <a:txBody>
                    <a:bodyPr/>
                    <a:lstStyle/>
                    <a:p>
                      <a:r>
                        <a:rPr lang="en-US" dirty="0" smtClean="0"/>
                        <a:t>Interpretation</a:t>
                      </a:r>
                      <a:endParaRPr lang="en-US" dirty="0"/>
                    </a:p>
                  </a:txBody>
                  <a:tcPr/>
                </a:tc>
                <a:tc>
                  <a:txBody>
                    <a:bodyPr/>
                    <a:lstStyle/>
                    <a:p>
                      <a:r>
                        <a:rPr lang="en-US" dirty="0" smtClean="0"/>
                        <a:t>Rationale</a:t>
                      </a:r>
                      <a:endParaRPr lang="en-US" dirty="0"/>
                    </a:p>
                  </a:txBody>
                  <a:tcPr/>
                </a:tc>
              </a:tr>
              <a:tr h="370840">
                <a:tc>
                  <a:txBody>
                    <a:bodyPr/>
                    <a:lstStyle/>
                    <a:p>
                      <a:r>
                        <a:rPr lang="en-US" sz="1600" dirty="0" smtClean="0"/>
                        <a:t>“I</a:t>
                      </a:r>
                      <a:r>
                        <a:rPr lang="en-US" sz="1600" baseline="0" dirty="0" smtClean="0"/>
                        <a:t> cannot think the Devil may own a woman’s soul, Mr. Hale, when she keeps an upright way, as I have….if you believe I may do only good work in the world, and yet be secretly bound to Satan, then I must tell you, sir, I do not believe it” (74).</a:t>
                      </a:r>
                      <a:endParaRPr lang="en-US" sz="1600" dirty="0" smtClean="0"/>
                    </a:p>
                    <a:p>
                      <a:endParaRPr lang="en-US" sz="1600" dirty="0" smtClean="0"/>
                    </a:p>
                    <a:p>
                      <a:endParaRPr lang="en-US" sz="1600" dirty="0"/>
                    </a:p>
                  </a:txBody>
                  <a:tcPr/>
                </a:tc>
                <a:tc>
                  <a:txBody>
                    <a:bodyPr/>
                    <a:lstStyle/>
                    <a:p>
                      <a:r>
                        <a:rPr lang="en-US" sz="1600" dirty="0" smtClean="0"/>
                        <a:t>Elizabeth</a:t>
                      </a:r>
                      <a:r>
                        <a:rPr lang="en-US" sz="1600" baseline="0" dirty="0" smtClean="0"/>
                        <a:t> indicates disbelief in the accusations of witchcraft, especially since she is accused and strives to be a good person.</a:t>
                      </a:r>
                      <a:endParaRPr lang="en-US" sz="1600" dirty="0"/>
                    </a:p>
                  </a:txBody>
                  <a:tcPr/>
                </a:tc>
                <a:tc>
                  <a:txBody>
                    <a:bodyPr/>
                    <a:lstStyle/>
                    <a:p>
                      <a:r>
                        <a:rPr lang="en-US" sz="1600" dirty="0" smtClean="0"/>
                        <a:t>Puritans</a:t>
                      </a:r>
                      <a:r>
                        <a:rPr lang="en-US" sz="1600" baseline="0" dirty="0" smtClean="0"/>
                        <a:t> believed in the Bible as the ultimate authority. Since the Bible says there are witches, “the devil is  a wily one,” and even that Lucifer was beautiful before his fall, it is easy for them to believe anyone could become possessed. This statement sets Elizabeth apart from the Puritan ministers.</a:t>
                      </a:r>
                      <a:endParaRPr lang="en-US" sz="1600" dirty="0"/>
                    </a:p>
                  </a:txBody>
                  <a:tcPr/>
                </a:tc>
              </a:tr>
            </a:tbl>
          </a:graphicData>
        </a:graphic>
      </p:graphicFrame>
      <p:sp>
        <p:nvSpPr>
          <p:cNvPr id="5" name="TextBox 4"/>
          <p:cNvSpPr txBox="1"/>
          <p:nvPr/>
        </p:nvSpPr>
        <p:spPr>
          <a:xfrm>
            <a:off x="533400" y="4724400"/>
            <a:ext cx="8077200" cy="1477328"/>
          </a:xfrm>
          <a:prstGeom prst="rect">
            <a:avLst/>
          </a:prstGeom>
          <a:solidFill>
            <a:schemeClr val="accent4">
              <a:lumMod val="20000"/>
              <a:lumOff val="80000"/>
            </a:schemeClr>
          </a:solidFill>
        </p:spPr>
        <p:txBody>
          <a:bodyPr wrap="square" rtlCol="0">
            <a:spAutoFit/>
          </a:bodyPr>
          <a:lstStyle/>
          <a:p>
            <a:r>
              <a:rPr lang="en-US" dirty="0" smtClean="0">
                <a:solidFill>
                  <a:schemeClr val="accent3"/>
                </a:solidFill>
              </a:rPr>
              <a:t>Interpretive Statement:  </a:t>
            </a:r>
            <a:r>
              <a:rPr lang="en-US" dirty="0" smtClean="0"/>
              <a:t>Hale is alarmed when Elizabeth admits that she does  not think a person can behave in “an upright way” and simultaneously be “bound to Satan” (74). To Hale, Elizabeth appears to be contradicting the established authority of the Bible . From his perspective, this puts her Christian goodness in question and enables him to proceed with the investigation.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6">
      <a:dk1>
        <a:srgbClr val="FF0000"/>
      </a:dk1>
      <a:lt1>
        <a:srgbClr val="7F7F7F"/>
      </a:lt1>
      <a:dk2>
        <a:srgbClr val="FF0000"/>
      </a:dk2>
      <a:lt2>
        <a:srgbClr val="F4E7ED"/>
      </a:lt2>
      <a:accent1>
        <a:srgbClr val="000000"/>
      </a:accent1>
      <a:accent2>
        <a:srgbClr val="FF0000"/>
      </a:accent2>
      <a:accent3>
        <a:srgbClr val="000000"/>
      </a:accent3>
      <a:accent4>
        <a:srgbClr val="BFBFBF"/>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128</TotalTime>
  <Words>670</Words>
  <Application>Microsoft Office PowerPoint</Application>
  <PresentationFormat>On-screen Show (4:3)</PresentationFormat>
  <Paragraphs>42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Interpretive Statements</vt:lpstr>
      <vt:lpstr>Create an Interpretive Statement</vt:lpstr>
      <vt:lpstr>If you know the  Jane Schaffer Method…</vt:lpstr>
      <vt:lpstr>Remember!</vt:lpstr>
      <vt:lpstr>Example #1</vt:lpstr>
      <vt:lpstr>Example #2</vt:lpstr>
      <vt:lpstr>Example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Interpretive Statements</dc:title>
  <dc:creator>Lonna Michelle Rojas</dc:creator>
  <cp:lastModifiedBy>Rojas, Lonna</cp:lastModifiedBy>
  <cp:revision>35</cp:revision>
  <dcterms:created xsi:type="dcterms:W3CDTF">2013-10-01T05:49:40Z</dcterms:created>
  <dcterms:modified xsi:type="dcterms:W3CDTF">2015-10-28T18:47:02Z</dcterms:modified>
</cp:coreProperties>
</file>