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9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37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C0A8EA2-411C-475E-8233-AEE0E0079F09}" type="datetimeFigureOut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2FB3E349-7FC1-46C5-8E9B-6EFAE40F291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117c2kIe1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dWjHV35nHI#t=158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457200"/>
            <a:ext cx="38862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INFORMATION ANALYSIS IN Marketing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WF </a:t>
            </a:r>
            <a:r>
              <a:rPr lang="en-US" sz="1800" smtClean="0"/>
              <a:t>SEM2 </a:t>
            </a:r>
            <a:r>
              <a:rPr lang="en-US" sz="1800" smtClean="0"/>
              <a:t>1.07/ PPT 2</a:t>
            </a:r>
            <a:endParaRPr lang="en-US" sz="1800" dirty="0"/>
          </a:p>
        </p:txBody>
      </p:sp>
      <p:pic>
        <p:nvPicPr>
          <p:cNvPr id="2051" name="Picture 3" descr="C:\Users\CTE\AppData\Local\Microsoft\Windows\Temporary Internet Files\Content.IE5\E4KZ4V3S\MC90043983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2575560" cy="257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4559298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1.07 </a:t>
            </a:r>
            <a:r>
              <a:rPr lang="en-US" dirty="0"/>
              <a:t>Understands tools, strategies, and systems needed to access, process, maintain,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evaluate</a:t>
            </a:r>
            <a:r>
              <a:rPr lang="en-US" dirty="0"/>
              <a:t>, and disseminate information to assist business </a:t>
            </a:r>
            <a:r>
              <a:rPr lang="en-US" dirty="0" smtClean="0"/>
              <a:t>decision-making.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9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34466"/>
            <a:ext cx="7772400" cy="3570427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   </a:t>
            </a:r>
            <a:r>
              <a:rPr lang="en-US" sz="2400" u="sng" dirty="0" smtClean="0"/>
              <a:t>obtain</a:t>
            </a:r>
            <a:r>
              <a:rPr lang="en-US" sz="2400" dirty="0" smtClean="0"/>
              <a:t> </a:t>
            </a:r>
            <a:r>
              <a:rPr lang="en-US" sz="2400" dirty="0"/>
              <a:t>a variety of </a:t>
            </a:r>
            <a:r>
              <a:rPr lang="en-US" sz="2400" u="sng" dirty="0"/>
              <a:t>information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2.    interpret </a:t>
            </a:r>
            <a:r>
              <a:rPr lang="en-US" sz="2400" dirty="0"/>
              <a:t>it </a:t>
            </a:r>
            <a:r>
              <a:rPr lang="en-US" sz="2400" u="sng" dirty="0"/>
              <a:t>accurately</a:t>
            </a:r>
            <a:r>
              <a:rPr lang="en-US" sz="2400" dirty="0"/>
              <a:t> </a:t>
            </a:r>
            <a:r>
              <a:rPr lang="en-US" sz="2400" dirty="0" smtClean="0"/>
              <a:t>to answer specific</a:t>
            </a:r>
            <a:br>
              <a:rPr lang="en-US" sz="2400" dirty="0" smtClean="0"/>
            </a:br>
            <a:r>
              <a:rPr lang="en-US" sz="2400" dirty="0"/>
              <a:t>	 marketing questions.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3.    manipulate </a:t>
            </a:r>
            <a:r>
              <a:rPr lang="en-US" sz="2400" dirty="0"/>
              <a:t>the data to obtain the </a:t>
            </a:r>
            <a:r>
              <a:rPr lang="en-US" sz="2400" dirty="0" smtClean="0"/>
              <a:t>answers</a:t>
            </a:r>
            <a:br>
              <a:rPr lang="en-US" sz="2400" dirty="0" smtClean="0"/>
            </a:br>
            <a:r>
              <a:rPr lang="en-US" sz="2400" dirty="0"/>
              <a:t>	</a:t>
            </a:r>
            <a:r>
              <a:rPr lang="en-US" sz="2400" dirty="0" smtClean="0"/>
              <a:t>they </a:t>
            </a:r>
            <a:r>
              <a:rPr lang="en-US" sz="2400" dirty="0"/>
              <a:t>want.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	</a:t>
            </a:r>
            <a:r>
              <a:rPr lang="en-US" sz="1800" i="1" dirty="0" smtClean="0"/>
              <a:t>Note - This </a:t>
            </a:r>
            <a:r>
              <a:rPr lang="en-US" sz="1800" i="1" dirty="0"/>
              <a:t>practice will not help them solve </a:t>
            </a:r>
            <a:r>
              <a:rPr lang="en-US" sz="1800" i="1" dirty="0" smtClean="0"/>
              <a:t>problems</a:t>
            </a:r>
            <a:br>
              <a:rPr lang="en-US" sz="1800" i="1" dirty="0" smtClean="0"/>
            </a:br>
            <a:r>
              <a:rPr lang="en-US" sz="1800" i="1" dirty="0" smtClean="0"/>
              <a:t> 	or </a:t>
            </a:r>
            <a:r>
              <a:rPr lang="en-US" sz="1800" i="1" dirty="0"/>
              <a:t>make good decisions if they interpret the data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/>
              <a:t>	</a:t>
            </a:r>
            <a:r>
              <a:rPr lang="en-US" sz="1800" i="1" dirty="0" smtClean="0"/>
              <a:t>inaccurately</a:t>
            </a:r>
            <a:r>
              <a:rPr lang="en-US" sz="1800" i="1" dirty="0"/>
              <a:t>.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6019800"/>
            <a:ext cx="6858000" cy="609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SEM2  1.07 Information Technology Analysis in Marketing Research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731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cap="small" dirty="0" smtClean="0"/>
              <a:t>How</a:t>
            </a:r>
            <a:r>
              <a:rPr lang="en-US" sz="2400" b="1" dirty="0" smtClean="0"/>
              <a:t> </a:t>
            </a:r>
            <a:r>
              <a:rPr lang="en-US" sz="2400" b="1" cap="small" dirty="0"/>
              <a:t>do businesses use databases for analysis?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pic>
        <p:nvPicPr>
          <p:cNvPr id="1026" name="Picture 2" descr="C:\Program Files (x86)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733800"/>
            <a:ext cx="1371600" cy="133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9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8002" y="666750"/>
            <a:ext cx="625203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cap="small" dirty="0" smtClean="0"/>
              <a:t>Marketing Research</a:t>
            </a:r>
          </a:p>
          <a:p>
            <a:pPr algn="ctr"/>
            <a:r>
              <a:rPr lang="en-US" sz="2000" b="1" cap="small" dirty="0" smtClean="0"/>
              <a:t>A tool Companies Use To Market Their Business</a:t>
            </a:r>
          </a:p>
          <a:p>
            <a:pPr algn="ctr"/>
            <a:r>
              <a:rPr lang="en-US" sz="2000" b="1" cap="small" dirty="0" smtClean="0"/>
              <a:t>Video</a:t>
            </a:r>
          </a:p>
          <a:p>
            <a:pPr algn="ctr"/>
            <a:r>
              <a:rPr lang="en-US" b="1" dirty="0" smtClean="0">
                <a:hlinkClick r:id="rId2"/>
              </a:rPr>
              <a:t>http://www.youtube.com/watch?v=I117c2kIe14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609600" y="2726174"/>
            <a:ext cx="8045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cap="small" dirty="0" smtClean="0"/>
              <a:t>This is just ONE example of Marketing Research Companies using Technology</a:t>
            </a:r>
          </a:p>
          <a:p>
            <a:pPr algn="ctr"/>
            <a:r>
              <a:rPr lang="en-US" cap="small" dirty="0" smtClean="0"/>
              <a:t>To Analyze Customer Data for Other Businesses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09801"/>
            <a:ext cx="7772400" cy="2047220"/>
          </a:xfrm>
        </p:spPr>
        <p:txBody>
          <a:bodyPr>
            <a:normAutofit fontScale="90000"/>
          </a:bodyPr>
          <a:lstStyle/>
          <a:p>
            <a:r>
              <a:rPr lang="en-US" sz="2400" cap="small" dirty="0" smtClean="0"/>
              <a:t>   1.   identify </a:t>
            </a:r>
            <a:r>
              <a:rPr lang="en-US" sz="2400" cap="small" dirty="0"/>
              <a:t>specific </a:t>
            </a:r>
            <a:r>
              <a:rPr lang="en-US" sz="2400" cap="small" dirty="0" smtClean="0"/>
              <a:t>customer </a:t>
            </a:r>
            <a:r>
              <a:rPr lang="en-US" sz="2400" u="sng" cap="small" dirty="0" smtClean="0"/>
              <a:t>Characteristics</a:t>
            </a:r>
            <a:r>
              <a:rPr lang="en-US" sz="2400" cap="small" dirty="0" smtClean="0"/>
              <a:t> </a:t>
            </a:r>
            <a:br>
              <a:rPr lang="en-US" sz="2400" cap="small" dirty="0" smtClean="0"/>
            </a:br>
            <a:r>
              <a:rPr lang="en-US" sz="2400" cap="small" dirty="0" smtClean="0"/>
              <a:t/>
            </a:r>
            <a:br>
              <a:rPr lang="en-US" sz="2400" cap="small" dirty="0" smtClean="0"/>
            </a:br>
            <a:r>
              <a:rPr lang="en-US" sz="2400" cap="small" dirty="0" smtClean="0"/>
              <a:t>   2.   find a </a:t>
            </a:r>
            <a:r>
              <a:rPr lang="en-US" sz="2400" u="sng" cap="small" dirty="0" smtClean="0"/>
              <a:t>correlation</a:t>
            </a:r>
            <a:r>
              <a:rPr lang="en-US" sz="2400" cap="small" dirty="0" smtClean="0"/>
              <a:t> within customer data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	</a:t>
            </a:r>
            <a:r>
              <a:rPr lang="en-US" sz="2400" cap="none" dirty="0" smtClean="0"/>
              <a:t>Psychographic   +   Demographics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810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Businesses use customer </a:t>
            </a:r>
            <a:r>
              <a:rPr lang="en-US" sz="2400" u="sng" dirty="0" smtClean="0"/>
              <a:t>profiles</a:t>
            </a:r>
            <a:r>
              <a:rPr lang="en-US" sz="2400" dirty="0" smtClean="0"/>
              <a:t> and </a:t>
            </a:r>
            <a:r>
              <a:rPr lang="en-US" sz="2400" u="sng" dirty="0" smtClean="0"/>
              <a:t>buying</a:t>
            </a:r>
            <a:r>
              <a:rPr lang="en-US" sz="2400" dirty="0" smtClean="0"/>
              <a:t> behaviors to find the best ways to market its goods and services to their target market.  They use a customer </a:t>
            </a:r>
            <a:r>
              <a:rPr lang="en-US" sz="2400" u="sng" dirty="0" smtClean="0"/>
              <a:t>database</a:t>
            </a:r>
            <a:r>
              <a:rPr lang="en-US" sz="2400" dirty="0" smtClean="0"/>
              <a:t> and/or hire a marketing research agency to: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493520" y="4343400"/>
            <a:ext cx="5681940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Know the Value of Your Business – Video</a:t>
            </a:r>
          </a:p>
          <a:p>
            <a:r>
              <a:rPr lang="en-US" dirty="0" smtClean="0">
                <a:hlinkClick r:id="rId2"/>
              </a:rPr>
              <a:t>https://www.youtube.com/watch?v=DdWjHV35nHI#t=158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102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of data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630524"/>
              </p:ext>
            </p:extLst>
          </p:nvPr>
        </p:nvGraphicFramePr>
        <p:xfrm>
          <a:off x="1219202" y="2057400"/>
          <a:ext cx="6705597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199"/>
                <a:gridCol w="2235199"/>
                <a:gridCol w="2235199"/>
              </a:tblGrid>
              <a:tr h="436578">
                <a:tc>
                  <a:txBody>
                    <a:bodyPr/>
                    <a:lstStyle/>
                    <a:p>
                      <a:r>
                        <a:rPr lang="en-US" dirty="0" smtClean="0"/>
                        <a:t>Bar Graph Chart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Line Graph Chart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Pie Chart</a:t>
                      </a:r>
                      <a:endParaRPr lang="en-US" dirty="0"/>
                    </a:p>
                  </a:txBody>
                  <a:tcPr/>
                </a:tc>
              </a:tr>
              <a:tr h="3983022">
                <a:tc>
                  <a:txBody>
                    <a:bodyPr/>
                    <a:lstStyle/>
                    <a:p>
                      <a:r>
                        <a:rPr lang="en-US" dirty="0" smtClean="0"/>
                        <a:t>When looking at a bar graph,</a:t>
                      </a:r>
                      <a:r>
                        <a:rPr lang="en-US" baseline="0" dirty="0" smtClean="0"/>
                        <a:t> the bar that is the tallest bar shows the most correlation (</a:t>
                      </a:r>
                      <a:r>
                        <a:rPr lang="en-US" u="sng" baseline="0" dirty="0" smtClean="0"/>
                        <a:t>affiliation</a:t>
                      </a:r>
                      <a:r>
                        <a:rPr lang="en-US" baseline="0" dirty="0" smtClean="0"/>
                        <a:t>) of data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When looking at</a:t>
                      </a:r>
                      <a:r>
                        <a:rPr lang="en-US" baseline="0" dirty="0" smtClean="0"/>
                        <a:t> a line graph,  the lines that cross show a direct correlation (affiliation) of data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When looking at a pie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graph, the biggest piece of the pie shows the most correlation (affiliation) of data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CTE\AppData\Local\Microsoft\Windows\Temporary Internet Files\Content.IE5\4XNIUVSM\MP90038263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24000" y="4362779"/>
            <a:ext cx="1600200" cy="138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23327" y="1315306"/>
            <a:ext cx="3716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does the data have in common?</a:t>
            </a:r>
            <a:endParaRPr lang="en-US" dirty="0"/>
          </a:p>
        </p:txBody>
      </p:sp>
      <p:pic>
        <p:nvPicPr>
          <p:cNvPr id="1027" name="Picture 3" descr="C:\Users\CTE\AppData\Local\Microsoft\Windows\Temporary Internet Files\Content.IE5\9I0ATW02\MC90044202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4813"/>
            <a:ext cx="1841500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TE\AppData\Local\Microsoft\Windows\Temporary Internet Files\Content.IE5\E4KZ4V3S\MC90044145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366897"/>
            <a:ext cx="1826643" cy="138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TE\AppData\Local\Microsoft\Windows\Temporary Internet Files\Content.IE5\YQ3EFVFZ\MC900312664[2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446000"/>
            <a:ext cx="1345199" cy="122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80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1219200"/>
            <a:ext cx="7772400" cy="38528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 </a:t>
            </a:r>
            <a:r>
              <a:rPr lang="en-US" sz="2200" dirty="0" smtClean="0"/>
              <a:t>1</a:t>
            </a:r>
            <a:r>
              <a:rPr lang="en-US" sz="2200" cap="small" dirty="0" smtClean="0"/>
              <a:t>.  To Identify </a:t>
            </a:r>
            <a:r>
              <a:rPr lang="en-US" sz="2200" cap="small" dirty="0"/>
              <a:t>fans/customers who have purchased </a:t>
            </a:r>
            <a:r>
              <a:rPr lang="en-US" sz="2200" cap="small" dirty="0" smtClean="0"/>
              <a:t>in </a:t>
            </a:r>
            <a:r>
              <a:rPr lang="en-US" sz="2200" cap="small" dirty="0"/>
              <a:t>the last </a:t>
            </a:r>
            <a:r>
              <a:rPr lang="en-US" sz="2200" cap="small" dirty="0" smtClean="0"/>
              <a:t>	six months</a:t>
            </a:r>
            <a:r>
              <a:rPr lang="en-US" sz="2200" cap="small" dirty="0"/>
              <a:t>. </a:t>
            </a:r>
            <a:r>
              <a:rPr lang="en-US" sz="2200" cap="small" dirty="0" smtClean="0"/>
              <a:t/>
            </a:r>
            <a:br>
              <a:rPr lang="en-US" sz="2200" cap="small" dirty="0" smtClean="0"/>
            </a:br>
            <a:r>
              <a:rPr lang="en-US" sz="2200" cap="small" dirty="0" smtClean="0"/>
              <a:t/>
            </a:r>
            <a:br>
              <a:rPr lang="en-US" sz="2200" cap="small" dirty="0" smtClean="0"/>
            </a:br>
            <a:r>
              <a:rPr lang="en-US" sz="2200" cap="small" dirty="0"/>
              <a:t> </a:t>
            </a:r>
            <a:r>
              <a:rPr lang="en-US" sz="2200" cap="small" dirty="0" smtClean="0"/>
              <a:t>2.  To Identify </a:t>
            </a:r>
            <a:r>
              <a:rPr lang="en-US" sz="2200" cap="small" dirty="0"/>
              <a:t>those with multiple purchases. </a:t>
            </a:r>
            <a:r>
              <a:rPr lang="en-US" sz="2200" cap="small" dirty="0" smtClean="0"/>
              <a:t/>
            </a:r>
            <a:br>
              <a:rPr lang="en-US" sz="2200" cap="small" dirty="0" smtClean="0"/>
            </a:br>
            <a:r>
              <a:rPr lang="en-US" sz="2200" cap="small" dirty="0" smtClean="0"/>
              <a:t/>
            </a:r>
            <a:br>
              <a:rPr lang="en-US" sz="2200" cap="small" dirty="0" smtClean="0"/>
            </a:br>
            <a:r>
              <a:rPr lang="en-US" sz="2200" cap="small" dirty="0"/>
              <a:t> </a:t>
            </a:r>
            <a:r>
              <a:rPr lang="en-US" sz="2200" cap="small" dirty="0" smtClean="0"/>
              <a:t>3.  To Identify </a:t>
            </a:r>
            <a:r>
              <a:rPr lang="en-US" sz="2200" cap="small" dirty="0"/>
              <a:t>those who have purchased </a:t>
            </a:r>
            <a:r>
              <a:rPr lang="en-US" sz="2200" cap="small" dirty="0" smtClean="0"/>
              <a:t/>
            </a:r>
            <a:br>
              <a:rPr lang="en-US" sz="2200" cap="small" dirty="0" smtClean="0"/>
            </a:br>
            <a:r>
              <a:rPr lang="en-US" sz="2200" cap="small" dirty="0"/>
              <a:t> 	</a:t>
            </a:r>
            <a:r>
              <a:rPr lang="en-US" sz="2200" cap="small" dirty="0" smtClean="0"/>
              <a:t>more </a:t>
            </a:r>
            <a:r>
              <a:rPr lang="en-US" sz="2200" cap="small" dirty="0"/>
              <a:t>than $100 of the </a:t>
            </a:r>
            <a:r>
              <a:rPr lang="en-US" sz="2200" cap="small" dirty="0" smtClean="0"/>
              <a:t>sport/event </a:t>
            </a:r>
            <a:r>
              <a:rPr lang="en-US" sz="2200" cap="small" dirty="0"/>
              <a:t>product. </a:t>
            </a:r>
            <a:r>
              <a:rPr lang="en-US" sz="2200" cap="small" dirty="0" smtClean="0"/>
              <a:t/>
            </a:r>
            <a:br>
              <a:rPr lang="en-US" sz="2200" cap="small" dirty="0" smtClean="0"/>
            </a:br>
            <a:r>
              <a:rPr lang="en-US" sz="2200" cap="small" dirty="0"/>
              <a:t/>
            </a:r>
            <a:br>
              <a:rPr lang="en-US" sz="2200" cap="small" dirty="0"/>
            </a:br>
            <a:r>
              <a:rPr lang="en-US" sz="2200" cap="small" dirty="0" smtClean="0"/>
              <a:t> 4.  To Create </a:t>
            </a:r>
            <a:r>
              <a:rPr lang="en-US" sz="2200" cap="small" dirty="0"/>
              <a:t>a list of customers whose </a:t>
            </a:r>
            <a:r>
              <a:rPr lang="en-US" sz="2200" cap="small" dirty="0" smtClean="0"/>
              <a:t>names/accounts 	appeared on reports/lists</a:t>
            </a:r>
            <a:endParaRPr lang="en-US" sz="2200" cap="smal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85800" y="304801"/>
            <a:ext cx="7772400" cy="6096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cap="small" dirty="0" smtClean="0"/>
              <a:t>Why use Database – Information Technology Research?</a:t>
            </a:r>
            <a:endParaRPr lang="en-US" b="1" cap="small" dirty="0"/>
          </a:p>
        </p:txBody>
      </p:sp>
      <p:sp>
        <p:nvSpPr>
          <p:cNvPr id="2" name="TextBox 1"/>
          <p:cNvSpPr txBox="1"/>
          <p:nvPr/>
        </p:nvSpPr>
        <p:spPr>
          <a:xfrm>
            <a:off x="605481" y="4876800"/>
            <a:ext cx="7776519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Data is </a:t>
            </a:r>
            <a:r>
              <a:rPr lang="en-US" u="sng" dirty="0" smtClean="0">
                <a:solidFill>
                  <a:schemeClr val="bg1"/>
                </a:solidFill>
              </a:rPr>
              <a:t>static</a:t>
            </a:r>
            <a:r>
              <a:rPr lang="en-US" dirty="0" smtClean="0">
                <a:solidFill>
                  <a:schemeClr val="bg1"/>
                </a:solidFill>
              </a:rPr>
              <a:t> – it does NOT change.  Related </a:t>
            </a:r>
            <a:r>
              <a:rPr lang="en-US" dirty="0">
                <a:solidFill>
                  <a:schemeClr val="bg1"/>
                </a:solidFill>
              </a:rPr>
              <a:t>data are linked together rather than being grouped together in folders. </a:t>
            </a:r>
          </a:p>
        </p:txBody>
      </p:sp>
    </p:spTree>
    <p:extLst>
      <p:ext uri="{BB962C8B-B14F-4D97-AF65-F5344CB8AC3E}">
        <p14:creationId xmlns:p14="http://schemas.microsoft.com/office/powerpoint/2010/main" val="373319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TC101859862[[fn=Urban Pop]]</Template>
  <TotalTime>181</TotalTime>
  <Words>262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Urban Pop</vt:lpstr>
      <vt:lpstr>INFORMATION ANALYSIS IN Marketing Research</vt:lpstr>
      <vt:lpstr>1.    obtain a variety of information   2.    interpret it accurately to answer specific   marketing questions.   3.    manipulate the data to obtain the answers  they want.       Note - This practice will not help them solve problems   or make good decisions if they interpret the data  inaccurately. </vt:lpstr>
      <vt:lpstr>PowerPoint Presentation</vt:lpstr>
      <vt:lpstr>   1.   identify specific customer Characteristics      2.   find a correlation within customer data    Psychographic   +   Demographics </vt:lpstr>
      <vt:lpstr>Correlation of data</vt:lpstr>
      <vt:lpstr> 1.  To Identify fans/customers who have purchased in the last  six months.    2.  To Identify those with multiple purchases.    3.  To Identify those who have purchased    more than $100 of the sport/event product.    4.  To Create a list of customers whose names/accounts  appeared on reports/lists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Management</dc:title>
  <dc:creator>CTE</dc:creator>
  <cp:lastModifiedBy>WSAdmin</cp:lastModifiedBy>
  <cp:revision>18</cp:revision>
  <dcterms:created xsi:type="dcterms:W3CDTF">2014-03-15T18:07:17Z</dcterms:created>
  <dcterms:modified xsi:type="dcterms:W3CDTF">2014-05-07T15:22:14Z</dcterms:modified>
</cp:coreProperties>
</file>