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5605" r:id="rId1"/>
  </p:sldMasterIdLst>
  <p:notesMasterIdLst>
    <p:notesMasterId r:id="rId21"/>
  </p:notesMasterIdLst>
  <p:handoutMasterIdLst>
    <p:handoutMasterId r:id="rId22"/>
  </p:handoutMasterIdLst>
  <p:sldIdLst>
    <p:sldId id="256" r:id="rId2"/>
    <p:sldId id="258" r:id="rId3"/>
    <p:sldId id="262" r:id="rId4"/>
    <p:sldId id="325" r:id="rId5"/>
    <p:sldId id="343" r:id="rId6"/>
    <p:sldId id="331" r:id="rId7"/>
    <p:sldId id="341" r:id="rId8"/>
    <p:sldId id="333" r:id="rId9"/>
    <p:sldId id="335" r:id="rId10"/>
    <p:sldId id="336" r:id="rId11"/>
    <p:sldId id="337" r:id="rId12"/>
    <p:sldId id="334" r:id="rId13"/>
    <p:sldId id="338" r:id="rId14"/>
    <p:sldId id="339" r:id="rId15"/>
    <p:sldId id="342" r:id="rId16"/>
    <p:sldId id="322" r:id="rId17"/>
    <p:sldId id="323" r:id="rId18"/>
    <p:sldId id="324" r:id="rId19"/>
    <p:sldId id="329" r:id="rId20"/>
  </p:sldIdLst>
  <p:sldSz cx="9144000" cy="6858000" type="screen4x3"/>
  <p:notesSz cx="9236075" cy="6950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userDrawn="1">
          <p15:clr>
            <a:srgbClr val="A4A3A4"/>
          </p15:clr>
        </p15:guide>
        <p15:guide id="3" pos="2976" userDrawn="1">
          <p15:clr>
            <a:srgbClr val="A4A3A4"/>
          </p15:clr>
        </p15:guide>
        <p15:guide id="4" orient="horz" pos="2256" userDrawn="1">
          <p15:clr>
            <a:srgbClr val="A4A3A4"/>
          </p15:clr>
        </p15:guide>
      </p15:sldGuideLst>
    </p:ext>
    <p:ext uri="{2D200454-40CA-4A62-9FC3-DE9A4176ACB9}">
      <p15:notesGuideLst xmlns:p15="http://schemas.microsoft.com/office/powerpoint/2012/main">
        <p15:guide id="1" orient="horz" pos="2189" userDrawn="1">
          <p15:clr>
            <a:srgbClr val="A4A3A4"/>
          </p15:clr>
        </p15:guide>
        <p15:guide id="2" pos="290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y T. Prisco" initials="MTP" lastIdx="0" clrIdx="0">
    <p:extLst>
      <p:ext uri="{19B8F6BF-5375-455C-9EA6-DF929625EA0E}">
        <p15:presenceInfo xmlns:p15="http://schemas.microsoft.com/office/powerpoint/2012/main" userId="S-1-5-21-504565967-669472446-620655208-292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175" autoAdjust="0"/>
    <p:restoredTop sz="85865" autoAdjust="0"/>
  </p:normalViewPr>
  <p:slideViewPr>
    <p:cSldViewPr>
      <p:cViewPr varScale="1">
        <p:scale>
          <a:sx n="108" d="100"/>
          <a:sy n="108" d="100"/>
        </p:scale>
        <p:origin x="1500" y="96"/>
      </p:cViewPr>
      <p:guideLst>
        <p:guide orient="horz" pos="2160"/>
        <p:guide pos="2880"/>
        <p:guide pos="2976"/>
        <p:guide orient="horz" pos="2256"/>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howGuides="1">
      <p:cViewPr varScale="1">
        <p:scale>
          <a:sx n="106" d="100"/>
          <a:sy n="106" d="100"/>
        </p:scale>
        <p:origin x="2628" y="114"/>
      </p:cViewPr>
      <p:guideLst>
        <p:guide orient="horz" pos="2189"/>
        <p:guide pos="290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800" b="1" dirty="0">
                <a:solidFill>
                  <a:schemeClr val="tx2">
                    <a:lumMod val="50000"/>
                  </a:schemeClr>
                </a:solidFill>
              </a:rPr>
              <a:t>Revenue Sources</a:t>
            </a:r>
            <a:r>
              <a:rPr lang="en-US" sz="2800" dirty="0">
                <a:solidFill>
                  <a:schemeClr val="tx2">
                    <a:lumMod val="50000"/>
                  </a:schemeClr>
                </a:solidFill>
              </a:rPr>
              <a:t> </a:t>
            </a:r>
          </a:p>
          <a:p>
            <a:pPr>
              <a:defRPr/>
            </a:pPr>
            <a:r>
              <a:rPr lang="en-US" sz="2000" b="1" dirty="0" smtClean="0">
                <a:solidFill>
                  <a:schemeClr val="tx2">
                    <a:lumMod val="50000"/>
                  </a:schemeClr>
                </a:solidFill>
              </a:rPr>
              <a:t>$15,302,122</a:t>
            </a:r>
          </a:p>
          <a:p>
            <a:pPr>
              <a:defRPr/>
            </a:pPr>
            <a:r>
              <a:rPr lang="en-US" sz="2000" b="1" dirty="0" smtClean="0">
                <a:solidFill>
                  <a:schemeClr val="tx2">
                    <a:lumMod val="50000"/>
                  </a:schemeClr>
                </a:solidFill>
              </a:rPr>
              <a:t>FY2023</a:t>
            </a:r>
            <a:endParaRPr lang="en-US" sz="2000" b="1" dirty="0">
              <a:solidFill>
                <a:schemeClr val="tx2">
                  <a:lumMod val="50000"/>
                </a:schemeClr>
              </a:solidFill>
            </a:endParaRPr>
          </a:p>
        </c:rich>
      </c:tx>
      <c:layout>
        <c:manualLayout>
          <c:xMode val="edge"/>
          <c:yMode val="edge"/>
          <c:x val="0.3550832736816989"/>
          <c:y val="1.2131999980894488E-2"/>
        </c:manualLayout>
      </c:layout>
      <c:overlay val="1"/>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6273991887377712"/>
          <c:y val="0.18044710081819351"/>
          <c:w val="0.47433738347361754"/>
          <c:h val="0.65666597493314327"/>
        </c:manualLayout>
      </c:layout>
      <c:pieChart>
        <c:varyColors val="1"/>
        <c:ser>
          <c:idx val="0"/>
          <c:order val="0"/>
          <c:tx>
            <c:strRef>
              <c:f>Sheet1!$B$1</c:f>
              <c:strCache>
                <c:ptCount val="1"/>
                <c:pt idx="0">
                  <c:v>13,773,021.63</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51EB-4258-AC5A-7B2A9664BA30}"/>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51EB-4258-AC5A-7B2A9664BA30}"/>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51EB-4258-AC5A-7B2A9664BA30}"/>
              </c:ext>
            </c:extLst>
          </c:dPt>
          <c:dPt>
            <c:idx val="3"/>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7-51EB-4258-AC5A-7B2A9664BA30}"/>
              </c:ext>
            </c:extLst>
          </c:dPt>
          <c:dPt>
            <c:idx val="4"/>
            <c:bubble3D val="0"/>
            <c:spPr>
              <a:solidFill>
                <a:schemeClr val="accent5"/>
              </a:solidFill>
              <a:ln w="19050">
                <a:solidFill>
                  <a:schemeClr val="lt1"/>
                </a:solidFill>
              </a:ln>
              <a:effectLst/>
            </c:spPr>
            <c:extLst xmlns:c16r2="http://schemas.microsoft.com/office/drawing/2015/06/chart">
              <c:ext xmlns:c16="http://schemas.microsoft.com/office/drawing/2014/chart" uri="{C3380CC4-5D6E-409C-BE32-E72D297353CC}">
                <c16:uniqueId val="{00000009-51EB-4258-AC5A-7B2A9664BA30}"/>
              </c:ext>
            </c:extLst>
          </c:dPt>
          <c:dPt>
            <c:idx val="5"/>
            <c:bubble3D val="0"/>
            <c:spPr>
              <a:solidFill>
                <a:schemeClr val="accent6"/>
              </a:solidFill>
              <a:ln w="19050">
                <a:solidFill>
                  <a:schemeClr val="lt1"/>
                </a:solidFill>
              </a:ln>
              <a:effectLst/>
            </c:spPr>
            <c:extLst xmlns:c16r2="http://schemas.microsoft.com/office/drawing/2015/06/chart">
              <c:ext xmlns:c16="http://schemas.microsoft.com/office/drawing/2014/chart" uri="{C3380CC4-5D6E-409C-BE32-E72D297353CC}">
                <c16:uniqueId val="{0000000B-51EB-4258-AC5A-7B2A9664BA30}"/>
              </c:ext>
            </c:extLst>
          </c:dPt>
          <c:dPt>
            <c:idx val="6"/>
            <c:bubble3D val="0"/>
            <c:spPr>
              <a:solidFill>
                <a:schemeClr val="accent1">
                  <a:lumMod val="6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D-51EB-4258-AC5A-7B2A9664BA30}"/>
              </c:ext>
            </c:extLst>
          </c:dPt>
          <c:dPt>
            <c:idx val="7"/>
            <c:bubble3D val="0"/>
            <c:spPr>
              <a:solidFill>
                <a:schemeClr val="accent2">
                  <a:lumMod val="6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F-51EB-4258-AC5A-7B2A9664BA30}"/>
              </c:ext>
            </c:extLst>
          </c:dPt>
          <c:dPt>
            <c:idx val="8"/>
            <c:bubble3D val="0"/>
            <c:spPr>
              <a:solidFill>
                <a:schemeClr val="accent4">
                  <a:lumMod val="5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11-51EB-4258-AC5A-7B2A9664BA30}"/>
              </c:ext>
            </c:extLst>
          </c:dPt>
          <c:dLbls>
            <c:delete val="1"/>
          </c:dLbls>
          <c:cat>
            <c:strRef>
              <c:f>Sheet1!$A$2:$A$5</c:f>
              <c:strCache>
                <c:ptCount val="4"/>
                <c:pt idx="0">
                  <c:v>Property Taxes </c:v>
                </c:pt>
                <c:pt idx="1">
                  <c:v>Department Revenue </c:v>
                </c:pt>
                <c:pt idx="2">
                  <c:v>Shared Revenue </c:v>
                </c:pt>
                <c:pt idx="3">
                  <c:v>Transfers &amp; Carryovers </c:v>
                </c:pt>
              </c:strCache>
            </c:strRef>
          </c:cat>
          <c:val>
            <c:numRef>
              <c:f>Sheet1!$B$2:$B$5</c:f>
              <c:numCache>
                <c:formatCode>"$"#,##0.00</c:formatCode>
                <c:ptCount val="4"/>
                <c:pt idx="0">
                  <c:v>4871454</c:v>
                </c:pt>
                <c:pt idx="1">
                  <c:v>4328970.7</c:v>
                </c:pt>
                <c:pt idx="2">
                  <c:v>905681</c:v>
                </c:pt>
                <c:pt idx="3">
                  <c:v>1849863.62</c:v>
                </c:pt>
              </c:numCache>
            </c:numRef>
          </c:val>
          <c:extLst xmlns:c16r2="http://schemas.microsoft.com/office/drawing/2015/06/chart">
            <c:ext xmlns:c16="http://schemas.microsoft.com/office/drawing/2014/chart" uri="{C3380CC4-5D6E-409C-BE32-E72D297353CC}">
              <c16:uniqueId val="{00000012-51EB-4258-AC5A-7B2A9664BA30}"/>
            </c:ext>
          </c:extLst>
        </c:ser>
        <c:ser>
          <c:idx val="1"/>
          <c:order val="1"/>
          <c:tx>
            <c:strRef>
              <c:f>Sheet1!$C$1</c:f>
              <c:strCache>
                <c:ptCount val="1"/>
                <c:pt idx="0">
                  <c:v>Revenue $13,773,021.63</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14-51EB-4258-AC5A-7B2A9664BA30}"/>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16-51EB-4258-AC5A-7B2A9664BA30}"/>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18-51EB-4258-AC5A-7B2A9664BA30}"/>
              </c:ext>
            </c:extLst>
          </c:dPt>
          <c:dPt>
            <c:idx val="3"/>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1A-51EB-4258-AC5A-7B2A9664BA30}"/>
              </c:ext>
            </c:extLst>
          </c:dPt>
          <c:dPt>
            <c:idx val="4"/>
            <c:bubble3D val="0"/>
            <c:spPr>
              <a:solidFill>
                <a:schemeClr val="accent5"/>
              </a:solidFill>
              <a:ln w="19050">
                <a:solidFill>
                  <a:schemeClr val="lt1"/>
                </a:solidFill>
              </a:ln>
              <a:effectLst/>
            </c:spPr>
            <c:extLst xmlns:c16r2="http://schemas.microsoft.com/office/drawing/2015/06/chart">
              <c:ext xmlns:c16="http://schemas.microsoft.com/office/drawing/2014/chart" uri="{C3380CC4-5D6E-409C-BE32-E72D297353CC}">
                <c16:uniqueId val="{0000001C-51EB-4258-AC5A-7B2A9664BA30}"/>
              </c:ext>
            </c:extLst>
          </c:dPt>
          <c:dPt>
            <c:idx val="5"/>
            <c:bubble3D val="0"/>
            <c:spPr>
              <a:solidFill>
                <a:schemeClr val="accent6"/>
              </a:solidFill>
              <a:ln w="19050">
                <a:solidFill>
                  <a:schemeClr val="lt1"/>
                </a:solidFill>
              </a:ln>
              <a:effectLst/>
            </c:spPr>
            <c:extLst xmlns:c16r2="http://schemas.microsoft.com/office/drawing/2015/06/chart">
              <c:ext xmlns:c16="http://schemas.microsoft.com/office/drawing/2014/chart" uri="{C3380CC4-5D6E-409C-BE32-E72D297353CC}">
                <c16:uniqueId val="{0000001E-51EB-4258-AC5A-7B2A9664BA30}"/>
              </c:ext>
            </c:extLst>
          </c:dPt>
          <c:dPt>
            <c:idx val="6"/>
            <c:bubble3D val="0"/>
            <c:spPr>
              <a:solidFill>
                <a:schemeClr val="accent1">
                  <a:lumMod val="6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20-51EB-4258-AC5A-7B2A9664BA30}"/>
              </c:ext>
            </c:extLst>
          </c:dPt>
          <c:dPt>
            <c:idx val="7"/>
            <c:bubble3D val="0"/>
            <c:spPr>
              <a:solidFill>
                <a:schemeClr val="accent2">
                  <a:lumMod val="6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22-51EB-4258-AC5A-7B2A9664BA30}"/>
              </c:ext>
            </c:extLst>
          </c:dPt>
          <c:dPt>
            <c:idx val="8"/>
            <c:bubble3D val="0"/>
            <c:spPr>
              <a:solidFill>
                <a:schemeClr val="accent3">
                  <a:lumMod val="6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24-51EB-4258-AC5A-7B2A9664BA30}"/>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Sheet1!$A$2:$A$5</c:f>
              <c:strCache>
                <c:ptCount val="4"/>
                <c:pt idx="0">
                  <c:v>Property Taxes </c:v>
                </c:pt>
                <c:pt idx="1">
                  <c:v>Department Revenue </c:v>
                </c:pt>
                <c:pt idx="2">
                  <c:v>Shared Revenue </c:v>
                </c:pt>
                <c:pt idx="3">
                  <c:v>Transfers &amp; Carryovers </c:v>
                </c:pt>
              </c:strCache>
            </c:strRef>
          </c:cat>
          <c:val>
            <c:numRef>
              <c:f>Sheet1!$C$2:$C$5</c:f>
              <c:numCache>
                <c:formatCode>General</c:formatCode>
                <c:ptCount val="4"/>
              </c:numCache>
            </c:numRef>
          </c:val>
          <c:extLst xmlns:c16r2="http://schemas.microsoft.com/office/drawing/2015/06/chart">
            <c:ext xmlns:c16="http://schemas.microsoft.com/office/drawing/2014/chart" uri="{C3380CC4-5D6E-409C-BE32-E72D297353CC}">
              <c16:uniqueId val="{00000025-51EB-4258-AC5A-7B2A9664BA30}"/>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b"/>
      <c:layout>
        <c:manualLayout>
          <c:xMode val="edge"/>
          <c:yMode val="edge"/>
          <c:x val="6.3218324982104515E-2"/>
          <c:y val="0.87364330964780579"/>
          <c:w val="0.88113910761154857"/>
          <c:h val="0.1142246903712997"/>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sz="2800" b="1" dirty="0">
                <a:solidFill>
                  <a:schemeClr val="tx1"/>
                </a:solidFill>
              </a:rPr>
              <a:t>Expense Budget</a:t>
            </a:r>
          </a:p>
          <a:p>
            <a:pPr>
              <a:defRPr sz="2400" b="1">
                <a:solidFill>
                  <a:schemeClr val="tx1"/>
                </a:solidFill>
              </a:defRPr>
            </a:pPr>
            <a:r>
              <a:rPr lang="en-US" sz="2800" b="1" dirty="0">
                <a:solidFill>
                  <a:schemeClr val="tx1"/>
                </a:solidFill>
              </a:rPr>
              <a:t>By Category</a:t>
            </a:r>
          </a:p>
          <a:p>
            <a:pPr>
              <a:defRPr sz="2400" b="1">
                <a:solidFill>
                  <a:schemeClr val="tx1"/>
                </a:solidFill>
              </a:defRPr>
            </a:pPr>
            <a:r>
              <a:rPr lang="en-US" sz="2000" b="1" dirty="0" smtClean="0">
                <a:solidFill>
                  <a:schemeClr val="tx1"/>
                </a:solidFill>
              </a:rPr>
              <a:t>$15,302,122</a:t>
            </a:r>
            <a:endParaRPr lang="en-US" sz="2000" b="1" dirty="0">
              <a:solidFill>
                <a:schemeClr val="tx1"/>
              </a:solidFill>
            </a:endParaRPr>
          </a:p>
        </c:rich>
      </c:tx>
      <c:layout>
        <c:manualLayout>
          <c:xMode val="edge"/>
          <c:yMode val="edge"/>
          <c:x val="0.36172727272727273"/>
          <c:y val="3.1522794206954342E-2"/>
        </c:manualLayout>
      </c:layout>
      <c:overlay val="0"/>
      <c:spPr>
        <a:noFill/>
        <a:ln>
          <a:noFill/>
        </a:ln>
        <a:effectLst/>
      </c:spPr>
      <c:txPr>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29148293963254596"/>
          <c:y val="0.25869689898441994"/>
          <c:w val="0.41760796945836315"/>
          <c:h val="0.57922348353848252"/>
        </c:manualLayout>
      </c:layout>
      <c:pieChart>
        <c:varyColors val="1"/>
        <c:ser>
          <c:idx val="0"/>
          <c:order val="0"/>
          <c:tx>
            <c:strRef>
              <c:f>Sheet1!$B$1</c:f>
              <c:strCache>
                <c:ptCount val="1"/>
                <c:pt idx="0">
                  <c:v>Expense Budget</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3D4D-4C76-9F43-CF67BBDDC7DE}"/>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3D4D-4C76-9F43-CF67BBDDC7DE}"/>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3D4D-4C76-9F43-CF67BBDDC7DE}"/>
              </c:ext>
            </c:extLst>
          </c:dPt>
          <c:dPt>
            <c:idx val="3"/>
            <c:bubble3D val="0"/>
            <c:spPr>
              <a:solidFill>
                <a:schemeClr val="accent6">
                  <a:lumMod val="5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7-3D4D-4C76-9F43-CF67BBDDC7DE}"/>
              </c:ext>
            </c:extLst>
          </c:dPt>
          <c:cat>
            <c:strRef>
              <c:f>Sheet1!$A$2:$A$5</c:f>
              <c:strCache>
                <c:ptCount val="4"/>
                <c:pt idx="0">
                  <c:v>A Salaries</c:v>
                </c:pt>
                <c:pt idx="1">
                  <c:v>D Benefits</c:v>
                </c:pt>
                <c:pt idx="2">
                  <c:v>B Operating</c:v>
                </c:pt>
                <c:pt idx="3">
                  <c:v>C Capital</c:v>
                </c:pt>
              </c:strCache>
            </c:strRef>
          </c:cat>
          <c:val>
            <c:numRef>
              <c:f>Sheet1!$B$2:$B$5</c:f>
              <c:numCache>
                <c:formatCode>_("$"* #,##0.00_);_("$"* \(#,##0.00\);_("$"* "-"??_);_(@_)</c:formatCode>
                <c:ptCount val="4"/>
                <c:pt idx="0">
                  <c:v>4056851.67</c:v>
                </c:pt>
                <c:pt idx="1">
                  <c:v>1660754.89</c:v>
                </c:pt>
                <c:pt idx="2">
                  <c:v>4658162.76</c:v>
                </c:pt>
                <c:pt idx="3">
                  <c:v>1580200</c:v>
                </c:pt>
              </c:numCache>
            </c:numRef>
          </c:val>
          <c:extLst xmlns:c16r2="http://schemas.microsoft.com/office/drawing/2015/06/chart">
            <c:ext xmlns:c16="http://schemas.microsoft.com/office/drawing/2014/chart" uri="{C3380CC4-5D6E-409C-BE32-E72D297353CC}">
              <c16:uniqueId val="{00000008-3D4D-4C76-9F43-CF67BBDDC7D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957336700836927E-2"/>
          <c:y val="0.103812238022486"/>
          <c:w val="0.89474706581488639"/>
          <c:h val="0.76640654992752777"/>
        </c:manualLayout>
      </c:layout>
      <c:barChart>
        <c:barDir val="col"/>
        <c:grouping val="clustered"/>
        <c:varyColors val="0"/>
        <c:ser>
          <c:idx val="0"/>
          <c:order val="0"/>
          <c:tx>
            <c:strRef>
              <c:f>Sheet1!$B$1</c:f>
              <c:strCache>
                <c:ptCount val="1"/>
                <c:pt idx="0">
                  <c:v>FY2022</c:v>
                </c:pt>
              </c:strCache>
            </c:strRef>
          </c:tx>
          <c:spPr>
            <a:solidFill>
              <a:schemeClr val="accent1"/>
            </a:solidFill>
            <a:ln>
              <a:noFill/>
            </a:ln>
            <a:effectLst/>
          </c:spPr>
          <c:invertIfNegative val="0"/>
          <c:cat>
            <c:strRef>
              <c:f>Sheet1!$A$2:$A$5</c:f>
              <c:strCache>
                <c:ptCount val="4"/>
                <c:pt idx="0">
                  <c:v>Salaries  6.5%</c:v>
                </c:pt>
                <c:pt idx="1">
                  <c:v>Benefits 6.4%</c:v>
                </c:pt>
                <c:pt idx="2">
                  <c:v>Operations 7%</c:v>
                </c:pt>
                <c:pt idx="3">
                  <c:v>Capital  31.3%</c:v>
                </c:pt>
              </c:strCache>
            </c:strRef>
          </c:cat>
          <c:val>
            <c:numRef>
              <c:f>Sheet1!$B$2:$B$5</c:f>
              <c:numCache>
                <c:formatCode>General</c:formatCode>
                <c:ptCount val="4"/>
                <c:pt idx="0">
                  <c:v>4465860</c:v>
                </c:pt>
                <c:pt idx="1">
                  <c:v>1782844</c:v>
                </c:pt>
                <c:pt idx="2">
                  <c:v>4880470</c:v>
                </c:pt>
                <c:pt idx="3">
                  <c:v>2613168</c:v>
                </c:pt>
              </c:numCache>
            </c:numRef>
          </c:val>
        </c:ser>
        <c:ser>
          <c:idx val="1"/>
          <c:order val="1"/>
          <c:tx>
            <c:strRef>
              <c:f>Sheet1!$C$1</c:f>
              <c:strCache>
                <c:ptCount val="1"/>
                <c:pt idx="0">
                  <c:v>FY2023</c:v>
                </c:pt>
              </c:strCache>
            </c:strRef>
          </c:tx>
          <c:spPr>
            <a:solidFill>
              <a:schemeClr val="accent2"/>
            </a:solidFill>
            <a:ln>
              <a:noFill/>
            </a:ln>
            <a:effectLst/>
          </c:spPr>
          <c:invertIfNegative val="0"/>
          <c:cat>
            <c:strRef>
              <c:f>Sheet1!$A$2:$A$5</c:f>
              <c:strCache>
                <c:ptCount val="4"/>
                <c:pt idx="0">
                  <c:v>Salaries  6.5%</c:v>
                </c:pt>
                <c:pt idx="1">
                  <c:v>Benefits 6.4%</c:v>
                </c:pt>
                <c:pt idx="2">
                  <c:v>Operations 7%</c:v>
                </c:pt>
                <c:pt idx="3">
                  <c:v>Capital  31.3%</c:v>
                </c:pt>
              </c:strCache>
            </c:strRef>
          </c:cat>
          <c:val>
            <c:numRef>
              <c:f>Sheet1!$C$2:$C$5</c:f>
              <c:numCache>
                <c:formatCode>General</c:formatCode>
                <c:ptCount val="4"/>
                <c:pt idx="0">
                  <c:v>4754891</c:v>
                </c:pt>
                <c:pt idx="1">
                  <c:v>1895775</c:v>
                </c:pt>
                <c:pt idx="2">
                  <c:v>5220856</c:v>
                </c:pt>
                <c:pt idx="3">
                  <c:v>3430600</c:v>
                </c:pt>
              </c:numCache>
            </c:numRef>
          </c:val>
        </c:ser>
        <c:ser>
          <c:idx val="2"/>
          <c:order val="2"/>
          <c:tx>
            <c:strRef>
              <c:f>Sheet1!$D$1</c:f>
              <c:strCache>
                <c:ptCount val="1"/>
                <c:pt idx="0">
                  <c:v>Column1</c:v>
                </c:pt>
              </c:strCache>
            </c:strRef>
          </c:tx>
          <c:spPr>
            <a:solidFill>
              <a:schemeClr val="accent3"/>
            </a:solidFill>
            <a:ln>
              <a:noFill/>
            </a:ln>
            <a:effectLst/>
          </c:spPr>
          <c:invertIfNegative val="0"/>
          <c:cat>
            <c:strRef>
              <c:f>Sheet1!$A$2:$A$5</c:f>
              <c:strCache>
                <c:ptCount val="4"/>
                <c:pt idx="0">
                  <c:v>Salaries  6.5%</c:v>
                </c:pt>
                <c:pt idx="1">
                  <c:v>Benefits 6.4%</c:v>
                </c:pt>
                <c:pt idx="2">
                  <c:v>Operations 7%</c:v>
                </c:pt>
                <c:pt idx="3">
                  <c:v>Capital  31.3%</c:v>
                </c:pt>
              </c:strCache>
            </c:strRef>
          </c:cat>
          <c:val>
            <c:numRef>
              <c:f>Sheet1!$D$2:$D$5</c:f>
              <c:numCache>
                <c:formatCode>General</c:formatCode>
                <c:ptCount val="4"/>
              </c:numCache>
            </c:numRef>
          </c:val>
        </c:ser>
        <c:dLbls>
          <c:showLegendKey val="0"/>
          <c:showVal val="0"/>
          <c:showCatName val="0"/>
          <c:showSerName val="0"/>
          <c:showPercent val="0"/>
          <c:showBubbleSize val="0"/>
        </c:dLbls>
        <c:gapWidth val="219"/>
        <c:overlap val="-27"/>
        <c:axId val="536488096"/>
        <c:axId val="536489664"/>
      </c:barChart>
      <c:catAx>
        <c:axId val="536488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536489664"/>
        <c:crosses val="autoZero"/>
        <c:auto val="1"/>
        <c:lblAlgn val="ctr"/>
        <c:lblOffset val="100"/>
        <c:noMultiLvlLbl val="0"/>
      </c:catAx>
      <c:valAx>
        <c:axId val="536489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6488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E2488C-92D1-43FF-AD55-478525A55DC1}" type="doc">
      <dgm:prSet loTypeId="urn:microsoft.com/office/officeart/2005/8/layout/hProcess3" loCatId="process" qsTypeId="urn:microsoft.com/office/officeart/2005/8/quickstyle/simple1" qsCatId="simple" csTypeId="urn:microsoft.com/office/officeart/2005/8/colors/accent3_3" csCatId="accent3" phldr="1"/>
      <dgm:spPr/>
    </dgm:pt>
    <dgm:pt modelId="{0C97B0C8-6E76-45AF-8D5B-1D52D891E5F4}">
      <dgm:prSet phldrT="[Text]"/>
      <dgm:spPr/>
      <dgm:t>
        <a:bodyPr/>
        <a:lstStyle/>
        <a:p>
          <a:r>
            <a:rPr lang="en-US" dirty="0" smtClean="0"/>
            <a:t>=</a:t>
          </a:r>
          <a:endParaRPr lang="en-US" dirty="0"/>
        </a:p>
      </dgm:t>
    </dgm:pt>
    <dgm:pt modelId="{F243F5F1-3461-43E1-8B02-56C2672C4750}" type="parTrans" cxnId="{9D200091-337B-4A1A-9038-3178F80A93E5}">
      <dgm:prSet/>
      <dgm:spPr/>
      <dgm:t>
        <a:bodyPr/>
        <a:lstStyle/>
        <a:p>
          <a:endParaRPr lang="en-US"/>
        </a:p>
      </dgm:t>
    </dgm:pt>
    <dgm:pt modelId="{98744A61-94CD-43C6-90CB-9886DB605331}" type="sibTrans" cxnId="{9D200091-337B-4A1A-9038-3178F80A93E5}">
      <dgm:prSet/>
      <dgm:spPr/>
      <dgm:t>
        <a:bodyPr/>
        <a:lstStyle/>
        <a:p>
          <a:endParaRPr lang="en-US"/>
        </a:p>
      </dgm:t>
    </dgm:pt>
    <dgm:pt modelId="{D03CD810-7E7C-4EEC-82B4-56CBF156FC21}">
      <dgm:prSet phldrT="[Text]"/>
      <dgm:spPr/>
      <dgm:t>
        <a:bodyPr/>
        <a:lstStyle/>
        <a:p>
          <a:r>
            <a:rPr lang="en-US" dirty="0" smtClean="0"/>
            <a:t>=</a:t>
          </a:r>
          <a:endParaRPr lang="en-US" dirty="0"/>
        </a:p>
      </dgm:t>
    </dgm:pt>
    <dgm:pt modelId="{05E57FDB-76CD-46DA-8254-AAF03C09F192}" type="parTrans" cxnId="{C3032273-7B1C-40C0-996B-D7DED7954C87}">
      <dgm:prSet/>
      <dgm:spPr/>
      <dgm:t>
        <a:bodyPr/>
        <a:lstStyle/>
        <a:p>
          <a:endParaRPr lang="en-US"/>
        </a:p>
      </dgm:t>
    </dgm:pt>
    <dgm:pt modelId="{BA7505AA-C146-487A-BC17-42B8C2E35BF0}" type="sibTrans" cxnId="{C3032273-7B1C-40C0-996B-D7DED7954C87}">
      <dgm:prSet/>
      <dgm:spPr/>
      <dgm:t>
        <a:bodyPr/>
        <a:lstStyle/>
        <a:p>
          <a:endParaRPr lang="en-US"/>
        </a:p>
      </dgm:t>
    </dgm:pt>
    <dgm:pt modelId="{3278842D-2CA2-4F64-9174-47DCC3750FC3}">
      <dgm:prSet phldrT="[Text]"/>
      <dgm:spPr/>
      <dgm:t>
        <a:bodyPr/>
        <a:lstStyle/>
        <a:p>
          <a:r>
            <a:rPr lang="en-US" dirty="0" smtClean="0"/>
            <a:t>=</a:t>
          </a:r>
          <a:endParaRPr lang="en-US" dirty="0"/>
        </a:p>
      </dgm:t>
    </dgm:pt>
    <dgm:pt modelId="{3EB7E560-19E0-46BD-8CC6-DC22E83C6D0C}" type="parTrans" cxnId="{75906081-F679-45C3-AB5B-7F7979DE8ED2}">
      <dgm:prSet/>
      <dgm:spPr/>
      <dgm:t>
        <a:bodyPr/>
        <a:lstStyle/>
        <a:p>
          <a:endParaRPr lang="en-US"/>
        </a:p>
      </dgm:t>
    </dgm:pt>
    <dgm:pt modelId="{9D82B30A-CAF6-4F2C-A0E0-AF67488D26AE}" type="sibTrans" cxnId="{75906081-F679-45C3-AB5B-7F7979DE8ED2}">
      <dgm:prSet/>
      <dgm:spPr/>
      <dgm:t>
        <a:bodyPr/>
        <a:lstStyle/>
        <a:p>
          <a:endParaRPr lang="en-US"/>
        </a:p>
      </dgm:t>
    </dgm:pt>
    <dgm:pt modelId="{F9563174-DC61-402F-AE56-0744FA02A6CD}" type="pres">
      <dgm:prSet presAssocID="{34E2488C-92D1-43FF-AD55-478525A55DC1}" presName="Name0" presStyleCnt="0">
        <dgm:presLayoutVars>
          <dgm:dir/>
          <dgm:animLvl val="lvl"/>
          <dgm:resizeHandles val="exact"/>
        </dgm:presLayoutVars>
      </dgm:prSet>
      <dgm:spPr/>
    </dgm:pt>
    <dgm:pt modelId="{65A45C8C-7BB3-4C2D-BF42-2BDFF0CF912A}" type="pres">
      <dgm:prSet presAssocID="{34E2488C-92D1-43FF-AD55-478525A55DC1}" presName="dummy" presStyleCnt="0"/>
      <dgm:spPr/>
    </dgm:pt>
    <dgm:pt modelId="{38DC8C29-95FF-42D6-AE51-7E2B00C7A787}" type="pres">
      <dgm:prSet presAssocID="{34E2488C-92D1-43FF-AD55-478525A55DC1}" presName="linH" presStyleCnt="0"/>
      <dgm:spPr/>
    </dgm:pt>
    <dgm:pt modelId="{D238AD28-48EA-4581-96F5-64F7AFA1F0EB}" type="pres">
      <dgm:prSet presAssocID="{34E2488C-92D1-43FF-AD55-478525A55DC1}" presName="padding1" presStyleCnt="0"/>
      <dgm:spPr/>
    </dgm:pt>
    <dgm:pt modelId="{AF46619A-FEBF-45B3-9204-7C3FA0946E10}" type="pres">
      <dgm:prSet presAssocID="{0C97B0C8-6E76-45AF-8D5B-1D52D891E5F4}" presName="linV" presStyleCnt="0"/>
      <dgm:spPr/>
    </dgm:pt>
    <dgm:pt modelId="{53C23131-FF6E-44ED-A7DD-26EFA40DF5BB}" type="pres">
      <dgm:prSet presAssocID="{0C97B0C8-6E76-45AF-8D5B-1D52D891E5F4}" presName="spVertical1" presStyleCnt="0"/>
      <dgm:spPr/>
    </dgm:pt>
    <dgm:pt modelId="{AFDDD4F5-C4D5-4E07-8E09-3C2DABDD5E0F}" type="pres">
      <dgm:prSet presAssocID="{0C97B0C8-6E76-45AF-8D5B-1D52D891E5F4}" presName="parTx" presStyleLbl="revTx" presStyleIdx="0" presStyleCnt="3">
        <dgm:presLayoutVars>
          <dgm:chMax val="0"/>
          <dgm:chPref val="0"/>
          <dgm:bulletEnabled val="1"/>
        </dgm:presLayoutVars>
      </dgm:prSet>
      <dgm:spPr/>
      <dgm:t>
        <a:bodyPr/>
        <a:lstStyle/>
        <a:p>
          <a:endParaRPr lang="en-US"/>
        </a:p>
      </dgm:t>
    </dgm:pt>
    <dgm:pt modelId="{06B01076-6EC8-4779-96EC-302C66FC3A86}" type="pres">
      <dgm:prSet presAssocID="{0C97B0C8-6E76-45AF-8D5B-1D52D891E5F4}" presName="spVertical2" presStyleCnt="0"/>
      <dgm:spPr/>
    </dgm:pt>
    <dgm:pt modelId="{17AF39F4-709A-4C15-B7A4-4A51B595087C}" type="pres">
      <dgm:prSet presAssocID="{0C97B0C8-6E76-45AF-8D5B-1D52D891E5F4}" presName="spVertical3" presStyleCnt="0"/>
      <dgm:spPr/>
    </dgm:pt>
    <dgm:pt modelId="{CAF39039-616C-46AF-880C-3AC0471DAD80}" type="pres">
      <dgm:prSet presAssocID="{98744A61-94CD-43C6-90CB-9886DB605331}" presName="space" presStyleCnt="0"/>
      <dgm:spPr/>
    </dgm:pt>
    <dgm:pt modelId="{78C47C17-0E59-4F12-922A-24A4599C7D09}" type="pres">
      <dgm:prSet presAssocID="{D03CD810-7E7C-4EEC-82B4-56CBF156FC21}" presName="linV" presStyleCnt="0"/>
      <dgm:spPr/>
    </dgm:pt>
    <dgm:pt modelId="{EFAF0197-8411-4764-9758-08C1CF92C4B1}" type="pres">
      <dgm:prSet presAssocID="{D03CD810-7E7C-4EEC-82B4-56CBF156FC21}" presName="spVertical1" presStyleCnt="0"/>
      <dgm:spPr/>
    </dgm:pt>
    <dgm:pt modelId="{A3B22981-C6AC-4D4C-80A1-ACA3A296CF86}" type="pres">
      <dgm:prSet presAssocID="{D03CD810-7E7C-4EEC-82B4-56CBF156FC21}" presName="parTx" presStyleLbl="revTx" presStyleIdx="1" presStyleCnt="3">
        <dgm:presLayoutVars>
          <dgm:chMax val="0"/>
          <dgm:chPref val="0"/>
          <dgm:bulletEnabled val="1"/>
        </dgm:presLayoutVars>
      </dgm:prSet>
      <dgm:spPr/>
      <dgm:t>
        <a:bodyPr/>
        <a:lstStyle/>
        <a:p>
          <a:endParaRPr lang="en-US"/>
        </a:p>
      </dgm:t>
    </dgm:pt>
    <dgm:pt modelId="{BB53F16D-D709-48E8-A8AC-6259E2E3658C}" type="pres">
      <dgm:prSet presAssocID="{D03CD810-7E7C-4EEC-82B4-56CBF156FC21}" presName="spVertical2" presStyleCnt="0"/>
      <dgm:spPr/>
    </dgm:pt>
    <dgm:pt modelId="{20781E83-B85E-4567-9422-F42B393B6E6D}" type="pres">
      <dgm:prSet presAssocID="{D03CD810-7E7C-4EEC-82B4-56CBF156FC21}" presName="spVertical3" presStyleCnt="0"/>
      <dgm:spPr/>
    </dgm:pt>
    <dgm:pt modelId="{8072E49A-8478-478F-B638-1D780F549DE8}" type="pres">
      <dgm:prSet presAssocID="{BA7505AA-C146-487A-BC17-42B8C2E35BF0}" presName="space" presStyleCnt="0"/>
      <dgm:spPr/>
    </dgm:pt>
    <dgm:pt modelId="{301925B5-1CD6-4EF9-BD1F-111F161469DA}" type="pres">
      <dgm:prSet presAssocID="{3278842D-2CA2-4F64-9174-47DCC3750FC3}" presName="linV" presStyleCnt="0"/>
      <dgm:spPr/>
    </dgm:pt>
    <dgm:pt modelId="{183C908C-B981-4040-A0D2-74C4F274765B}" type="pres">
      <dgm:prSet presAssocID="{3278842D-2CA2-4F64-9174-47DCC3750FC3}" presName="spVertical1" presStyleCnt="0"/>
      <dgm:spPr/>
    </dgm:pt>
    <dgm:pt modelId="{808ADCF3-68BA-4934-8609-9EA76F64DFEB}" type="pres">
      <dgm:prSet presAssocID="{3278842D-2CA2-4F64-9174-47DCC3750FC3}" presName="parTx" presStyleLbl="revTx" presStyleIdx="2" presStyleCnt="3">
        <dgm:presLayoutVars>
          <dgm:chMax val="0"/>
          <dgm:chPref val="0"/>
          <dgm:bulletEnabled val="1"/>
        </dgm:presLayoutVars>
      </dgm:prSet>
      <dgm:spPr/>
      <dgm:t>
        <a:bodyPr/>
        <a:lstStyle/>
        <a:p>
          <a:endParaRPr lang="en-US"/>
        </a:p>
      </dgm:t>
    </dgm:pt>
    <dgm:pt modelId="{D3D2AC53-8F73-4D6C-903F-30058199882B}" type="pres">
      <dgm:prSet presAssocID="{3278842D-2CA2-4F64-9174-47DCC3750FC3}" presName="spVertical2" presStyleCnt="0"/>
      <dgm:spPr/>
    </dgm:pt>
    <dgm:pt modelId="{E701EE1F-A602-4307-9A63-4235F1AFF975}" type="pres">
      <dgm:prSet presAssocID="{3278842D-2CA2-4F64-9174-47DCC3750FC3}" presName="spVertical3" presStyleCnt="0"/>
      <dgm:spPr/>
    </dgm:pt>
    <dgm:pt modelId="{89B387BA-724C-4A48-8AA1-51B88AD9E6B1}" type="pres">
      <dgm:prSet presAssocID="{34E2488C-92D1-43FF-AD55-478525A55DC1}" presName="padding2" presStyleCnt="0"/>
      <dgm:spPr/>
    </dgm:pt>
    <dgm:pt modelId="{71B0F2DC-ABF6-4704-BF52-D2FE1D37D6F7}" type="pres">
      <dgm:prSet presAssocID="{34E2488C-92D1-43FF-AD55-478525A55DC1}" presName="negArrow" presStyleCnt="0"/>
      <dgm:spPr/>
    </dgm:pt>
    <dgm:pt modelId="{66D02F22-7186-465F-93C8-A327013A0D2B}" type="pres">
      <dgm:prSet presAssocID="{34E2488C-92D1-43FF-AD55-478525A55DC1}" presName="backgroundArrow" presStyleLbl="node1" presStyleIdx="0" presStyleCnt="1"/>
      <dgm:spPr/>
    </dgm:pt>
  </dgm:ptLst>
  <dgm:cxnLst>
    <dgm:cxn modelId="{C3032273-7B1C-40C0-996B-D7DED7954C87}" srcId="{34E2488C-92D1-43FF-AD55-478525A55DC1}" destId="{D03CD810-7E7C-4EEC-82B4-56CBF156FC21}" srcOrd="1" destOrd="0" parTransId="{05E57FDB-76CD-46DA-8254-AAF03C09F192}" sibTransId="{BA7505AA-C146-487A-BC17-42B8C2E35BF0}"/>
    <dgm:cxn modelId="{9D200091-337B-4A1A-9038-3178F80A93E5}" srcId="{34E2488C-92D1-43FF-AD55-478525A55DC1}" destId="{0C97B0C8-6E76-45AF-8D5B-1D52D891E5F4}" srcOrd="0" destOrd="0" parTransId="{F243F5F1-3461-43E1-8B02-56C2672C4750}" sibTransId="{98744A61-94CD-43C6-90CB-9886DB605331}"/>
    <dgm:cxn modelId="{75906081-F679-45C3-AB5B-7F7979DE8ED2}" srcId="{34E2488C-92D1-43FF-AD55-478525A55DC1}" destId="{3278842D-2CA2-4F64-9174-47DCC3750FC3}" srcOrd="2" destOrd="0" parTransId="{3EB7E560-19E0-46BD-8CC6-DC22E83C6D0C}" sibTransId="{9D82B30A-CAF6-4F2C-A0E0-AF67488D26AE}"/>
    <dgm:cxn modelId="{D1277B5E-0CFB-4DE9-83FE-5941A52C5408}" type="presOf" srcId="{3278842D-2CA2-4F64-9174-47DCC3750FC3}" destId="{808ADCF3-68BA-4934-8609-9EA76F64DFEB}" srcOrd="0" destOrd="0" presId="urn:microsoft.com/office/officeart/2005/8/layout/hProcess3"/>
    <dgm:cxn modelId="{0063F6EE-07B8-4A88-A9EF-6D6C0BCFC837}" type="presOf" srcId="{34E2488C-92D1-43FF-AD55-478525A55DC1}" destId="{F9563174-DC61-402F-AE56-0744FA02A6CD}" srcOrd="0" destOrd="0" presId="urn:microsoft.com/office/officeart/2005/8/layout/hProcess3"/>
    <dgm:cxn modelId="{8B0F7FF4-A2D3-4B08-851E-F487F26F7D66}" type="presOf" srcId="{D03CD810-7E7C-4EEC-82B4-56CBF156FC21}" destId="{A3B22981-C6AC-4D4C-80A1-ACA3A296CF86}" srcOrd="0" destOrd="0" presId="urn:microsoft.com/office/officeart/2005/8/layout/hProcess3"/>
    <dgm:cxn modelId="{508DA022-EC77-420D-88FD-53B4C7A8F81D}" type="presOf" srcId="{0C97B0C8-6E76-45AF-8D5B-1D52D891E5F4}" destId="{AFDDD4F5-C4D5-4E07-8E09-3C2DABDD5E0F}" srcOrd="0" destOrd="0" presId="urn:microsoft.com/office/officeart/2005/8/layout/hProcess3"/>
    <dgm:cxn modelId="{4A1BAD2B-D5E7-4B32-B2F5-31C7A078D9D4}" type="presParOf" srcId="{F9563174-DC61-402F-AE56-0744FA02A6CD}" destId="{65A45C8C-7BB3-4C2D-BF42-2BDFF0CF912A}" srcOrd="0" destOrd="0" presId="urn:microsoft.com/office/officeart/2005/8/layout/hProcess3"/>
    <dgm:cxn modelId="{9A77F4C8-8F53-4D40-94A0-D45423C105BC}" type="presParOf" srcId="{F9563174-DC61-402F-AE56-0744FA02A6CD}" destId="{38DC8C29-95FF-42D6-AE51-7E2B00C7A787}" srcOrd="1" destOrd="0" presId="urn:microsoft.com/office/officeart/2005/8/layout/hProcess3"/>
    <dgm:cxn modelId="{C9A19BC0-3911-4EB0-B705-12A98E5BB8AB}" type="presParOf" srcId="{38DC8C29-95FF-42D6-AE51-7E2B00C7A787}" destId="{D238AD28-48EA-4581-96F5-64F7AFA1F0EB}" srcOrd="0" destOrd="0" presId="urn:microsoft.com/office/officeart/2005/8/layout/hProcess3"/>
    <dgm:cxn modelId="{184279F5-B536-4012-B555-E3B33A16EE90}" type="presParOf" srcId="{38DC8C29-95FF-42D6-AE51-7E2B00C7A787}" destId="{AF46619A-FEBF-45B3-9204-7C3FA0946E10}" srcOrd="1" destOrd="0" presId="urn:microsoft.com/office/officeart/2005/8/layout/hProcess3"/>
    <dgm:cxn modelId="{FC525F9B-A6A1-44CF-A4B1-4CF3BF53AD89}" type="presParOf" srcId="{AF46619A-FEBF-45B3-9204-7C3FA0946E10}" destId="{53C23131-FF6E-44ED-A7DD-26EFA40DF5BB}" srcOrd="0" destOrd="0" presId="urn:microsoft.com/office/officeart/2005/8/layout/hProcess3"/>
    <dgm:cxn modelId="{E430E548-4B7D-4379-874E-81FAEF155408}" type="presParOf" srcId="{AF46619A-FEBF-45B3-9204-7C3FA0946E10}" destId="{AFDDD4F5-C4D5-4E07-8E09-3C2DABDD5E0F}" srcOrd="1" destOrd="0" presId="urn:microsoft.com/office/officeart/2005/8/layout/hProcess3"/>
    <dgm:cxn modelId="{4318AB73-F31E-4E6C-A8F5-D1F3B2C2AEB9}" type="presParOf" srcId="{AF46619A-FEBF-45B3-9204-7C3FA0946E10}" destId="{06B01076-6EC8-4779-96EC-302C66FC3A86}" srcOrd="2" destOrd="0" presId="urn:microsoft.com/office/officeart/2005/8/layout/hProcess3"/>
    <dgm:cxn modelId="{69D22E02-5BD8-49C4-94B5-1162818F51C3}" type="presParOf" srcId="{AF46619A-FEBF-45B3-9204-7C3FA0946E10}" destId="{17AF39F4-709A-4C15-B7A4-4A51B595087C}" srcOrd="3" destOrd="0" presId="urn:microsoft.com/office/officeart/2005/8/layout/hProcess3"/>
    <dgm:cxn modelId="{4C3AF3ED-5E9D-409A-9C35-E491DB46EF54}" type="presParOf" srcId="{38DC8C29-95FF-42D6-AE51-7E2B00C7A787}" destId="{CAF39039-616C-46AF-880C-3AC0471DAD80}" srcOrd="2" destOrd="0" presId="urn:microsoft.com/office/officeart/2005/8/layout/hProcess3"/>
    <dgm:cxn modelId="{9C3F28D3-A9C5-44C5-97E5-6A1AE4847B95}" type="presParOf" srcId="{38DC8C29-95FF-42D6-AE51-7E2B00C7A787}" destId="{78C47C17-0E59-4F12-922A-24A4599C7D09}" srcOrd="3" destOrd="0" presId="urn:microsoft.com/office/officeart/2005/8/layout/hProcess3"/>
    <dgm:cxn modelId="{7309C6D6-93DC-4890-9D20-48884A2B1C29}" type="presParOf" srcId="{78C47C17-0E59-4F12-922A-24A4599C7D09}" destId="{EFAF0197-8411-4764-9758-08C1CF92C4B1}" srcOrd="0" destOrd="0" presId="urn:microsoft.com/office/officeart/2005/8/layout/hProcess3"/>
    <dgm:cxn modelId="{39663694-234F-418F-B71A-887CB7B01099}" type="presParOf" srcId="{78C47C17-0E59-4F12-922A-24A4599C7D09}" destId="{A3B22981-C6AC-4D4C-80A1-ACA3A296CF86}" srcOrd="1" destOrd="0" presId="urn:microsoft.com/office/officeart/2005/8/layout/hProcess3"/>
    <dgm:cxn modelId="{E8DB255F-81C7-4E10-B638-D30FB3858265}" type="presParOf" srcId="{78C47C17-0E59-4F12-922A-24A4599C7D09}" destId="{BB53F16D-D709-48E8-A8AC-6259E2E3658C}" srcOrd="2" destOrd="0" presId="urn:microsoft.com/office/officeart/2005/8/layout/hProcess3"/>
    <dgm:cxn modelId="{FA7DE3EB-0DCF-454E-9865-E35AD72AB765}" type="presParOf" srcId="{78C47C17-0E59-4F12-922A-24A4599C7D09}" destId="{20781E83-B85E-4567-9422-F42B393B6E6D}" srcOrd="3" destOrd="0" presId="urn:microsoft.com/office/officeart/2005/8/layout/hProcess3"/>
    <dgm:cxn modelId="{AD2C87DC-B960-483E-A6AB-8E006AF36A46}" type="presParOf" srcId="{38DC8C29-95FF-42D6-AE51-7E2B00C7A787}" destId="{8072E49A-8478-478F-B638-1D780F549DE8}" srcOrd="4" destOrd="0" presId="urn:microsoft.com/office/officeart/2005/8/layout/hProcess3"/>
    <dgm:cxn modelId="{5AC1BAA9-9429-4D9B-B683-614B0FD94513}" type="presParOf" srcId="{38DC8C29-95FF-42D6-AE51-7E2B00C7A787}" destId="{301925B5-1CD6-4EF9-BD1F-111F161469DA}" srcOrd="5" destOrd="0" presId="urn:microsoft.com/office/officeart/2005/8/layout/hProcess3"/>
    <dgm:cxn modelId="{1785A41A-E931-44D0-8E41-782FC397C30C}" type="presParOf" srcId="{301925B5-1CD6-4EF9-BD1F-111F161469DA}" destId="{183C908C-B981-4040-A0D2-74C4F274765B}" srcOrd="0" destOrd="0" presId="urn:microsoft.com/office/officeart/2005/8/layout/hProcess3"/>
    <dgm:cxn modelId="{5B629D9C-F075-492C-AD86-C7FA9868B508}" type="presParOf" srcId="{301925B5-1CD6-4EF9-BD1F-111F161469DA}" destId="{808ADCF3-68BA-4934-8609-9EA76F64DFEB}" srcOrd="1" destOrd="0" presId="urn:microsoft.com/office/officeart/2005/8/layout/hProcess3"/>
    <dgm:cxn modelId="{AF4EA88A-F53E-46F7-8CF7-9E6FC2BDFFEA}" type="presParOf" srcId="{301925B5-1CD6-4EF9-BD1F-111F161469DA}" destId="{D3D2AC53-8F73-4D6C-903F-30058199882B}" srcOrd="2" destOrd="0" presId="urn:microsoft.com/office/officeart/2005/8/layout/hProcess3"/>
    <dgm:cxn modelId="{2DE546FE-26B4-4E97-84AC-8B5743C59EEB}" type="presParOf" srcId="{301925B5-1CD6-4EF9-BD1F-111F161469DA}" destId="{E701EE1F-A602-4307-9A63-4235F1AFF975}" srcOrd="3" destOrd="0" presId="urn:microsoft.com/office/officeart/2005/8/layout/hProcess3"/>
    <dgm:cxn modelId="{95E45E13-BB16-4421-B842-2170F17CC1FA}" type="presParOf" srcId="{38DC8C29-95FF-42D6-AE51-7E2B00C7A787}" destId="{89B387BA-724C-4A48-8AA1-51B88AD9E6B1}" srcOrd="6" destOrd="0" presId="urn:microsoft.com/office/officeart/2005/8/layout/hProcess3"/>
    <dgm:cxn modelId="{70BE0AD8-E9D0-459C-B4D4-DACBE9145D62}" type="presParOf" srcId="{38DC8C29-95FF-42D6-AE51-7E2B00C7A787}" destId="{71B0F2DC-ABF6-4704-BF52-D2FE1D37D6F7}" srcOrd="7" destOrd="0" presId="urn:microsoft.com/office/officeart/2005/8/layout/hProcess3"/>
    <dgm:cxn modelId="{4407F894-CA98-4E84-A744-988C33FEBA5A}" type="presParOf" srcId="{38DC8C29-95FF-42D6-AE51-7E2B00C7A787}" destId="{66D02F22-7186-465F-93C8-A327013A0D2B}" srcOrd="8" destOrd="0" presId="urn:microsoft.com/office/officeart/2005/8/layout/hProcess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0.77273</cdr:x>
      <cdr:y>0.35474</cdr:y>
    </cdr:from>
    <cdr:to>
      <cdr:x>0.94545</cdr:x>
      <cdr:y>0.52312</cdr:y>
    </cdr:to>
    <cdr:sp macro="" textlink="">
      <cdr:nvSpPr>
        <cdr:cNvPr id="2" name="TextBox 1">
          <a:extLst xmlns:a="http://schemas.openxmlformats.org/drawingml/2006/main">
            <a:ext uri="{FF2B5EF4-FFF2-40B4-BE49-F238E27FC236}">
              <a16:creationId xmlns="" xmlns:a16="http://schemas.microsoft.com/office/drawing/2014/main" id="{496C35EA-16A4-4B7E-9A92-7936D260B175}"/>
            </a:ext>
          </a:extLst>
        </cdr:cNvPr>
        <cdr:cNvSpPr txBox="1"/>
      </cdr:nvSpPr>
      <cdr:spPr>
        <a:xfrm xmlns:a="http://schemas.openxmlformats.org/drawingml/2006/main">
          <a:off x="6477023" y="2228090"/>
          <a:ext cx="1447739" cy="105757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dirty="0"/>
            <a:t>Property Taxes </a:t>
          </a:r>
        </a:p>
        <a:p xmlns:a="http://schemas.openxmlformats.org/drawingml/2006/main">
          <a:r>
            <a:rPr lang="en-US" sz="2000" dirty="0" smtClean="0"/>
            <a:t>   $5,456,555</a:t>
          </a:r>
        </a:p>
        <a:p xmlns:a="http://schemas.openxmlformats.org/drawingml/2006/main">
          <a:pPr algn="ctr"/>
          <a:r>
            <a:rPr lang="en-US" sz="2000" b="1" dirty="0" smtClean="0"/>
            <a:t>36%</a:t>
          </a:r>
          <a:endParaRPr lang="en-US" sz="2000" b="1" dirty="0"/>
        </a:p>
      </cdr:txBody>
    </cdr:sp>
  </cdr:relSizeAnchor>
  <cdr:relSizeAnchor xmlns:cdr="http://schemas.openxmlformats.org/drawingml/2006/chartDrawing">
    <cdr:from>
      <cdr:x>0.71818</cdr:x>
      <cdr:y>0.41393</cdr:y>
    </cdr:from>
    <cdr:to>
      <cdr:x>0.77272</cdr:x>
      <cdr:y>0.45033</cdr:y>
    </cdr:to>
    <cdr:cxnSp macro="">
      <cdr:nvCxnSpPr>
        <cdr:cNvPr id="4" name="Straight Connector 3">
          <a:extLst xmlns:a="http://schemas.openxmlformats.org/drawingml/2006/main">
            <a:ext uri="{FF2B5EF4-FFF2-40B4-BE49-F238E27FC236}">
              <a16:creationId xmlns="" xmlns:a16="http://schemas.microsoft.com/office/drawing/2014/main" id="{FAFF5CCB-B2A5-4E00-8342-497158EBD78C}"/>
            </a:ext>
          </a:extLst>
        </cdr:cNvPr>
        <cdr:cNvCxnSpPr/>
      </cdr:nvCxnSpPr>
      <cdr:spPr>
        <a:xfrm xmlns:a="http://schemas.openxmlformats.org/drawingml/2006/main" flipH="1">
          <a:off x="6019800" y="2599864"/>
          <a:ext cx="457155" cy="228625"/>
        </a:xfrm>
        <a:prstGeom xmlns:a="http://schemas.openxmlformats.org/drawingml/2006/main" prst="line">
          <a:avLst/>
        </a:prstGeom>
        <a:ln xmlns:a="http://schemas.openxmlformats.org/drawingml/2006/main" w="28575">
          <a:solidFill>
            <a:schemeClr val="tx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0.21818</cdr:x>
      <cdr:y>0.4018</cdr:y>
    </cdr:from>
    <cdr:to>
      <cdr:x>0.28182</cdr:x>
      <cdr:y>0.4018</cdr:y>
    </cdr:to>
    <cdr:cxnSp macro="">
      <cdr:nvCxnSpPr>
        <cdr:cNvPr id="5" name="Straight Connector 4">
          <a:extLst xmlns:a="http://schemas.openxmlformats.org/drawingml/2006/main">
            <a:ext uri="{FF2B5EF4-FFF2-40B4-BE49-F238E27FC236}">
              <a16:creationId xmlns="" xmlns:a16="http://schemas.microsoft.com/office/drawing/2014/main" id="{F5A77DF4-5FD1-482C-87A6-ACA17274A07C}"/>
            </a:ext>
          </a:extLst>
        </cdr:cNvPr>
        <cdr:cNvCxnSpPr/>
      </cdr:nvCxnSpPr>
      <cdr:spPr>
        <a:xfrm xmlns:a="http://schemas.openxmlformats.org/drawingml/2006/main" flipH="1">
          <a:off x="1828800" y="2523664"/>
          <a:ext cx="533431" cy="0"/>
        </a:xfrm>
        <a:prstGeom xmlns:a="http://schemas.openxmlformats.org/drawingml/2006/main" prst="line">
          <a:avLst/>
        </a:prstGeom>
        <a:ln xmlns:a="http://schemas.openxmlformats.org/drawingml/2006/main" w="28575">
          <a:solidFill>
            <a:schemeClr val="tx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0.23636</cdr:x>
      <cdr:y>0.69297</cdr:y>
    </cdr:from>
    <cdr:to>
      <cdr:x>0.30909</cdr:x>
      <cdr:y>0.69297</cdr:y>
    </cdr:to>
    <cdr:cxnSp macro="">
      <cdr:nvCxnSpPr>
        <cdr:cNvPr id="6" name="Straight Connector 5">
          <a:extLst xmlns:a="http://schemas.openxmlformats.org/drawingml/2006/main">
            <a:ext uri="{FF2B5EF4-FFF2-40B4-BE49-F238E27FC236}">
              <a16:creationId xmlns="" xmlns:a16="http://schemas.microsoft.com/office/drawing/2014/main" id="{F5A77DF4-5FD1-482C-87A6-ACA17274A07C}"/>
            </a:ext>
          </a:extLst>
        </cdr:cNvPr>
        <cdr:cNvCxnSpPr/>
      </cdr:nvCxnSpPr>
      <cdr:spPr>
        <a:xfrm xmlns:a="http://schemas.openxmlformats.org/drawingml/2006/main" flipH="1">
          <a:off x="1981200" y="4352464"/>
          <a:ext cx="609623" cy="0"/>
        </a:xfrm>
        <a:prstGeom xmlns:a="http://schemas.openxmlformats.org/drawingml/2006/main" prst="line">
          <a:avLst/>
        </a:prstGeom>
        <a:ln xmlns:a="http://schemas.openxmlformats.org/drawingml/2006/main" w="28575">
          <a:solidFill>
            <a:schemeClr val="tx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0.27273</cdr:x>
      <cdr:y>0.26835</cdr:y>
    </cdr:from>
    <cdr:to>
      <cdr:x>0.34545</cdr:x>
      <cdr:y>0.26835</cdr:y>
    </cdr:to>
    <cdr:cxnSp macro="">
      <cdr:nvCxnSpPr>
        <cdr:cNvPr id="7" name="Straight Connector 6">
          <a:extLst xmlns:a="http://schemas.openxmlformats.org/drawingml/2006/main">
            <a:ext uri="{FF2B5EF4-FFF2-40B4-BE49-F238E27FC236}">
              <a16:creationId xmlns="" xmlns:a16="http://schemas.microsoft.com/office/drawing/2014/main" id="{F5A77DF4-5FD1-482C-87A6-ACA17274A07C}"/>
            </a:ext>
          </a:extLst>
        </cdr:cNvPr>
        <cdr:cNvCxnSpPr/>
      </cdr:nvCxnSpPr>
      <cdr:spPr>
        <a:xfrm xmlns:a="http://schemas.openxmlformats.org/drawingml/2006/main" flipH="1">
          <a:off x="2286000" y="1685464"/>
          <a:ext cx="609600" cy="0"/>
        </a:xfrm>
        <a:prstGeom xmlns:a="http://schemas.openxmlformats.org/drawingml/2006/main" prst="line">
          <a:avLst/>
        </a:prstGeom>
        <a:ln xmlns:a="http://schemas.openxmlformats.org/drawingml/2006/main" w="28575">
          <a:solidFill>
            <a:schemeClr val="tx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0.05455</cdr:x>
      <cdr:y>0.63231</cdr:y>
    </cdr:from>
    <cdr:to>
      <cdr:x>0.26364</cdr:x>
      <cdr:y>0.81429</cdr:y>
    </cdr:to>
    <cdr:sp macro="" textlink="">
      <cdr:nvSpPr>
        <cdr:cNvPr id="14" name="TextBox 13">
          <a:extLst xmlns:a="http://schemas.openxmlformats.org/drawingml/2006/main">
            <a:ext uri="{FF2B5EF4-FFF2-40B4-BE49-F238E27FC236}">
              <a16:creationId xmlns="" xmlns:a16="http://schemas.microsoft.com/office/drawing/2014/main" id="{1BE2A3A8-79F9-4135-8201-890BAFEEF6E8}"/>
            </a:ext>
          </a:extLst>
        </cdr:cNvPr>
        <cdr:cNvSpPr txBox="1"/>
      </cdr:nvSpPr>
      <cdr:spPr>
        <a:xfrm xmlns:a="http://schemas.openxmlformats.org/drawingml/2006/main">
          <a:off x="457238" y="3971482"/>
          <a:ext cx="1752592" cy="114298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dirty="0"/>
            <a:t>Department Revenues </a:t>
          </a:r>
        </a:p>
        <a:p xmlns:a="http://schemas.openxmlformats.org/drawingml/2006/main">
          <a:r>
            <a:rPr lang="en-US" sz="2000" dirty="0" smtClean="0"/>
            <a:t>    $5,424,004</a:t>
          </a:r>
        </a:p>
        <a:p xmlns:a="http://schemas.openxmlformats.org/drawingml/2006/main">
          <a:pPr algn="ctr"/>
          <a:r>
            <a:rPr lang="en-US" sz="2000" b="1" dirty="0" smtClean="0"/>
            <a:t>35%</a:t>
          </a:r>
          <a:endParaRPr lang="en-US" sz="2000" b="1" dirty="0"/>
        </a:p>
      </cdr:txBody>
    </cdr:sp>
  </cdr:relSizeAnchor>
  <cdr:relSizeAnchor xmlns:cdr="http://schemas.openxmlformats.org/drawingml/2006/chartDrawing">
    <cdr:from>
      <cdr:x>0.09091</cdr:x>
      <cdr:y>0.12276</cdr:y>
    </cdr:from>
    <cdr:to>
      <cdr:x>0.34545</cdr:x>
      <cdr:y>0.29261</cdr:y>
    </cdr:to>
    <cdr:sp macro="" textlink="">
      <cdr:nvSpPr>
        <cdr:cNvPr id="15" name="TextBox 14">
          <a:extLst xmlns:a="http://schemas.openxmlformats.org/drawingml/2006/main">
            <a:ext uri="{FF2B5EF4-FFF2-40B4-BE49-F238E27FC236}">
              <a16:creationId xmlns="" xmlns:a16="http://schemas.microsoft.com/office/drawing/2014/main" id="{201D8DA0-E94C-4743-8AD1-1F93DFC41EF3}"/>
            </a:ext>
          </a:extLst>
        </cdr:cNvPr>
        <cdr:cNvSpPr txBox="1"/>
      </cdr:nvSpPr>
      <cdr:spPr>
        <a:xfrm xmlns:a="http://schemas.openxmlformats.org/drawingml/2006/main">
          <a:off x="762008" y="771065"/>
          <a:ext cx="2133554" cy="10668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dirty="0"/>
            <a:t>Transfers &amp; Carryovers </a:t>
          </a:r>
        </a:p>
        <a:p xmlns:a="http://schemas.openxmlformats.org/drawingml/2006/main">
          <a:r>
            <a:rPr lang="en-US" sz="2000" dirty="0" smtClean="0"/>
            <a:t>      $3,659,245</a:t>
          </a:r>
        </a:p>
        <a:p xmlns:a="http://schemas.openxmlformats.org/drawingml/2006/main">
          <a:pPr algn="ctr"/>
          <a:r>
            <a:rPr lang="en-US" sz="2000" b="1" dirty="0" smtClean="0"/>
            <a:t>24%</a:t>
          </a:r>
          <a:endParaRPr lang="en-US" sz="2000" b="1" dirty="0"/>
        </a:p>
      </cdr:txBody>
    </cdr:sp>
  </cdr:relSizeAnchor>
  <cdr:relSizeAnchor xmlns:cdr="http://schemas.openxmlformats.org/drawingml/2006/chartDrawing">
    <cdr:from>
      <cdr:x>0.06364</cdr:x>
      <cdr:y>0.34114</cdr:y>
    </cdr:from>
    <cdr:to>
      <cdr:x>0.22727</cdr:x>
      <cdr:y>0.53525</cdr:y>
    </cdr:to>
    <cdr:sp macro="" textlink="">
      <cdr:nvSpPr>
        <cdr:cNvPr id="16" name="TextBox 15">
          <a:extLst xmlns:a="http://schemas.openxmlformats.org/drawingml/2006/main">
            <a:ext uri="{FF2B5EF4-FFF2-40B4-BE49-F238E27FC236}">
              <a16:creationId xmlns="" xmlns:a16="http://schemas.microsoft.com/office/drawing/2014/main" id="{9595EDD8-4406-4EBB-B620-DB15EBB18734}"/>
            </a:ext>
          </a:extLst>
        </cdr:cNvPr>
        <cdr:cNvSpPr txBox="1"/>
      </cdr:nvSpPr>
      <cdr:spPr>
        <a:xfrm xmlns:a="http://schemas.openxmlformats.org/drawingml/2006/main">
          <a:off x="533430" y="2142670"/>
          <a:ext cx="1371547" cy="121919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dirty="0"/>
            <a:t>Shared Revenue</a:t>
          </a:r>
        </a:p>
        <a:p xmlns:a="http://schemas.openxmlformats.org/drawingml/2006/main">
          <a:r>
            <a:rPr lang="en-US" sz="2000" dirty="0" smtClean="0"/>
            <a:t>   $762,318</a:t>
          </a:r>
        </a:p>
        <a:p xmlns:a="http://schemas.openxmlformats.org/drawingml/2006/main">
          <a:pPr algn="ctr"/>
          <a:r>
            <a:rPr lang="en-US" sz="2000" b="1" dirty="0" smtClean="0"/>
            <a:t>5%</a:t>
          </a:r>
        </a:p>
        <a:p xmlns:a="http://schemas.openxmlformats.org/drawingml/2006/main">
          <a:pPr algn="ctr"/>
          <a:endParaRPr lang="en-US" sz="1600" b="1" dirty="0"/>
        </a:p>
      </cdr:txBody>
    </cdr:sp>
  </cdr:relSizeAnchor>
</c:userShapes>
</file>

<file path=ppt/drawings/drawing2.xml><?xml version="1.0" encoding="utf-8"?>
<c:userShapes xmlns:c="http://schemas.openxmlformats.org/drawingml/2006/chart">
  <cdr:relSizeAnchor xmlns:cdr="http://schemas.openxmlformats.org/drawingml/2006/chartDrawing">
    <cdr:from>
      <cdr:x>0.70909</cdr:x>
      <cdr:y>0.23521</cdr:y>
    </cdr:from>
    <cdr:to>
      <cdr:x>0.86364</cdr:x>
      <cdr:y>0.41333</cdr:y>
    </cdr:to>
    <cdr:sp macro="" textlink="">
      <cdr:nvSpPr>
        <cdr:cNvPr id="18" name="TextBox 17"/>
        <cdr:cNvSpPr txBox="1"/>
      </cdr:nvSpPr>
      <cdr:spPr>
        <a:xfrm xmlns:a="http://schemas.openxmlformats.org/drawingml/2006/main">
          <a:off x="5943592" y="1421432"/>
          <a:ext cx="1295438" cy="107644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dirty="0" smtClean="0">
              <a:solidFill>
                <a:schemeClr val="tx1"/>
              </a:solidFill>
            </a:rPr>
            <a:t>  Salaries </a:t>
          </a:r>
          <a:endParaRPr lang="en-US" sz="2000" dirty="0">
            <a:solidFill>
              <a:schemeClr val="tx1"/>
            </a:solidFill>
          </a:endParaRPr>
        </a:p>
        <a:p xmlns:a="http://schemas.openxmlformats.org/drawingml/2006/main">
          <a:r>
            <a:rPr lang="en-US" sz="2000" dirty="0" smtClean="0">
              <a:solidFill>
                <a:schemeClr val="tx1"/>
              </a:solidFill>
            </a:rPr>
            <a:t>$4,754,891</a:t>
          </a:r>
        </a:p>
        <a:p xmlns:a="http://schemas.openxmlformats.org/drawingml/2006/main">
          <a:r>
            <a:rPr lang="en-US" sz="1800" b="1" dirty="0" smtClean="0">
              <a:solidFill>
                <a:schemeClr val="tx1"/>
              </a:solidFill>
            </a:rPr>
            <a:t>(71% of S/B)</a:t>
          </a:r>
          <a:endParaRPr lang="en-US" sz="1800" b="1" dirty="0">
            <a:solidFill>
              <a:schemeClr val="tx1"/>
            </a:solidFill>
          </a:endParaRPr>
        </a:p>
      </cdr:txBody>
    </cdr:sp>
  </cdr:relSizeAnchor>
  <cdr:relSizeAnchor xmlns:cdr="http://schemas.openxmlformats.org/drawingml/2006/chartDrawing">
    <cdr:from>
      <cdr:x>0.07273</cdr:x>
      <cdr:y>0.06494</cdr:y>
    </cdr:from>
    <cdr:to>
      <cdr:x>0.24545</cdr:x>
      <cdr:y>0.22078</cdr:y>
    </cdr:to>
    <cdr:sp macro="" textlink="">
      <cdr:nvSpPr>
        <cdr:cNvPr id="20" name="TextBox 19"/>
        <cdr:cNvSpPr txBox="1"/>
      </cdr:nvSpPr>
      <cdr:spPr>
        <a:xfrm xmlns:a="http://schemas.openxmlformats.org/drawingml/2006/main">
          <a:off x="609600" y="381000"/>
          <a:ext cx="14478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cdr:x>
      <cdr:y>0.06494</cdr:y>
    </cdr:from>
    <cdr:to>
      <cdr:x>0.25455</cdr:x>
      <cdr:y>0.22078</cdr:y>
    </cdr:to>
    <cdr:sp macro="" textlink="">
      <cdr:nvSpPr>
        <cdr:cNvPr id="21" name="TextBox 20"/>
        <cdr:cNvSpPr txBox="1"/>
      </cdr:nvSpPr>
      <cdr:spPr>
        <a:xfrm xmlns:a="http://schemas.openxmlformats.org/drawingml/2006/main">
          <a:off x="838200" y="381000"/>
          <a:ext cx="1295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0.12727</cdr:x>
      <cdr:y>0.23521</cdr:y>
    </cdr:from>
    <cdr:to>
      <cdr:x>0.29091</cdr:x>
      <cdr:y>0.42435</cdr:y>
    </cdr:to>
    <cdr:sp macro="" textlink="">
      <cdr:nvSpPr>
        <cdr:cNvPr id="22" name="TextBox 21"/>
        <cdr:cNvSpPr txBox="1"/>
      </cdr:nvSpPr>
      <cdr:spPr>
        <a:xfrm xmlns:a="http://schemas.openxmlformats.org/drawingml/2006/main">
          <a:off x="1066777" y="1421432"/>
          <a:ext cx="1371631" cy="114299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dirty="0" smtClean="0">
              <a:solidFill>
                <a:schemeClr val="tx1"/>
              </a:solidFill>
            </a:rPr>
            <a:t>  Capital</a:t>
          </a:r>
          <a:endParaRPr lang="en-US" sz="2000" dirty="0">
            <a:solidFill>
              <a:schemeClr val="tx1"/>
            </a:solidFill>
          </a:endParaRPr>
        </a:p>
        <a:p xmlns:a="http://schemas.openxmlformats.org/drawingml/2006/main">
          <a:r>
            <a:rPr lang="en-US" sz="2000" dirty="0" smtClean="0">
              <a:solidFill>
                <a:schemeClr val="tx1"/>
              </a:solidFill>
            </a:rPr>
            <a:t>$3,430,600</a:t>
          </a:r>
        </a:p>
        <a:p xmlns:a="http://schemas.openxmlformats.org/drawingml/2006/main">
          <a:r>
            <a:rPr lang="en-US" sz="2000" b="1" dirty="0" smtClean="0">
              <a:solidFill>
                <a:schemeClr val="tx1"/>
              </a:solidFill>
            </a:rPr>
            <a:t>     22%</a:t>
          </a:r>
          <a:endParaRPr lang="en-US" sz="2000" b="1" dirty="0">
            <a:solidFill>
              <a:schemeClr val="tx1"/>
            </a:solidFill>
          </a:endParaRPr>
        </a:p>
      </cdr:txBody>
    </cdr:sp>
  </cdr:relSizeAnchor>
  <cdr:relSizeAnchor xmlns:cdr="http://schemas.openxmlformats.org/drawingml/2006/chartDrawing">
    <cdr:from>
      <cdr:x>0.74413</cdr:x>
      <cdr:y>0.72856</cdr:y>
    </cdr:from>
    <cdr:to>
      <cdr:x>0.91553</cdr:x>
      <cdr:y>0.9177</cdr:y>
    </cdr:to>
    <cdr:sp macro="" textlink="">
      <cdr:nvSpPr>
        <cdr:cNvPr id="25" name="TextBox 24"/>
        <cdr:cNvSpPr txBox="1"/>
      </cdr:nvSpPr>
      <cdr:spPr>
        <a:xfrm xmlns:a="http://schemas.openxmlformats.org/drawingml/2006/main">
          <a:off x="6237278" y="4402880"/>
          <a:ext cx="1436701" cy="11430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dirty="0" smtClean="0">
              <a:solidFill>
                <a:schemeClr val="tx1"/>
              </a:solidFill>
            </a:rPr>
            <a:t>  Benefits</a:t>
          </a:r>
          <a:endParaRPr lang="en-US" sz="2000" dirty="0">
            <a:solidFill>
              <a:schemeClr val="tx1"/>
            </a:solidFill>
          </a:endParaRPr>
        </a:p>
        <a:p xmlns:a="http://schemas.openxmlformats.org/drawingml/2006/main">
          <a:r>
            <a:rPr lang="en-US" sz="2000" dirty="0" smtClean="0">
              <a:solidFill>
                <a:schemeClr val="tx1"/>
              </a:solidFill>
            </a:rPr>
            <a:t>$1,895,775</a:t>
          </a:r>
        </a:p>
        <a:p xmlns:a="http://schemas.openxmlformats.org/drawingml/2006/main">
          <a:r>
            <a:rPr lang="en-US" sz="2000" b="1" dirty="0" smtClean="0">
              <a:solidFill>
                <a:schemeClr val="tx1"/>
              </a:solidFill>
            </a:rPr>
            <a:t>(29% of S/B)</a:t>
          </a:r>
          <a:endParaRPr lang="en-US" sz="2000" b="1" dirty="0">
            <a:solidFill>
              <a:schemeClr val="tx1"/>
            </a:solidFill>
          </a:endParaRPr>
        </a:p>
      </cdr:txBody>
    </cdr:sp>
  </cdr:relSizeAnchor>
  <cdr:relSizeAnchor xmlns:cdr="http://schemas.openxmlformats.org/drawingml/2006/chartDrawing">
    <cdr:from>
      <cdr:x>0.11818</cdr:x>
      <cdr:y>0.66234</cdr:y>
    </cdr:from>
    <cdr:to>
      <cdr:x>0.22727</cdr:x>
      <cdr:y>0.81818</cdr:y>
    </cdr:to>
    <cdr:sp macro="" textlink="">
      <cdr:nvSpPr>
        <cdr:cNvPr id="30" name="TextBox 29"/>
        <cdr:cNvSpPr txBox="1"/>
      </cdr:nvSpPr>
      <cdr:spPr>
        <a:xfrm xmlns:a="http://schemas.openxmlformats.org/drawingml/2006/main">
          <a:off x="990600" y="38862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0.09091</cdr:x>
      <cdr:y>0.66392</cdr:y>
    </cdr:from>
    <cdr:to>
      <cdr:x>0.25455</cdr:x>
      <cdr:y>0.86566</cdr:y>
    </cdr:to>
    <cdr:sp macro="" textlink="">
      <cdr:nvSpPr>
        <cdr:cNvPr id="31" name="TextBox 30"/>
        <cdr:cNvSpPr txBox="1"/>
      </cdr:nvSpPr>
      <cdr:spPr>
        <a:xfrm xmlns:a="http://schemas.openxmlformats.org/drawingml/2006/main">
          <a:off x="762008" y="4012232"/>
          <a:ext cx="1371630" cy="121919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dirty="0">
              <a:solidFill>
                <a:schemeClr val="tx1"/>
              </a:solidFill>
            </a:rPr>
            <a:t>Operating</a:t>
          </a:r>
        </a:p>
        <a:p xmlns:a="http://schemas.openxmlformats.org/drawingml/2006/main">
          <a:r>
            <a:rPr lang="en-US" sz="2000" dirty="0" smtClean="0">
              <a:solidFill>
                <a:schemeClr val="tx1"/>
              </a:solidFill>
            </a:rPr>
            <a:t>$5,220,856</a:t>
          </a:r>
        </a:p>
        <a:p xmlns:a="http://schemas.openxmlformats.org/drawingml/2006/main">
          <a:r>
            <a:rPr lang="en-US" sz="2000" b="1" dirty="0" smtClean="0">
              <a:solidFill>
                <a:schemeClr val="tx1"/>
              </a:solidFill>
            </a:rPr>
            <a:t>     34%</a:t>
          </a:r>
        </a:p>
        <a:p xmlns:a="http://schemas.openxmlformats.org/drawingml/2006/main">
          <a:endParaRPr lang="en-US" sz="1600" dirty="0">
            <a:solidFill>
              <a:schemeClr val="tx1"/>
            </a:solidFill>
          </a:endParaRPr>
        </a:p>
      </cdr:txBody>
    </cdr:sp>
  </cdr:relSizeAnchor>
  <cdr:relSizeAnchor xmlns:cdr="http://schemas.openxmlformats.org/drawingml/2006/chartDrawing">
    <cdr:from>
      <cdr:x>0.75455</cdr:x>
      <cdr:y>0.47478</cdr:y>
    </cdr:from>
    <cdr:to>
      <cdr:x>0.97273</cdr:x>
      <cdr:y>0.70175</cdr:y>
    </cdr:to>
    <cdr:sp macro="" textlink="">
      <cdr:nvSpPr>
        <cdr:cNvPr id="59" name="TextBox 58"/>
        <cdr:cNvSpPr txBox="1"/>
      </cdr:nvSpPr>
      <cdr:spPr>
        <a:xfrm xmlns:a="http://schemas.openxmlformats.org/drawingml/2006/main">
          <a:off x="6324638" y="2869211"/>
          <a:ext cx="1828785" cy="137161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dirty="0">
              <a:solidFill>
                <a:schemeClr val="tx1"/>
              </a:solidFill>
            </a:rPr>
            <a:t>Salaries &amp; Benefits</a:t>
          </a:r>
        </a:p>
        <a:p xmlns:a="http://schemas.openxmlformats.org/drawingml/2006/main">
          <a:r>
            <a:rPr lang="en-US" sz="2000" dirty="0" smtClean="0">
              <a:solidFill>
                <a:schemeClr val="tx1"/>
              </a:solidFill>
            </a:rPr>
            <a:t>    $6,650,666</a:t>
          </a:r>
        </a:p>
        <a:p xmlns:a="http://schemas.openxmlformats.org/drawingml/2006/main">
          <a:r>
            <a:rPr lang="en-US" sz="2000" b="1" dirty="0" smtClean="0">
              <a:solidFill>
                <a:schemeClr val="tx1"/>
              </a:solidFill>
            </a:rPr>
            <a:t>        44%</a:t>
          </a:r>
        </a:p>
        <a:p xmlns:a="http://schemas.openxmlformats.org/drawingml/2006/main">
          <a:endParaRPr lang="en-US" sz="1600" dirty="0">
            <a:solidFill>
              <a:schemeClr val="tx1"/>
            </a:solidFill>
          </a:endParaRPr>
        </a:p>
      </cdr:txBody>
    </cdr:sp>
  </cdr:relSizeAnchor>
  <cdr:relSizeAnchor xmlns:cdr="http://schemas.openxmlformats.org/drawingml/2006/chartDrawing">
    <cdr:from>
      <cdr:x>0.65455</cdr:x>
      <cdr:y>0.31086</cdr:y>
    </cdr:from>
    <cdr:to>
      <cdr:x>0.70909</cdr:x>
      <cdr:y>0.3613</cdr:y>
    </cdr:to>
    <cdr:cxnSp macro="">
      <cdr:nvCxnSpPr>
        <cdr:cNvPr id="4" name="Straight Arrow Connector 3">
          <a:extLst xmlns:a="http://schemas.openxmlformats.org/drawingml/2006/main">
            <a:ext uri="{FF2B5EF4-FFF2-40B4-BE49-F238E27FC236}">
              <a16:creationId xmlns="" xmlns:a16="http://schemas.microsoft.com/office/drawing/2014/main" id="{C9F9832A-5152-4224-9076-C70CE31211BB}"/>
            </a:ext>
          </a:extLst>
        </cdr:cNvPr>
        <cdr:cNvCxnSpPr/>
      </cdr:nvCxnSpPr>
      <cdr:spPr>
        <a:xfrm xmlns:a="http://schemas.openxmlformats.org/drawingml/2006/main" flipV="1">
          <a:off x="5486400" y="1878623"/>
          <a:ext cx="457200" cy="304800"/>
        </a:xfrm>
        <a:prstGeom xmlns:a="http://schemas.openxmlformats.org/drawingml/2006/main" prst="straightConnector1">
          <a:avLst/>
        </a:prstGeom>
        <a:ln xmlns:a="http://schemas.openxmlformats.org/drawingml/2006/main" w="19050">
          <a:solidFill>
            <a:schemeClr val="tx2"/>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0.23636</cdr:x>
      <cdr:y>0.65131</cdr:y>
    </cdr:from>
    <cdr:to>
      <cdr:x>0.30908</cdr:x>
      <cdr:y>0.70175</cdr:y>
    </cdr:to>
    <cdr:cxnSp macro="">
      <cdr:nvCxnSpPr>
        <cdr:cNvPr id="16" name="Straight Arrow Connector 15">
          <a:extLst xmlns:a="http://schemas.openxmlformats.org/drawingml/2006/main">
            <a:ext uri="{FF2B5EF4-FFF2-40B4-BE49-F238E27FC236}">
              <a16:creationId xmlns="" xmlns:a16="http://schemas.microsoft.com/office/drawing/2014/main" id="{5F7E0DC0-FC22-4A6D-A858-85BEEDC272D5}"/>
            </a:ext>
          </a:extLst>
        </cdr:cNvPr>
        <cdr:cNvCxnSpPr/>
      </cdr:nvCxnSpPr>
      <cdr:spPr>
        <a:xfrm xmlns:a="http://schemas.openxmlformats.org/drawingml/2006/main" flipH="1">
          <a:off x="1981200" y="3936023"/>
          <a:ext cx="609548" cy="304800"/>
        </a:xfrm>
        <a:prstGeom xmlns:a="http://schemas.openxmlformats.org/drawingml/2006/main" prst="straightConnector1">
          <a:avLst/>
        </a:prstGeom>
        <a:ln xmlns:a="http://schemas.openxmlformats.org/drawingml/2006/main" w="19050">
          <a:solidFill>
            <a:schemeClr val="tx2"/>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0.64545</cdr:x>
      <cdr:y>0.75218</cdr:y>
    </cdr:from>
    <cdr:to>
      <cdr:x>0.72727</cdr:x>
      <cdr:y>0.75218</cdr:y>
    </cdr:to>
    <cdr:cxnSp macro="">
      <cdr:nvCxnSpPr>
        <cdr:cNvPr id="17" name="Straight Arrow Connector 16">
          <a:extLst xmlns:a="http://schemas.openxmlformats.org/drawingml/2006/main">
            <a:ext uri="{FF2B5EF4-FFF2-40B4-BE49-F238E27FC236}">
              <a16:creationId xmlns="" xmlns:a16="http://schemas.microsoft.com/office/drawing/2014/main" id="{5F7E0DC0-FC22-4A6D-A858-85BEEDC272D5}"/>
            </a:ext>
          </a:extLst>
        </cdr:cNvPr>
        <cdr:cNvCxnSpPr/>
      </cdr:nvCxnSpPr>
      <cdr:spPr>
        <a:xfrm xmlns:a="http://schemas.openxmlformats.org/drawingml/2006/main" flipV="1">
          <a:off x="5410200" y="4545609"/>
          <a:ext cx="685777" cy="14"/>
        </a:xfrm>
        <a:prstGeom xmlns:a="http://schemas.openxmlformats.org/drawingml/2006/main" prst="straightConnector1">
          <a:avLst/>
        </a:prstGeom>
        <a:ln xmlns:a="http://schemas.openxmlformats.org/drawingml/2006/main" w="19050">
          <a:solidFill>
            <a:schemeClr val="tx2"/>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0.28182</cdr:x>
      <cdr:y>0.29825</cdr:y>
    </cdr:from>
    <cdr:to>
      <cdr:x>0.39091</cdr:x>
      <cdr:y>0.31086</cdr:y>
    </cdr:to>
    <cdr:cxnSp macro="">
      <cdr:nvCxnSpPr>
        <cdr:cNvPr id="19" name="Straight Arrow Connector 18">
          <a:extLst xmlns:a="http://schemas.openxmlformats.org/drawingml/2006/main">
            <a:ext uri="{FF2B5EF4-FFF2-40B4-BE49-F238E27FC236}">
              <a16:creationId xmlns="" xmlns:a16="http://schemas.microsoft.com/office/drawing/2014/main" id="{5F7E0DC0-FC22-4A6D-A858-85BEEDC272D5}"/>
            </a:ext>
          </a:extLst>
        </cdr:cNvPr>
        <cdr:cNvCxnSpPr/>
      </cdr:nvCxnSpPr>
      <cdr:spPr>
        <a:xfrm xmlns:a="http://schemas.openxmlformats.org/drawingml/2006/main" flipH="1">
          <a:off x="2362216" y="1802423"/>
          <a:ext cx="914384" cy="76181"/>
        </a:xfrm>
        <a:prstGeom xmlns:a="http://schemas.openxmlformats.org/drawingml/2006/main" prst="straightConnector1">
          <a:avLst/>
        </a:prstGeom>
        <a:ln xmlns:a="http://schemas.openxmlformats.org/drawingml/2006/main" w="19050">
          <a:solidFill>
            <a:schemeClr val="tx2"/>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0.04545</cdr:x>
      <cdr:y>0.44956</cdr:y>
    </cdr:from>
    <cdr:to>
      <cdr:x>0.15455</cdr:x>
      <cdr:y>0.60087</cdr:y>
    </cdr:to>
    <cdr:sp macro="" textlink="">
      <cdr:nvSpPr>
        <cdr:cNvPr id="15" name="TextBox 14">
          <a:extLst xmlns:a="http://schemas.openxmlformats.org/drawingml/2006/main">
            <a:ext uri="{FF2B5EF4-FFF2-40B4-BE49-F238E27FC236}">
              <a16:creationId xmlns="" xmlns:a16="http://schemas.microsoft.com/office/drawing/2014/main" id="{F2EC1C92-F5BD-442F-93E8-00582B3C3009}"/>
            </a:ext>
          </a:extLst>
        </cdr:cNvPr>
        <cdr:cNvSpPr txBox="1"/>
      </cdr:nvSpPr>
      <cdr:spPr>
        <a:xfrm xmlns:a="http://schemas.openxmlformats.org/drawingml/2006/main">
          <a:off x="381000" y="2716823"/>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03136" cy="347742"/>
          </a:xfrm>
          <a:prstGeom prst="rect">
            <a:avLst/>
          </a:prstGeom>
        </p:spPr>
        <p:txBody>
          <a:bodyPr vert="horz" lIns="90758" tIns="45380" rIns="90758" bIns="45380" rtlCol="0"/>
          <a:lstStyle>
            <a:lvl1pPr algn="l">
              <a:defRPr sz="1200"/>
            </a:lvl1pPr>
          </a:lstStyle>
          <a:p>
            <a:endParaRPr lang="en-US"/>
          </a:p>
        </p:txBody>
      </p:sp>
      <p:sp>
        <p:nvSpPr>
          <p:cNvPr id="3" name="Date Placeholder 2"/>
          <p:cNvSpPr>
            <a:spLocks noGrp="1"/>
          </p:cNvSpPr>
          <p:nvPr>
            <p:ph type="dt" sz="quarter" idx="1"/>
          </p:nvPr>
        </p:nvSpPr>
        <p:spPr>
          <a:xfrm>
            <a:off x="5230849" y="0"/>
            <a:ext cx="4003136" cy="347742"/>
          </a:xfrm>
          <a:prstGeom prst="rect">
            <a:avLst/>
          </a:prstGeom>
        </p:spPr>
        <p:txBody>
          <a:bodyPr vert="horz" lIns="90758" tIns="45380" rIns="90758" bIns="45380" rtlCol="0"/>
          <a:lstStyle>
            <a:lvl1pPr algn="r">
              <a:defRPr sz="1200"/>
            </a:lvl1pPr>
          </a:lstStyle>
          <a:p>
            <a:fld id="{9C622122-5517-4030-BB23-69E23D1B44C6}" type="datetimeFigureOut">
              <a:rPr lang="en-US" smtClean="0"/>
              <a:pPr/>
              <a:t>8/30/2022</a:t>
            </a:fld>
            <a:endParaRPr lang="en-US"/>
          </a:p>
        </p:txBody>
      </p:sp>
      <p:sp>
        <p:nvSpPr>
          <p:cNvPr id="4" name="Footer Placeholder 3"/>
          <p:cNvSpPr>
            <a:spLocks noGrp="1"/>
          </p:cNvSpPr>
          <p:nvPr>
            <p:ph type="ftr" sz="quarter" idx="2"/>
          </p:nvPr>
        </p:nvSpPr>
        <p:spPr>
          <a:xfrm>
            <a:off x="1" y="6601146"/>
            <a:ext cx="4003136" cy="347742"/>
          </a:xfrm>
          <a:prstGeom prst="rect">
            <a:avLst/>
          </a:prstGeom>
        </p:spPr>
        <p:txBody>
          <a:bodyPr vert="horz" lIns="90758" tIns="45380" rIns="90758" bIns="45380" rtlCol="0" anchor="b"/>
          <a:lstStyle>
            <a:lvl1pPr algn="l">
              <a:defRPr sz="1200"/>
            </a:lvl1pPr>
          </a:lstStyle>
          <a:p>
            <a:endParaRPr lang="en-US"/>
          </a:p>
        </p:txBody>
      </p:sp>
      <p:sp>
        <p:nvSpPr>
          <p:cNvPr id="5" name="Slide Number Placeholder 4"/>
          <p:cNvSpPr>
            <a:spLocks noGrp="1"/>
          </p:cNvSpPr>
          <p:nvPr>
            <p:ph type="sldNum" sz="quarter" idx="3"/>
          </p:nvPr>
        </p:nvSpPr>
        <p:spPr>
          <a:xfrm>
            <a:off x="5230849" y="6601146"/>
            <a:ext cx="4003136" cy="347742"/>
          </a:xfrm>
          <a:prstGeom prst="rect">
            <a:avLst/>
          </a:prstGeom>
        </p:spPr>
        <p:txBody>
          <a:bodyPr vert="horz" lIns="90758" tIns="45380" rIns="90758" bIns="45380" rtlCol="0" anchor="b"/>
          <a:lstStyle>
            <a:lvl1pPr algn="r">
              <a:defRPr sz="1200"/>
            </a:lvl1pPr>
          </a:lstStyle>
          <a:p>
            <a:fld id="{F3A73B9C-CDAF-4B9F-AC9A-650D37077CCA}" type="slidenum">
              <a:rPr lang="en-US" smtClean="0"/>
              <a:pPr/>
              <a:t>‹#›</a:t>
            </a:fld>
            <a:endParaRPr lang="en-US"/>
          </a:p>
        </p:txBody>
      </p:sp>
    </p:spTree>
    <p:extLst>
      <p:ext uri="{BB962C8B-B14F-4D97-AF65-F5344CB8AC3E}">
        <p14:creationId xmlns:p14="http://schemas.microsoft.com/office/powerpoint/2010/main" val="30746250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02299" cy="347504"/>
          </a:xfrm>
          <a:prstGeom prst="rect">
            <a:avLst/>
          </a:prstGeom>
        </p:spPr>
        <p:txBody>
          <a:bodyPr vert="horz" lIns="92482" tIns="46241" rIns="92482" bIns="46241" rtlCol="0"/>
          <a:lstStyle>
            <a:lvl1pPr algn="l">
              <a:defRPr sz="1200"/>
            </a:lvl1pPr>
          </a:lstStyle>
          <a:p>
            <a:endParaRPr lang="en-US"/>
          </a:p>
        </p:txBody>
      </p:sp>
      <p:sp>
        <p:nvSpPr>
          <p:cNvPr id="3" name="Date Placeholder 2"/>
          <p:cNvSpPr>
            <a:spLocks noGrp="1"/>
          </p:cNvSpPr>
          <p:nvPr>
            <p:ph type="dt" idx="1"/>
          </p:nvPr>
        </p:nvSpPr>
        <p:spPr>
          <a:xfrm>
            <a:off x="5231640" y="0"/>
            <a:ext cx="4002299" cy="347504"/>
          </a:xfrm>
          <a:prstGeom prst="rect">
            <a:avLst/>
          </a:prstGeom>
        </p:spPr>
        <p:txBody>
          <a:bodyPr vert="horz" lIns="92482" tIns="46241" rIns="92482" bIns="46241" rtlCol="0"/>
          <a:lstStyle>
            <a:lvl1pPr algn="r">
              <a:defRPr sz="1200"/>
            </a:lvl1pPr>
          </a:lstStyle>
          <a:p>
            <a:fld id="{F4C404A9-4762-4143-83CA-C94345E4ACDE}" type="datetimeFigureOut">
              <a:rPr lang="en-US" smtClean="0"/>
              <a:pPr/>
              <a:t>8/30/2022</a:t>
            </a:fld>
            <a:endParaRPr lang="en-US"/>
          </a:p>
        </p:txBody>
      </p:sp>
      <p:sp>
        <p:nvSpPr>
          <p:cNvPr id="4" name="Slide Image Placeholder 3"/>
          <p:cNvSpPr>
            <a:spLocks noGrp="1" noRot="1" noChangeAspect="1"/>
          </p:cNvSpPr>
          <p:nvPr>
            <p:ph type="sldImg" idx="2"/>
          </p:nvPr>
        </p:nvSpPr>
        <p:spPr>
          <a:xfrm>
            <a:off x="2879725" y="520700"/>
            <a:ext cx="3476625" cy="2606675"/>
          </a:xfrm>
          <a:prstGeom prst="rect">
            <a:avLst/>
          </a:prstGeom>
          <a:noFill/>
          <a:ln w="12700">
            <a:solidFill>
              <a:prstClr val="black"/>
            </a:solidFill>
          </a:ln>
        </p:spPr>
        <p:txBody>
          <a:bodyPr vert="horz" lIns="92482" tIns="46241" rIns="92482" bIns="46241" rtlCol="0" anchor="ctr"/>
          <a:lstStyle/>
          <a:p>
            <a:endParaRPr lang="en-US"/>
          </a:p>
        </p:txBody>
      </p:sp>
      <p:sp>
        <p:nvSpPr>
          <p:cNvPr id="5" name="Notes Placeholder 4"/>
          <p:cNvSpPr>
            <a:spLocks noGrp="1"/>
          </p:cNvSpPr>
          <p:nvPr>
            <p:ph type="body" sz="quarter" idx="3"/>
          </p:nvPr>
        </p:nvSpPr>
        <p:spPr>
          <a:xfrm>
            <a:off x="923608" y="3301286"/>
            <a:ext cx="7388860" cy="3127534"/>
          </a:xfrm>
          <a:prstGeom prst="rect">
            <a:avLst/>
          </a:prstGeom>
        </p:spPr>
        <p:txBody>
          <a:bodyPr vert="horz" lIns="92482" tIns="46241" rIns="92482" bIns="4624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01366"/>
            <a:ext cx="4002299" cy="347504"/>
          </a:xfrm>
          <a:prstGeom prst="rect">
            <a:avLst/>
          </a:prstGeom>
        </p:spPr>
        <p:txBody>
          <a:bodyPr vert="horz" lIns="92482" tIns="46241" rIns="92482" bIns="46241" rtlCol="0" anchor="b"/>
          <a:lstStyle>
            <a:lvl1pPr algn="l">
              <a:defRPr sz="1200"/>
            </a:lvl1pPr>
          </a:lstStyle>
          <a:p>
            <a:endParaRPr lang="en-US"/>
          </a:p>
        </p:txBody>
      </p:sp>
      <p:sp>
        <p:nvSpPr>
          <p:cNvPr id="7" name="Slide Number Placeholder 6"/>
          <p:cNvSpPr>
            <a:spLocks noGrp="1"/>
          </p:cNvSpPr>
          <p:nvPr>
            <p:ph type="sldNum" sz="quarter" idx="5"/>
          </p:nvPr>
        </p:nvSpPr>
        <p:spPr>
          <a:xfrm>
            <a:off x="5231640" y="6601366"/>
            <a:ext cx="4002299" cy="347504"/>
          </a:xfrm>
          <a:prstGeom prst="rect">
            <a:avLst/>
          </a:prstGeom>
        </p:spPr>
        <p:txBody>
          <a:bodyPr vert="horz" lIns="92482" tIns="46241" rIns="92482" bIns="46241" rtlCol="0" anchor="b"/>
          <a:lstStyle>
            <a:lvl1pPr algn="r">
              <a:defRPr sz="1200"/>
            </a:lvl1pPr>
          </a:lstStyle>
          <a:p>
            <a:fld id="{0817DA40-D206-4435-8AA2-5CDFEAE51D9B}" type="slidenum">
              <a:rPr lang="en-US" smtClean="0"/>
              <a:pPr/>
              <a:t>‹#›</a:t>
            </a:fld>
            <a:endParaRPr lang="en-US"/>
          </a:p>
        </p:txBody>
      </p:sp>
    </p:spTree>
    <p:extLst>
      <p:ext uri="{BB962C8B-B14F-4D97-AF65-F5344CB8AC3E}">
        <p14:creationId xmlns:p14="http://schemas.microsoft.com/office/powerpoint/2010/main" val="2732536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87400" y="125413"/>
            <a:ext cx="7661275" cy="5745162"/>
          </a:xfrm>
        </p:spPr>
      </p:sp>
      <p:sp>
        <p:nvSpPr>
          <p:cNvPr id="3" name="Notes Placeholder 2"/>
          <p:cNvSpPr>
            <a:spLocks noGrp="1"/>
          </p:cNvSpPr>
          <p:nvPr>
            <p:ph type="body" idx="1"/>
          </p:nvPr>
        </p:nvSpPr>
        <p:spPr>
          <a:xfrm>
            <a:off x="923608" y="6043543"/>
            <a:ext cx="7388860" cy="385276"/>
          </a:xfrm>
        </p:spPr>
        <p:txBody>
          <a:bodyPr/>
          <a:lstStyle/>
          <a:p>
            <a:endParaRPr lang="en-US" dirty="0"/>
          </a:p>
        </p:txBody>
      </p:sp>
      <p:sp>
        <p:nvSpPr>
          <p:cNvPr id="4" name="Slide Number Placeholder 3"/>
          <p:cNvSpPr>
            <a:spLocks noGrp="1"/>
          </p:cNvSpPr>
          <p:nvPr>
            <p:ph type="sldNum" sz="quarter" idx="10"/>
          </p:nvPr>
        </p:nvSpPr>
        <p:spPr/>
        <p:txBody>
          <a:bodyPr/>
          <a:lstStyle/>
          <a:p>
            <a:fld id="{0817DA40-D206-4435-8AA2-5CDFEAE51D9B}" type="slidenum">
              <a:rPr lang="en-US" smtClean="0"/>
              <a:pPr/>
              <a:t>1</a:t>
            </a:fld>
            <a:endParaRPr lang="en-US"/>
          </a:p>
        </p:txBody>
      </p:sp>
    </p:spTree>
    <p:extLst>
      <p:ext uri="{BB962C8B-B14F-4D97-AF65-F5344CB8AC3E}">
        <p14:creationId xmlns:p14="http://schemas.microsoft.com/office/powerpoint/2010/main" val="3120563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302823" y="3323950"/>
            <a:ext cx="8630431" cy="3277417"/>
          </a:xfrm>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817DA40-D206-4435-8AA2-5CDFEAE51D9B}" type="slidenum">
              <a:rPr lang="en-US" smtClean="0"/>
              <a:pPr/>
              <a:t>2</a:t>
            </a:fld>
            <a:endParaRPr lang="en-US"/>
          </a:p>
        </p:txBody>
      </p:sp>
      <p:sp>
        <p:nvSpPr>
          <p:cNvPr id="2" name="Slide Image Placeholder 1">
            <a:extLst>
              <a:ext uri="{FF2B5EF4-FFF2-40B4-BE49-F238E27FC236}">
                <a16:creationId xmlns="" xmlns:a16="http://schemas.microsoft.com/office/drawing/2014/main" id="{A5F6C528-02F2-4E57-BEA5-5EFBDEA5D111}"/>
              </a:ext>
            </a:extLst>
          </p:cNvPr>
          <p:cNvSpPr>
            <a:spLocks noGrp="1" noRot="1" noChangeAspect="1"/>
          </p:cNvSpPr>
          <p:nvPr>
            <p:ph type="sldImg"/>
          </p:nvPr>
        </p:nvSpPr>
        <p:spPr>
          <a:xfrm>
            <a:off x="2620963" y="320675"/>
            <a:ext cx="3994150" cy="2995613"/>
          </a:xfrm>
        </p:spPr>
      </p:sp>
    </p:spTree>
    <p:extLst>
      <p:ext uri="{BB962C8B-B14F-4D97-AF65-F5344CB8AC3E}">
        <p14:creationId xmlns:p14="http://schemas.microsoft.com/office/powerpoint/2010/main" val="18629341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58950" y="133350"/>
            <a:ext cx="5718175" cy="4287838"/>
          </a:xfrm>
        </p:spPr>
      </p:sp>
      <p:sp>
        <p:nvSpPr>
          <p:cNvPr id="3" name="Notes Placeholder 2"/>
          <p:cNvSpPr>
            <a:spLocks noGrp="1"/>
          </p:cNvSpPr>
          <p:nvPr>
            <p:ph type="body" idx="1"/>
          </p:nvPr>
        </p:nvSpPr>
        <p:spPr>
          <a:xfrm>
            <a:off x="529939" y="4457113"/>
            <a:ext cx="8176198" cy="2116192"/>
          </a:xfrm>
        </p:spPr>
        <p:txBody>
          <a:bodyPr>
            <a:normAutofit/>
          </a:bodyPr>
          <a:lstStyle/>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0817DA40-D206-4435-8AA2-5CDFEAE51D9B}" type="slidenum">
              <a:rPr lang="en-US" smtClean="0"/>
              <a:pPr/>
              <a:t>3</a:t>
            </a:fld>
            <a:endParaRPr lang="en-US"/>
          </a:p>
        </p:txBody>
      </p:sp>
    </p:spTree>
    <p:extLst>
      <p:ext uri="{BB962C8B-B14F-4D97-AF65-F5344CB8AC3E}">
        <p14:creationId xmlns:p14="http://schemas.microsoft.com/office/powerpoint/2010/main" val="522051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17DA40-D206-4435-8AA2-5CDFEAE51D9B}" type="slidenum">
              <a:rPr lang="en-US" smtClean="0"/>
              <a:pPr/>
              <a:t>4</a:t>
            </a:fld>
            <a:endParaRPr lang="en-US"/>
          </a:p>
        </p:txBody>
      </p:sp>
    </p:spTree>
    <p:extLst>
      <p:ext uri="{BB962C8B-B14F-4D97-AF65-F5344CB8AC3E}">
        <p14:creationId xmlns:p14="http://schemas.microsoft.com/office/powerpoint/2010/main" val="8506642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17DA40-D206-4435-8AA2-5CDFEAE51D9B}" type="slidenum">
              <a:rPr lang="en-US" smtClean="0"/>
              <a:pPr/>
              <a:t>6</a:t>
            </a:fld>
            <a:endParaRPr lang="en-US"/>
          </a:p>
        </p:txBody>
      </p:sp>
    </p:spTree>
    <p:extLst>
      <p:ext uri="{BB962C8B-B14F-4D97-AF65-F5344CB8AC3E}">
        <p14:creationId xmlns:p14="http://schemas.microsoft.com/office/powerpoint/2010/main" val="30179382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17DA40-D206-4435-8AA2-5CDFEAE51D9B}" type="slidenum">
              <a:rPr lang="en-US" smtClean="0"/>
              <a:pPr/>
              <a:t>7</a:t>
            </a:fld>
            <a:endParaRPr lang="en-US"/>
          </a:p>
        </p:txBody>
      </p:sp>
    </p:spTree>
    <p:extLst>
      <p:ext uri="{BB962C8B-B14F-4D97-AF65-F5344CB8AC3E}">
        <p14:creationId xmlns:p14="http://schemas.microsoft.com/office/powerpoint/2010/main" val="1444259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17DA40-D206-4435-8AA2-5CDFEAE51D9B}" type="slidenum">
              <a:rPr lang="en-US" smtClean="0"/>
              <a:pPr/>
              <a:t>8</a:t>
            </a:fld>
            <a:endParaRPr lang="en-US"/>
          </a:p>
        </p:txBody>
      </p:sp>
    </p:spTree>
    <p:extLst>
      <p:ext uri="{BB962C8B-B14F-4D97-AF65-F5344CB8AC3E}">
        <p14:creationId xmlns:p14="http://schemas.microsoft.com/office/powerpoint/2010/main" val="39313862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17DA40-D206-4435-8AA2-5CDFEAE51D9B}" type="slidenum">
              <a:rPr lang="en-US" smtClean="0"/>
              <a:pPr/>
              <a:t>9</a:t>
            </a:fld>
            <a:endParaRPr lang="en-US"/>
          </a:p>
        </p:txBody>
      </p:sp>
    </p:spTree>
    <p:extLst>
      <p:ext uri="{BB962C8B-B14F-4D97-AF65-F5344CB8AC3E}">
        <p14:creationId xmlns:p14="http://schemas.microsoft.com/office/powerpoint/2010/main" val="14696847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17DA40-D206-4435-8AA2-5CDFEAE51D9B}" type="slidenum">
              <a:rPr lang="en-US" smtClean="0"/>
              <a:pPr/>
              <a:t>10</a:t>
            </a:fld>
            <a:endParaRPr lang="en-US"/>
          </a:p>
        </p:txBody>
      </p:sp>
    </p:spTree>
    <p:extLst>
      <p:ext uri="{BB962C8B-B14F-4D97-AF65-F5344CB8AC3E}">
        <p14:creationId xmlns:p14="http://schemas.microsoft.com/office/powerpoint/2010/main" val="39875338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17DA40-D206-4435-8AA2-5CDFEAE51D9B}" type="slidenum">
              <a:rPr lang="en-US" smtClean="0"/>
              <a:pPr/>
              <a:t>11</a:t>
            </a:fld>
            <a:endParaRPr lang="en-US"/>
          </a:p>
        </p:txBody>
      </p:sp>
    </p:spTree>
    <p:extLst>
      <p:ext uri="{BB962C8B-B14F-4D97-AF65-F5344CB8AC3E}">
        <p14:creationId xmlns:p14="http://schemas.microsoft.com/office/powerpoint/2010/main" val="996072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17DA40-D206-4435-8AA2-5CDFEAE51D9B}" type="slidenum">
              <a:rPr lang="en-US" smtClean="0"/>
              <a:pPr/>
              <a:t>12</a:t>
            </a:fld>
            <a:endParaRPr lang="en-US"/>
          </a:p>
        </p:txBody>
      </p:sp>
    </p:spTree>
    <p:extLst>
      <p:ext uri="{BB962C8B-B14F-4D97-AF65-F5344CB8AC3E}">
        <p14:creationId xmlns:p14="http://schemas.microsoft.com/office/powerpoint/2010/main" val="29705608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17DA40-D206-4435-8AA2-5CDFEAE51D9B}" type="slidenum">
              <a:rPr lang="en-US" smtClean="0"/>
              <a:pPr/>
              <a:t>13</a:t>
            </a:fld>
            <a:endParaRPr lang="en-US"/>
          </a:p>
        </p:txBody>
      </p:sp>
    </p:spTree>
    <p:extLst>
      <p:ext uri="{BB962C8B-B14F-4D97-AF65-F5344CB8AC3E}">
        <p14:creationId xmlns:p14="http://schemas.microsoft.com/office/powerpoint/2010/main" val="15780216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17DA40-D206-4435-8AA2-5CDFEAE51D9B}" type="slidenum">
              <a:rPr lang="en-US" smtClean="0"/>
              <a:pPr/>
              <a:t>14</a:t>
            </a:fld>
            <a:endParaRPr lang="en-US"/>
          </a:p>
        </p:txBody>
      </p:sp>
    </p:spTree>
    <p:extLst>
      <p:ext uri="{BB962C8B-B14F-4D97-AF65-F5344CB8AC3E}">
        <p14:creationId xmlns:p14="http://schemas.microsoft.com/office/powerpoint/2010/main" val="619843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17DA40-D206-4435-8AA2-5CDFEAE51D9B}" type="slidenum">
              <a:rPr lang="en-US" smtClean="0"/>
              <a:pPr/>
              <a:t>15</a:t>
            </a:fld>
            <a:endParaRPr lang="en-US"/>
          </a:p>
        </p:txBody>
      </p:sp>
    </p:spTree>
    <p:extLst>
      <p:ext uri="{BB962C8B-B14F-4D97-AF65-F5344CB8AC3E}">
        <p14:creationId xmlns:p14="http://schemas.microsoft.com/office/powerpoint/2010/main" val="26100724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17DA40-D206-4435-8AA2-5CDFEAE51D9B}" type="slidenum">
              <a:rPr lang="en-US" smtClean="0"/>
              <a:pPr/>
              <a:t>16</a:t>
            </a:fld>
            <a:endParaRPr lang="en-US"/>
          </a:p>
        </p:txBody>
      </p:sp>
    </p:spTree>
    <p:extLst>
      <p:ext uri="{BB962C8B-B14F-4D97-AF65-F5344CB8AC3E}">
        <p14:creationId xmlns:p14="http://schemas.microsoft.com/office/powerpoint/2010/main" val="3882604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17DA40-D206-4435-8AA2-5CDFEAE51D9B}" type="slidenum">
              <a:rPr lang="en-US" smtClean="0"/>
              <a:pPr/>
              <a:t>17</a:t>
            </a:fld>
            <a:endParaRPr lang="en-US"/>
          </a:p>
        </p:txBody>
      </p:sp>
    </p:spTree>
    <p:extLst>
      <p:ext uri="{BB962C8B-B14F-4D97-AF65-F5344CB8AC3E}">
        <p14:creationId xmlns:p14="http://schemas.microsoft.com/office/powerpoint/2010/main" val="39399677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17DA40-D206-4435-8AA2-5CDFEAE51D9B}" type="slidenum">
              <a:rPr lang="en-US" smtClean="0"/>
              <a:pPr/>
              <a:t>18</a:t>
            </a:fld>
            <a:endParaRPr lang="en-US"/>
          </a:p>
        </p:txBody>
      </p:sp>
    </p:spTree>
    <p:extLst>
      <p:ext uri="{BB962C8B-B14F-4D97-AF65-F5344CB8AC3E}">
        <p14:creationId xmlns:p14="http://schemas.microsoft.com/office/powerpoint/2010/main" val="12952532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87400" y="125413"/>
            <a:ext cx="7661275" cy="5745162"/>
          </a:xfrm>
        </p:spPr>
      </p:sp>
      <p:sp>
        <p:nvSpPr>
          <p:cNvPr id="3" name="Notes Placeholder 2"/>
          <p:cNvSpPr>
            <a:spLocks noGrp="1"/>
          </p:cNvSpPr>
          <p:nvPr>
            <p:ph type="body" idx="1"/>
          </p:nvPr>
        </p:nvSpPr>
        <p:spPr>
          <a:xfrm>
            <a:off x="923608" y="6043543"/>
            <a:ext cx="7388860" cy="385276"/>
          </a:xfrm>
        </p:spPr>
        <p:txBody>
          <a:bodyPr/>
          <a:lstStyle/>
          <a:p>
            <a:endParaRPr lang="en-US" dirty="0"/>
          </a:p>
        </p:txBody>
      </p:sp>
      <p:sp>
        <p:nvSpPr>
          <p:cNvPr id="4" name="Slide Number Placeholder 3"/>
          <p:cNvSpPr>
            <a:spLocks noGrp="1"/>
          </p:cNvSpPr>
          <p:nvPr>
            <p:ph type="sldNum" sz="quarter" idx="10"/>
          </p:nvPr>
        </p:nvSpPr>
        <p:spPr/>
        <p:txBody>
          <a:bodyPr/>
          <a:lstStyle/>
          <a:p>
            <a:fld id="{0817DA40-D206-4435-8AA2-5CDFEAE51D9B}" type="slidenum">
              <a:rPr lang="en-US" smtClean="0"/>
              <a:pPr/>
              <a:t>19</a:t>
            </a:fld>
            <a:endParaRPr lang="en-US"/>
          </a:p>
        </p:txBody>
      </p:sp>
    </p:spTree>
    <p:extLst>
      <p:ext uri="{BB962C8B-B14F-4D97-AF65-F5344CB8AC3E}">
        <p14:creationId xmlns:p14="http://schemas.microsoft.com/office/powerpoint/2010/main" val="16259996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blipFill dpi="0" rotWithShape="1">
            <a:blip r:embed="rId2">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3794760" y="1267730"/>
            <a:ext cx="1554480" cy="6400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3886200" y="1267731"/>
            <a:ext cx="1371600" cy="548640"/>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2091263"/>
            <a:ext cx="6801440" cy="2590800"/>
          </a:xfrm>
        </p:spPr>
        <p:txBody>
          <a:bodyPr tIns="45720" bIns="45720" anchor="ctr">
            <a:noAutofit/>
          </a:bodyPr>
          <a:lstStyle>
            <a:lvl1pPr algn="ctr">
              <a:lnSpc>
                <a:spcPct val="83000"/>
              </a:lnSpc>
              <a:defRPr lang="en-US" sz="6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171575" y="4682062"/>
            <a:ext cx="6803136" cy="502920"/>
          </a:xfrm>
        </p:spPr>
        <p:txBody>
          <a:bodyPr>
            <a:normAutofit/>
          </a:bodyPr>
          <a:lstStyle>
            <a:lvl1pPr marL="0" indent="0" algn="ctr">
              <a:spcBef>
                <a:spcPts val="0"/>
              </a:spcBef>
              <a:buNone/>
              <a:defRPr sz="1400" spc="80" baseline="0">
                <a:solidFill>
                  <a:schemeClr val="tx2">
                    <a:lumMod val="75000"/>
                  </a:schemeClr>
                </a:solidFill>
              </a:defRPr>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vl6pPr marL="2286000" indent="0" algn="ctr">
              <a:buNone/>
              <a:defRPr sz="1400"/>
            </a:lvl6pPr>
            <a:lvl7pPr marL="2743200" indent="0" algn="ctr">
              <a:buNone/>
              <a:defRPr sz="1400"/>
            </a:lvl7pPr>
            <a:lvl8pPr marL="3200400" indent="0" algn="ctr">
              <a:buNone/>
              <a:defRPr sz="1400"/>
            </a:lvl8pPr>
            <a:lvl9pPr marL="3657600" indent="0" algn="ctr">
              <a:buNone/>
              <a:defRPr sz="1400"/>
            </a:lvl9pPr>
          </a:lstStyle>
          <a:p>
            <a:r>
              <a:rPr lang="en-US"/>
              <a:t>Click to edit Master subtitle style</a:t>
            </a:r>
            <a:endParaRPr lang="en-US" dirty="0"/>
          </a:p>
        </p:txBody>
      </p:sp>
      <p:sp>
        <p:nvSpPr>
          <p:cNvPr id="20" name="Date Placeholder 19"/>
          <p:cNvSpPr>
            <a:spLocks noGrp="1"/>
          </p:cNvSpPr>
          <p:nvPr>
            <p:ph type="dt" sz="half" idx="10"/>
          </p:nvPr>
        </p:nvSpPr>
        <p:spPr>
          <a:xfrm>
            <a:off x="3931920" y="1327188"/>
            <a:ext cx="1280160" cy="457200"/>
          </a:xfrm>
        </p:spPr>
        <p:txBody>
          <a:bodyPr/>
          <a:lstStyle>
            <a:lvl1pPr algn="ctr">
              <a:defRPr sz="1100" spc="0" baseline="0">
                <a:solidFill>
                  <a:srgbClr val="FFFFFF"/>
                </a:solidFill>
                <a:latin typeface="+mn-lt"/>
              </a:defRPr>
            </a:lvl1pPr>
          </a:lstStyle>
          <a:p>
            <a:fld id="{966E7D6D-CB09-44E5-8C96-F6B85172633F}" type="datetime1">
              <a:rPr lang="en-US" smtClean="0"/>
              <a:t>8/30/2022</a:t>
            </a:fld>
            <a:endParaRPr lang="en-US"/>
          </a:p>
        </p:txBody>
      </p:sp>
      <p:sp>
        <p:nvSpPr>
          <p:cNvPr id="21" name="Footer Placeholder 20"/>
          <p:cNvSpPr>
            <a:spLocks noGrp="1"/>
          </p:cNvSpPr>
          <p:nvPr>
            <p:ph type="ftr" sz="quarter" idx="11"/>
          </p:nvPr>
        </p:nvSpPr>
        <p:spPr>
          <a:xfrm>
            <a:off x="1104936" y="5211060"/>
            <a:ext cx="4429125" cy="228600"/>
          </a:xfrm>
        </p:spPr>
        <p:txBody>
          <a:bodyPr/>
          <a:lstStyle>
            <a:lvl1pPr algn="l">
              <a:defRPr sz="900">
                <a:solidFill>
                  <a:schemeClr val="tx1">
                    <a:lumMod val="75000"/>
                    <a:lumOff val="25000"/>
                  </a:schemeClr>
                </a:solidFill>
              </a:defRPr>
            </a:lvl1pPr>
          </a:lstStyle>
          <a:p>
            <a:r>
              <a:rPr lang="en-US"/>
              <a:t>Internal Working Document                                    NOT for Distribution</a:t>
            </a:r>
          </a:p>
        </p:txBody>
      </p:sp>
      <p:sp>
        <p:nvSpPr>
          <p:cNvPr id="22" name="Slide Number Placeholder 21"/>
          <p:cNvSpPr>
            <a:spLocks noGrp="1"/>
          </p:cNvSpPr>
          <p:nvPr>
            <p:ph type="sldNum" sz="quarter" idx="12"/>
          </p:nvPr>
        </p:nvSpPr>
        <p:spPr>
          <a:xfrm>
            <a:off x="6455190" y="5212080"/>
            <a:ext cx="1583911" cy="228600"/>
          </a:xfrm>
        </p:spPr>
        <p:txBody>
          <a:bodyPr/>
          <a:lstStyle>
            <a:lvl1pPr>
              <a:defRPr>
                <a:solidFill>
                  <a:schemeClr val="tx1">
                    <a:lumMod val="75000"/>
                    <a:lumOff val="25000"/>
                  </a:schemeClr>
                </a:solidFill>
              </a:defRPr>
            </a:lvl1pPr>
          </a:lstStyle>
          <a:p>
            <a:fld id="{26AB82C1-2951-4DC2-98F2-A29BC6353835}" type="slidenum">
              <a:rPr lang="en-US" smtClean="0"/>
              <a:pPr/>
              <a:t>‹#›</a:t>
            </a:fld>
            <a:endParaRPr lang="en-US"/>
          </a:p>
        </p:txBody>
      </p:sp>
    </p:spTree>
    <p:extLst>
      <p:ext uri="{BB962C8B-B14F-4D97-AF65-F5344CB8AC3E}">
        <p14:creationId xmlns:p14="http://schemas.microsoft.com/office/powerpoint/2010/main" val="148735583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4BBE28-04BD-45F7-B4FE-4E84A2B14DA1}" type="datetime1">
              <a:rPr lang="en-US" smtClean="0"/>
              <a:t>8/30/2022</a:t>
            </a:fld>
            <a:endParaRPr lang="en-US"/>
          </a:p>
        </p:txBody>
      </p:sp>
      <p:sp>
        <p:nvSpPr>
          <p:cNvPr id="8" name="Footer Placeholder 7"/>
          <p:cNvSpPr>
            <a:spLocks noGrp="1"/>
          </p:cNvSpPr>
          <p:nvPr>
            <p:ph type="ftr" sz="quarter" idx="11"/>
          </p:nvPr>
        </p:nvSpPr>
        <p:spPr/>
        <p:txBody>
          <a:bodyPr/>
          <a:lstStyle/>
          <a:p>
            <a:r>
              <a:rPr lang="en-US"/>
              <a:t>Internal Working Document                                    NOT for Distribution</a:t>
            </a:r>
          </a:p>
        </p:txBody>
      </p:sp>
      <p:sp>
        <p:nvSpPr>
          <p:cNvPr id="9" name="Slide Number Placeholder 8"/>
          <p:cNvSpPr>
            <a:spLocks noGrp="1"/>
          </p:cNvSpPr>
          <p:nvPr>
            <p:ph type="sldNum" sz="quarter" idx="12"/>
          </p:nvPr>
        </p:nvSpPr>
        <p:spPr/>
        <p:txBody>
          <a:bodyPr/>
          <a:lstStyle/>
          <a:p>
            <a:fld id="{26AB82C1-2951-4DC2-98F2-A29BC6353835}" type="slidenum">
              <a:rPr lang="en-US" smtClean="0"/>
              <a:pPr/>
              <a:t>‹#›</a:t>
            </a:fld>
            <a:endParaRPr lang="en-US"/>
          </a:p>
        </p:txBody>
      </p:sp>
    </p:spTree>
    <p:extLst>
      <p:ext uri="{BB962C8B-B14F-4D97-AF65-F5344CB8AC3E}">
        <p14:creationId xmlns:p14="http://schemas.microsoft.com/office/powerpoint/2010/main" val="34943798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blipFill dpi="0" rotWithShape="1">
            <a:blip r:embed="rId2">
              <a:alphaModFix amt="40000"/>
              <a:duotone>
                <a:schemeClr val="accent2">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3794760" y="1267730"/>
            <a:ext cx="1554480" cy="6400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886200" y="1267731"/>
            <a:ext cx="1371600" cy="548640"/>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2094309"/>
            <a:ext cx="6803136" cy="2587752"/>
          </a:xfrm>
        </p:spPr>
        <p:txBody>
          <a:bodyPr anchor="ctr">
            <a:noAutofit/>
          </a:bodyPr>
          <a:lstStyle>
            <a:lvl1pPr algn="ctr">
              <a:lnSpc>
                <a:spcPct val="83000"/>
              </a:lnSpc>
              <a:defRPr lang="en-US" sz="6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172718" y="4682062"/>
            <a:ext cx="6803136" cy="502920"/>
          </a:xfrm>
        </p:spPr>
        <p:txBody>
          <a:bodyPr anchor="t">
            <a:normAutofit/>
          </a:bodyPr>
          <a:lstStyle>
            <a:lvl1pPr marL="0" indent="0" algn="ctr">
              <a:buNone/>
              <a:defRPr sz="1400">
                <a:solidFill>
                  <a:schemeClr val="tx1"/>
                </a:solidFill>
                <a:effectLst/>
              </a:defRPr>
            </a:lvl1pPr>
            <a:lvl2pPr marL="457200" indent="0">
              <a:buNone/>
              <a:defRPr sz="1400">
                <a:solidFill>
                  <a:schemeClr val="tx1">
                    <a:tint val="75000"/>
                  </a:schemeClr>
                </a:solidFill>
              </a:defRPr>
            </a:lvl2pPr>
            <a:lvl3pPr marL="914400" indent="0">
              <a:buNone/>
              <a:defRPr sz="14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931920" y="1325880"/>
            <a:ext cx="1280160" cy="457200"/>
          </a:xfrm>
        </p:spPr>
        <p:txBody>
          <a:bodyPr/>
          <a:lstStyle>
            <a:lvl1pPr algn="ctr">
              <a:defRPr lang="en-US" sz="1100" kern="1200" spc="0" baseline="0">
                <a:solidFill>
                  <a:srgbClr val="FFFFFF"/>
                </a:solidFill>
                <a:latin typeface="+mn-lt"/>
                <a:ea typeface="+mn-ea"/>
                <a:cs typeface="+mn-cs"/>
              </a:defRPr>
            </a:lvl1pPr>
          </a:lstStyle>
          <a:p>
            <a:fld id="{2C8F9BA1-1B6B-4B98-A344-DE6C4D30C522}" type="datetime1">
              <a:rPr lang="en-US" smtClean="0"/>
              <a:t>8/30/2022</a:t>
            </a:fld>
            <a:endParaRPr lang="en-US"/>
          </a:p>
        </p:txBody>
      </p:sp>
      <p:sp>
        <p:nvSpPr>
          <p:cNvPr id="5" name="Footer Placeholder 4"/>
          <p:cNvSpPr>
            <a:spLocks noGrp="1"/>
          </p:cNvSpPr>
          <p:nvPr>
            <p:ph type="ftr" sz="quarter" idx="11"/>
          </p:nvPr>
        </p:nvSpPr>
        <p:spPr>
          <a:xfrm>
            <a:off x="1104679" y="5211060"/>
            <a:ext cx="4430268" cy="228600"/>
          </a:xfrm>
        </p:spPr>
        <p:txBody>
          <a:bodyPr/>
          <a:lstStyle>
            <a:lvl1pPr algn="l">
              <a:defRPr/>
            </a:lvl1pPr>
          </a:lstStyle>
          <a:p>
            <a:r>
              <a:rPr lang="en-US"/>
              <a:t>Internal Working Document                                    NOT for Distribution</a:t>
            </a:r>
          </a:p>
        </p:txBody>
      </p:sp>
      <p:sp>
        <p:nvSpPr>
          <p:cNvPr id="6" name="Slide Number Placeholder 5"/>
          <p:cNvSpPr>
            <a:spLocks noGrp="1"/>
          </p:cNvSpPr>
          <p:nvPr>
            <p:ph type="sldNum" sz="quarter" idx="12"/>
          </p:nvPr>
        </p:nvSpPr>
        <p:spPr>
          <a:xfrm>
            <a:off x="6453378" y="5211060"/>
            <a:ext cx="1584198" cy="228600"/>
          </a:xfrm>
        </p:spPr>
        <p:txBody>
          <a:bodyPr/>
          <a:lstStyle/>
          <a:p>
            <a:fld id="{26AB82C1-2951-4DC2-98F2-A29BC6353835}" type="slidenum">
              <a:rPr lang="en-US" smtClean="0"/>
              <a:pPr/>
              <a:t>‹#›</a:t>
            </a:fld>
            <a:endParaRPr lang="en-US"/>
          </a:p>
        </p:txBody>
      </p:sp>
    </p:spTree>
    <p:extLst>
      <p:ext uri="{BB962C8B-B14F-4D97-AF65-F5344CB8AC3E}">
        <p14:creationId xmlns:p14="http://schemas.microsoft.com/office/powerpoint/2010/main" val="25020339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3152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5488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10F2B82-0DDC-4CC3-950A-4AB876440974}" type="datetime1">
              <a:rPr lang="en-US" smtClean="0"/>
              <a:t>8/30/2022</a:t>
            </a:fld>
            <a:endParaRPr lang="en-US"/>
          </a:p>
        </p:txBody>
      </p:sp>
      <p:sp>
        <p:nvSpPr>
          <p:cNvPr id="6" name="Footer Placeholder 5"/>
          <p:cNvSpPr>
            <a:spLocks noGrp="1"/>
          </p:cNvSpPr>
          <p:nvPr>
            <p:ph type="ftr" sz="quarter" idx="11"/>
          </p:nvPr>
        </p:nvSpPr>
        <p:spPr/>
        <p:txBody>
          <a:bodyPr/>
          <a:lstStyle/>
          <a:p>
            <a:r>
              <a:rPr lang="en-US"/>
              <a:t>Internal Working Document                                    NOT for Distribution</a:t>
            </a:r>
          </a:p>
        </p:txBody>
      </p:sp>
      <p:sp>
        <p:nvSpPr>
          <p:cNvPr id="7" name="Slide Number Placeholder 6"/>
          <p:cNvSpPr>
            <a:spLocks noGrp="1"/>
          </p:cNvSpPr>
          <p:nvPr>
            <p:ph type="sldNum" sz="quarter" idx="12"/>
          </p:nvPr>
        </p:nvSpPr>
        <p:spPr/>
        <p:txBody>
          <a:bodyPr/>
          <a:lstStyle/>
          <a:p>
            <a:fld id="{26AB82C1-2951-4DC2-98F2-A29BC6353835}" type="slidenum">
              <a:rPr lang="en-US" smtClean="0"/>
              <a:pPr/>
              <a:t>‹#›</a:t>
            </a:fld>
            <a:endParaRPr lang="en-US"/>
          </a:p>
        </p:txBody>
      </p:sp>
    </p:spTree>
    <p:extLst>
      <p:ext uri="{BB962C8B-B14F-4D97-AF65-F5344CB8AC3E}">
        <p14:creationId xmlns:p14="http://schemas.microsoft.com/office/powerpoint/2010/main" val="23791111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731520" y="2074334"/>
            <a:ext cx="365760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31520" y="2755898"/>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2074334"/>
            <a:ext cx="365760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756581"/>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02EC85-3AE7-4003-82A4-A4CE8070927D}" type="datetime1">
              <a:rPr lang="en-US" smtClean="0"/>
              <a:t>8/30/2022</a:t>
            </a:fld>
            <a:endParaRPr lang="en-US"/>
          </a:p>
        </p:txBody>
      </p:sp>
      <p:sp>
        <p:nvSpPr>
          <p:cNvPr id="8" name="Footer Placeholder 7"/>
          <p:cNvSpPr>
            <a:spLocks noGrp="1"/>
          </p:cNvSpPr>
          <p:nvPr>
            <p:ph type="ftr" sz="quarter" idx="11"/>
          </p:nvPr>
        </p:nvSpPr>
        <p:spPr/>
        <p:txBody>
          <a:bodyPr/>
          <a:lstStyle/>
          <a:p>
            <a:r>
              <a:rPr lang="en-US"/>
              <a:t>Internal Working Document                                    NOT for Distribution</a:t>
            </a:r>
          </a:p>
        </p:txBody>
      </p:sp>
      <p:sp>
        <p:nvSpPr>
          <p:cNvPr id="9" name="Slide Number Placeholder 8"/>
          <p:cNvSpPr>
            <a:spLocks noGrp="1"/>
          </p:cNvSpPr>
          <p:nvPr>
            <p:ph type="sldNum" sz="quarter" idx="12"/>
          </p:nvPr>
        </p:nvSpPr>
        <p:spPr/>
        <p:txBody>
          <a:bodyPr/>
          <a:lstStyle/>
          <a:p>
            <a:fld id="{26AB82C1-2951-4DC2-98F2-A29BC6353835}" type="slidenum">
              <a:rPr lang="en-US" smtClean="0"/>
              <a:pPr/>
              <a:t>‹#›</a:t>
            </a:fld>
            <a:endParaRPr lang="en-US"/>
          </a:p>
        </p:txBody>
      </p:sp>
    </p:spTree>
    <p:extLst>
      <p:ext uri="{BB962C8B-B14F-4D97-AF65-F5344CB8AC3E}">
        <p14:creationId xmlns:p14="http://schemas.microsoft.com/office/powerpoint/2010/main" val="34165748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6AA1ABB-2B8A-4F4D-8C04-3C0FD7639D3B}" type="datetime1">
              <a:rPr lang="en-US" smtClean="0"/>
              <a:t>8/30/2022</a:t>
            </a:fld>
            <a:endParaRPr lang="en-US"/>
          </a:p>
        </p:txBody>
      </p:sp>
      <p:sp>
        <p:nvSpPr>
          <p:cNvPr id="4" name="Footer Placeholder 3"/>
          <p:cNvSpPr>
            <a:spLocks noGrp="1"/>
          </p:cNvSpPr>
          <p:nvPr>
            <p:ph type="ftr" sz="quarter" idx="11"/>
          </p:nvPr>
        </p:nvSpPr>
        <p:spPr/>
        <p:txBody>
          <a:bodyPr/>
          <a:lstStyle/>
          <a:p>
            <a:r>
              <a:rPr lang="en-US"/>
              <a:t>Internal Working Document                                    NOT for Distribution</a:t>
            </a:r>
          </a:p>
        </p:txBody>
      </p:sp>
      <p:sp>
        <p:nvSpPr>
          <p:cNvPr id="5" name="Slide Number Placeholder 4"/>
          <p:cNvSpPr>
            <a:spLocks noGrp="1"/>
          </p:cNvSpPr>
          <p:nvPr>
            <p:ph type="sldNum" sz="quarter" idx="12"/>
          </p:nvPr>
        </p:nvSpPr>
        <p:spPr/>
        <p:txBody>
          <a:bodyPr/>
          <a:lstStyle/>
          <a:p>
            <a:fld id="{26AB82C1-2951-4DC2-98F2-A29BC6353835}" type="slidenum">
              <a:rPr lang="en-US" smtClean="0"/>
              <a:pPr/>
              <a:t>‹#›</a:t>
            </a:fld>
            <a:endParaRPr lang="en-US"/>
          </a:p>
        </p:txBody>
      </p:sp>
    </p:spTree>
    <p:extLst>
      <p:ext uri="{BB962C8B-B14F-4D97-AF65-F5344CB8AC3E}">
        <p14:creationId xmlns:p14="http://schemas.microsoft.com/office/powerpoint/2010/main" val="14980792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27CFDD-DB81-4D9D-95B1-5FB7E99D610D}" type="datetime1">
              <a:rPr lang="en-US" smtClean="0"/>
              <a:t>8/30/2022</a:t>
            </a:fld>
            <a:endParaRPr lang="en-US"/>
          </a:p>
        </p:txBody>
      </p:sp>
      <p:sp>
        <p:nvSpPr>
          <p:cNvPr id="3" name="Footer Placeholder 2"/>
          <p:cNvSpPr>
            <a:spLocks noGrp="1"/>
          </p:cNvSpPr>
          <p:nvPr>
            <p:ph type="ftr" sz="quarter" idx="11"/>
          </p:nvPr>
        </p:nvSpPr>
        <p:spPr/>
        <p:txBody>
          <a:bodyPr/>
          <a:lstStyle/>
          <a:p>
            <a:r>
              <a:rPr lang="en-US"/>
              <a:t>Internal Working Document                                    NOT for Distribution</a:t>
            </a:r>
          </a:p>
        </p:txBody>
      </p:sp>
      <p:sp>
        <p:nvSpPr>
          <p:cNvPr id="4" name="Slide Number Placeholder 3"/>
          <p:cNvSpPr>
            <a:spLocks noGrp="1"/>
          </p:cNvSpPr>
          <p:nvPr>
            <p:ph type="sldNum" sz="quarter" idx="12"/>
          </p:nvPr>
        </p:nvSpPr>
        <p:spPr/>
        <p:txBody>
          <a:bodyPr/>
          <a:lstStyle/>
          <a:p>
            <a:fld id="{26AB82C1-2951-4DC2-98F2-A29BC6353835}" type="slidenum">
              <a:rPr lang="en-US" smtClean="0"/>
              <a:pPr/>
              <a:t>‹#›</a:t>
            </a:fld>
            <a:endParaRPr lang="en-US"/>
          </a:p>
        </p:txBody>
      </p:sp>
    </p:spTree>
    <p:extLst>
      <p:ext uri="{BB962C8B-B14F-4D97-AF65-F5344CB8AC3E}">
        <p14:creationId xmlns:p14="http://schemas.microsoft.com/office/powerpoint/2010/main" val="34819765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ectangle 14"/>
          <p:cNvSpPr/>
          <p:nvPr/>
        </p:nvSpPr>
        <p:spPr>
          <a:xfrm>
            <a:off x="6765290" y="173736"/>
            <a:ext cx="2194560" cy="65105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7392"/>
            <a:ext cx="1823085" cy="1645920"/>
          </a:xfrm>
        </p:spPr>
        <p:txBody>
          <a:bodyPr anchor="b">
            <a:normAutofit/>
          </a:bodyPr>
          <a:lstStyle>
            <a:lvl1pPr algn="l" defTabSz="914400" rtl="0" eaLnBrk="1" latinLnBrk="0" hangingPunct="1">
              <a:lnSpc>
                <a:spcPct val="90000"/>
              </a:lnSpc>
              <a:spcBef>
                <a:spcPct val="0"/>
              </a:spcBef>
              <a:buNone/>
              <a:defRPr lang="en-US" sz="24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68976" y="907143"/>
            <a:ext cx="5428856" cy="5043714"/>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72300" y="2286000"/>
            <a:ext cx="1823085" cy="3505200"/>
          </a:xfrm>
        </p:spPr>
        <p:txBody>
          <a:bodyPr>
            <a:normAutofit/>
          </a:bodyPr>
          <a:lstStyle>
            <a:lvl1pPr marL="0" indent="0">
              <a:lnSpc>
                <a:spcPct val="110000"/>
              </a:lnSpc>
              <a:spcBef>
                <a:spcPts val="800"/>
              </a:spcBef>
              <a:buNone/>
              <a:defRPr sz="13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Rectangle 11"/>
          <p:cNvSpPr/>
          <p:nvPr/>
        </p:nvSpPr>
        <p:spPr>
          <a:xfrm>
            <a:off x="6868160" y="274320"/>
            <a:ext cx="1988820" cy="6309360"/>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5" name="Date Placeholder 4"/>
          <p:cNvSpPr>
            <a:spLocks noGrp="1"/>
          </p:cNvSpPr>
          <p:nvPr>
            <p:ph type="dt" sz="half" idx="10"/>
          </p:nvPr>
        </p:nvSpPr>
        <p:spPr/>
        <p:txBody>
          <a:bodyPr/>
          <a:lstStyle/>
          <a:p>
            <a:fld id="{8935046E-051C-4DB6-B800-C485195EF54F}" type="datetime1">
              <a:rPr lang="en-US" smtClean="0"/>
              <a:t>8/30/2022</a:t>
            </a:fld>
            <a:endParaRPr lang="en-US"/>
          </a:p>
        </p:txBody>
      </p:sp>
      <p:sp>
        <p:nvSpPr>
          <p:cNvPr id="6" name="Footer Placeholder 5"/>
          <p:cNvSpPr>
            <a:spLocks noGrp="1"/>
          </p:cNvSpPr>
          <p:nvPr>
            <p:ph type="ftr" sz="quarter" idx="11"/>
          </p:nvPr>
        </p:nvSpPr>
        <p:spPr/>
        <p:txBody>
          <a:bodyPr/>
          <a:lstStyle/>
          <a:p>
            <a:r>
              <a:rPr lang="en-US"/>
              <a:t>Internal Working Document                                    NOT for Distribution</a:t>
            </a:r>
          </a:p>
        </p:txBody>
      </p:sp>
      <p:sp>
        <p:nvSpPr>
          <p:cNvPr id="7" name="Slide Number Placeholder 6"/>
          <p:cNvSpPr>
            <a:spLocks noGrp="1"/>
          </p:cNvSpPr>
          <p:nvPr>
            <p:ph type="sldNum" sz="quarter" idx="12"/>
          </p:nvPr>
        </p:nvSpPr>
        <p:spPr>
          <a:xfrm>
            <a:off x="7746008" y="6302326"/>
            <a:ext cx="1097280" cy="274320"/>
          </a:xfrm>
        </p:spPr>
        <p:txBody>
          <a:bodyPr/>
          <a:lstStyle/>
          <a:p>
            <a:fld id="{26AB82C1-2951-4DC2-98F2-A29BC6353835}" type="slidenum">
              <a:rPr lang="en-US" smtClean="0"/>
              <a:pPr/>
              <a:t>‹#›</a:t>
            </a:fld>
            <a:endParaRPr lang="en-US"/>
          </a:p>
        </p:txBody>
      </p:sp>
    </p:spTree>
    <p:extLst>
      <p:ext uri="{BB962C8B-B14F-4D97-AF65-F5344CB8AC3E}">
        <p14:creationId xmlns:p14="http://schemas.microsoft.com/office/powerpoint/2010/main" val="4673018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0" name="Rectangle 9"/>
          <p:cNvSpPr/>
          <p:nvPr/>
        </p:nvSpPr>
        <p:spPr>
          <a:xfrm>
            <a:off x="6765290" y="173736"/>
            <a:ext cx="2194560" cy="65105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6868160" y="274320"/>
            <a:ext cx="1988820" cy="6309360"/>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3504"/>
            <a:ext cx="1824228" cy="1645920"/>
          </a:xfrm>
        </p:spPr>
        <p:txBody>
          <a:bodyPr anchor="b">
            <a:noAutofit/>
          </a:bodyPr>
          <a:lstStyle>
            <a:lvl1pPr algn="l">
              <a:defRPr sz="2400" b="0">
                <a:solidFill>
                  <a:schemeClr val="tx1"/>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71449" y="173736"/>
            <a:ext cx="6398514" cy="6510528"/>
          </a:xfrm>
          <a:solidFill>
            <a:schemeClr val="accent6">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972300" y="2286000"/>
            <a:ext cx="1824228" cy="3502152"/>
          </a:xfrm>
        </p:spPr>
        <p:txBody>
          <a:bodyPr>
            <a:normAutofit/>
          </a:bodyPr>
          <a:lstStyle>
            <a:lvl1pPr marL="0" indent="0" algn="l">
              <a:lnSpc>
                <a:spcPct val="110000"/>
              </a:lnSpc>
              <a:spcBef>
                <a:spcPts val="800"/>
              </a:spcBef>
              <a:buNone/>
              <a:defRPr sz="13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4D73D63A-BA4B-4CC8-83AC-AD3686F56D60}" type="datetime1">
              <a:rPr lang="en-US" smtClean="0"/>
              <a:t>8/30/2022</a:t>
            </a:fld>
            <a:endParaRPr lang="en-US"/>
          </a:p>
        </p:txBody>
      </p:sp>
      <p:sp>
        <p:nvSpPr>
          <p:cNvPr id="6" name="Footer Placeholder 5"/>
          <p:cNvSpPr>
            <a:spLocks noGrp="1"/>
          </p:cNvSpPr>
          <p:nvPr>
            <p:ph type="ftr" sz="quarter" idx="11"/>
          </p:nvPr>
        </p:nvSpPr>
        <p:spPr/>
        <p:txBody>
          <a:bodyPr/>
          <a:lstStyle>
            <a:lvl1pPr marL="0" algn="r" defTabSz="914400" rtl="0" eaLnBrk="1" latinLnBrk="0" hangingPunct="1">
              <a:defRPr lang="en-US" sz="9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r>
              <a:rPr lang="en-US"/>
              <a:t>Internal Working Document                                    NOT for Distribution</a:t>
            </a:r>
            <a:endParaRPr lang="en-US" dirty="0"/>
          </a:p>
        </p:txBody>
      </p:sp>
      <p:sp>
        <p:nvSpPr>
          <p:cNvPr id="7" name="Slide Number Placeholder 6"/>
          <p:cNvSpPr>
            <a:spLocks noGrp="1"/>
          </p:cNvSpPr>
          <p:nvPr>
            <p:ph type="sldNum" sz="quarter" idx="12"/>
          </p:nvPr>
        </p:nvSpPr>
        <p:spPr>
          <a:xfrm>
            <a:off x="7797546" y="6309360"/>
            <a:ext cx="1097280" cy="274320"/>
          </a:xfrm>
        </p:spPr>
        <p:txBody>
          <a:bodyPr/>
          <a:lstStyle>
            <a:lvl1pPr>
              <a:defRPr>
                <a:solidFill>
                  <a:schemeClr val="tx1">
                    <a:lumMod val="75000"/>
                    <a:lumOff val="25000"/>
                  </a:schemeClr>
                </a:solidFill>
              </a:defRPr>
            </a:lvl1pPr>
          </a:lstStyle>
          <a:p>
            <a:fld id="{26AB82C1-2951-4DC2-98F2-A29BC6353835}" type="slidenum">
              <a:rPr lang="en-US" smtClean="0"/>
              <a:pPr/>
              <a:t>‹#›</a:t>
            </a:fld>
            <a:endParaRPr lang="en-US"/>
          </a:p>
        </p:txBody>
      </p:sp>
    </p:spTree>
    <p:extLst>
      <p:ext uri="{BB962C8B-B14F-4D97-AF65-F5344CB8AC3E}">
        <p14:creationId xmlns:p14="http://schemas.microsoft.com/office/powerpoint/2010/main" val="38218544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DC037C7-BE7D-4A3E-83DF-79232E20F174}" type="datetime1">
              <a:rPr lang="en-US" smtClean="0"/>
              <a:t>8/30/2022</a:t>
            </a:fld>
            <a:endParaRPr lang="en-US"/>
          </a:p>
        </p:txBody>
      </p:sp>
      <p:sp>
        <p:nvSpPr>
          <p:cNvPr id="5" name="Footer Placeholder 4"/>
          <p:cNvSpPr>
            <a:spLocks noGrp="1"/>
          </p:cNvSpPr>
          <p:nvPr>
            <p:ph type="ftr" sz="quarter" idx="11"/>
          </p:nvPr>
        </p:nvSpPr>
        <p:spPr/>
        <p:txBody>
          <a:bodyPr/>
          <a:lstStyle/>
          <a:p>
            <a:r>
              <a:rPr lang="en-US"/>
              <a:t>Internal Working Document                                    NOT for Distribution</a:t>
            </a:r>
          </a:p>
        </p:txBody>
      </p:sp>
      <p:sp>
        <p:nvSpPr>
          <p:cNvPr id="6" name="Slide Number Placeholder 5"/>
          <p:cNvSpPr>
            <a:spLocks noGrp="1"/>
          </p:cNvSpPr>
          <p:nvPr>
            <p:ph type="sldNum" sz="quarter" idx="12"/>
          </p:nvPr>
        </p:nvSpPr>
        <p:spPr/>
        <p:txBody>
          <a:bodyPr/>
          <a:lstStyle/>
          <a:p>
            <a:fld id="{26AB82C1-2951-4DC2-98F2-A29BC6353835}" type="slidenum">
              <a:rPr lang="en-US" smtClean="0"/>
              <a:pPr/>
              <a:t>‹#›</a:t>
            </a:fld>
            <a:endParaRPr lang="en-US"/>
          </a:p>
        </p:txBody>
      </p:sp>
    </p:spTree>
    <p:extLst>
      <p:ext uri="{BB962C8B-B14F-4D97-AF65-F5344CB8AC3E}">
        <p14:creationId xmlns:p14="http://schemas.microsoft.com/office/powerpoint/2010/main" val="12523896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762000"/>
            <a:ext cx="177165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762000"/>
            <a:ext cx="60579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6175EF-DF9B-4CA5-9FF6-D9CCCF8F3998}" type="datetime1">
              <a:rPr lang="en-US" smtClean="0"/>
              <a:t>8/30/2022</a:t>
            </a:fld>
            <a:endParaRPr lang="en-US"/>
          </a:p>
        </p:txBody>
      </p:sp>
      <p:sp>
        <p:nvSpPr>
          <p:cNvPr id="5" name="Footer Placeholder 4"/>
          <p:cNvSpPr>
            <a:spLocks noGrp="1"/>
          </p:cNvSpPr>
          <p:nvPr>
            <p:ph type="ftr" sz="quarter" idx="11"/>
          </p:nvPr>
        </p:nvSpPr>
        <p:spPr/>
        <p:txBody>
          <a:bodyPr/>
          <a:lstStyle/>
          <a:p>
            <a:r>
              <a:rPr lang="en-US"/>
              <a:t>Internal Working Document                                    NOT for Distribution</a:t>
            </a:r>
          </a:p>
        </p:txBody>
      </p:sp>
      <p:sp>
        <p:nvSpPr>
          <p:cNvPr id="6" name="Slide Number Placeholder 5"/>
          <p:cNvSpPr>
            <a:spLocks noGrp="1"/>
          </p:cNvSpPr>
          <p:nvPr>
            <p:ph type="sldNum" sz="quarter" idx="12"/>
          </p:nvPr>
        </p:nvSpPr>
        <p:spPr/>
        <p:txBody>
          <a:bodyPr/>
          <a:lstStyle/>
          <a:p>
            <a:fld id="{26AB82C1-2951-4DC2-98F2-A29BC6353835}" type="slidenum">
              <a:rPr lang="en-US" smtClean="0"/>
              <a:pPr/>
              <a:t>‹#›</a:t>
            </a:fld>
            <a:endParaRPr lang="en-US"/>
          </a:p>
        </p:txBody>
      </p:sp>
    </p:spTree>
    <p:extLst>
      <p:ext uri="{BB962C8B-B14F-4D97-AF65-F5344CB8AC3E}">
        <p14:creationId xmlns:p14="http://schemas.microsoft.com/office/powerpoint/2010/main" val="17385162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76022" y="173736"/>
            <a:ext cx="8791956" cy="6510528"/>
          </a:xfrm>
          <a:prstGeom prst="rect">
            <a:avLst/>
          </a:prstGeom>
          <a:solidFill>
            <a:schemeClr val="bg2"/>
          </a:solidFill>
          <a:ln w="6350" cap="flat" cmpd="sng" algn="ctr">
            <a:noFill/>
            <a:prstDash val="solid"/>
          </a:ln>
          <a:effectLst>
            <a:softEdge rad="0"/>
          </a:effectLst>
        </p:spPr>
      </p:sp>
      <p:sp>
        <p:nvSpPr>
          <p:cNvPr id="8" name="Rectangle 7"/>
          <p:cNvSpPr/>
          <p:nvPr/>
        </p:nvSpPr>
        <p:spPr>
          <a:xfrm>
            <a:off x="292608" y="292608"/>
            <a:ext cx="8558784" cy="6272784"/>
          </a:xfrm>
          <a:prstGeom prst="rect">
            <a:avLst/>
          </a:prstGeom>
          <a:noFill/>
          <a:ln w="6350" cap="sq" cmpd="sng" algn="ctr">
            <a:solidFill>
              <a:schemeClr val="tx1">
                <a:lumMod val="75000"/>
                <a:lumOff val="25000"/>
              </a:schemeClr>
            </a:solidFill>
            <a:prstDash val="solid"/>
            <a:miter lim="800000"/>
          </a:ln>
          <a:effectLst/>
        </p:spPr>
      </p:sp>
      <p:sp>
        <p:nvSpPr>
          <p:cNvPr id="2" name="Title Placeholder 1"/>
          <p:cNvSpPr>
            <a:spLocks noGrp="1"/>
          </p:cNvSpPr>
          <p:nvPr>
            <p:ph type="title"/>
          </p:nvPr>
        </p:nvSpPr>
        <p:spPr>
          <a:xfrm>
            <a:off x="731520" y="642594"/>
            <a:ext cx="768096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31520" y="2103120"/>
            <a:ext cx="768096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12142" y="6302326"/>
            <a:ext cx="2057400" cy="274320"/>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fld id="{BFFD7CB1-90EE-4AA5-8791-9393EFA193F5}" type="datetime1">
              <a:rPr lang="en-US" smtClean="0"/>
              <a:t>8/30/2022</a:t>
            </a:fld>
            <a:endParaRPr lang="en-US"/>
          </a:p>
        </p:txBody>
      </p:sp>
      <p:sp>
        <p:nvSpPr>
          <p:cNvPr id="5" name="Footer Placeholder 4"/>
          <p:cNvSpPr>
            <a:spLocks noGrp="1"/>
          </p:cNvSpPr>
          <p:nvPr>
            <p:ph type="ftr" sz="quarter" idx="3"/>
          </p:nvPr>
        </p:nvSpPr>
        <p:spPr>
          <a:xfrm>
            <a:off x="2596896" y="6302326"/>
            <a:ext cx="3950208" cy="274320"/>
          </a:xfrm>
          <a:prstGeom prst="rect">
            <a:avLst/>
          </a:prstGeom>
        </p:spPr>
        <p:txBody>
          <a:bodyPr vert="horz" lIns="91440" tIns="45720" rIns="91440" bIns="45720" rtlCol="0" anchor="b"/>
          <a:lstStyle>
            <a:lvl1pPr algn="ctr">
              <a:defRPr sz="900">
                <a:solidFill>
                  <a:schemeClr val="tx1">
                    <a:lumMod val="75000"/>
                    <a:lumOff val="25000"/>
                  </a:schemeClr>
                </a:solidFill>
              </a:defRPr>
            </a:lvl1pPr>
          </a:lstStyle>
          <a:p>
            <a:r>
              <a:rPr lang="en-US"/>
              <a:t>Internal Working Document                                    NOT for Distribution</a:t>
            </a:r>
          </a:p>
        </p:txBody>
      </p:sp>
      <p:sp>
        <p:nvSpPr>
          <p:cNvPr id="6" name="Slide Number Placeholder 5"/>
          <p:cNvSpPr>
            <a:spLocks noGrp="1"/>
          </p:cNvSpPr>
          <p:nvPr>
            <p:ph type="sldNum" sz="quarter" idx="4"/>
          </p:nvPr>
        </p:nvSpPr>
        <p:spPr>
          <a:xfrm>
            <a:off x="7753042" y="6302326"/>
            <a:ext cx="1097280" cy="274320"/>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26AB82C1-2951-4DC2-98F2-A29BC6353835}" type="slidenum">
              <a:rPr lang="en-US" smtClean="0"/>
              <a:pPr/>
              <a:t>‹#›</a:t>
            </a:fld>
            <a:endParaRPr lang="en-US"/>
          </a:p>
        </p:txBody>
      </p:sp>
    </p:spTree>
    <p:extLst>
      <p:ext uri="{BB962C8B-B14F-4D97-AF65-F5344CB8AC3E}">
        <p14:creationId xmlns:p14="http://schemas.microsoft.com/office/powerpoint/2010/main" val="2396383805"/>
      </p:ext>
    </p:extLst>
  </p:cSld>
  <p:clrMap bg1="lt1" tx1="dk1" bg2="lt2" tx2="dk2" accent1="accent1" accent2="accent2" accent3="accent3" accent4="accent4" accent5="accent5" accent6="accent6" hlink="hlink" folHlink="folHlink"/>
  <p:sldLayoutIdLst>
    <p:sldLayoutId id="2147485606" r:id="rId1"/>
    <p:sldLayoutId id="2147485607" r:id="rId2"/>
    <p:sldLayoutId id="2147485608" r:id="rId3"/>
    <p:sldLayoutId id="2147485609" r:id="rId4"/>
    <p:sldLayoutId id="2147485610" r:id="rId5"/>
    <p:sldLayoutId id="2147485611" r:id="rId6"/>
    <p:sldLayoutId id="2147485612" r:id="rId7"/>
    <p:sldLayoutId id="2147485613" r:id="rId8"/>
    <p:sldLayoutId id="2147485614" r:id="rId9"/>
    <p:sldLayoutId id="2147485615" r:id="rId10"/>
    <p:sldLayoutId id="2147485616"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hf hdr="0" ftr="0"/>
  <p:txStyles>
    <p:titleStyle>
      <a:lvl1pPr algn="l" defTabSz="914400" rtl="0" eaLnBrk="1" latinLnBrk="0" hangingPunct="1">
        <a:lnSpc>
          <a:spcPct val="90000"/>
        </a:lnSpc>
        <a:spcBef>
          <a:spcPct val="0"/>
        </a:spcBef>
        <a:buNone/>
        <a:defRPr lang="en-US" sz="40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5.jpg"/><Relationship Id="rId7" Type="http://schemas.openxmlformats.org/officeDocument/2006/relationships/diagramQuickStyle" Target="../diagrams/quickStyle1.xm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6.jpg"/><Relationship Id="rId9" Type="http://schemas.microsoft.com/office/2007/relationships/diagramDrawing" Target="../diagrams/drawing1.xml"/></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362200"/>
            <a:ext cx="7620000" cy="1377141"/>
          </a:xfrm>
        </p:spPr>
        <p:txBody>
          <a:bodyPr>
            <a:noAutofit/>
          </a:bodyPr>
          <a:lstStyle/>
          <a:p>
            <a:pPr marL="182880" indent="0">
              <a:buNone/>
            </a:pPr>
            <a:r>
              <a:rPr lang="en-US" sz="7200" b="1" dirty="0">
                <a:latin typeface="Cambria Math" panose="02040503050406030204" pitchFamily="18" charset="0"/>
                <a:ea typeface="Cambria Math" panose="02040503050406030204" pitchFamily="18" charset="0"/>
              </a:rPr>
              <a:t>BOISE COUNTY</a:t>
            </a:r>
          </a:p>
        </p:txBody>
      </p:sp>
      <p:sp>
        <p:nvSpPr>
          <p:cNvPr id="3" name="Subtitle 2"/>
          <p:cNvSpPr>
            <a:spLocks noGrp="1"/>
          </p:cNvSpPr>
          <p:nvPr>
            <p:ph type="subTitle" idx="1"/>
          </p:nvPr>
        </p:nvSpPr>
        <p:spPr>
          <a:xfrm>
            <a:off x="4953000" y="4343909"/>
            <a:ext cx="3200400" cy="1512824"/>
          </a:xfrm>
        </p:spPr>
        <p:txBody>
          <a:bodyPr>
            <a:normAutofit/>
          </a:bodyPr>
          <a:lstStyle/>
          <a:p>
            <a:pPr algn="l"/>
            <a:r>
              <a:rPr lang="en-US" sz="1800" dirty="0">
                <a:latin typeface="Cambria Math" panose="02040503050406030204" pitchFamily="18" charset="0"/>
                <a:ea typeface="Cambria Math" panose="02040503050406030204" pitchFamily="18" charset="0"/>
              </a:rPr>
              <a:t>PUBLIC BUDGET HEARING</a:t>
            </a:r>
          </a:p>
          <a:p>
            <a:pPr algn="l"/>
            <a:r>
              <a:rPr lang="en-US" sz="1800" dirty="0">
                <a:latin typeface="Cambria Math" panose="02040503050406030204" pitchFamily="18" charset="0"/>
                <a:ea typeface="Cambria Math" panose="02040503050406030204" pitchFamily="18" charset="0"/>
              </a:rPr>
              <a:t>TUESDAY</a:t>
            </a:r>
          </a:p>
          <a:p>
            <a:pPr algn="l"/>
            <a:r>
              <a:rPr lang="en-US" sz="1800" dirty="0">
                <a:latin typeface="Cambria Math" panose="02040503050406030204" pitchFamily="18" charset="0"/>
                <a:ea typeface="Cambria Math" panose="02040503050406030204" pitchFamily="18" charset="0"/>
              </a:rPr>
              <a:t>AUGUST </a:t>
            </a:r>
            <a:r>
              <a:rPr lang="en-US" sz="1800" dirty="0" smtClean="0">
                <a:latin typeface="Cambria Math" panose="02040503050406030204" pitchFamily="18" charset="0"/>
                <a:ea typeface="Cambria Math" panose="02040503050406030204" pitchFamily="18" charset="0"/>
              </a:rPr>
              <a:t>30</a:t>
            </a:r>
            <a:r>
              <a:rPr lang="en-US" sz="1800" baseline="30000" dirty="0" smtClean="0">
                <a:latin typeface="Cambria Math" panose="02040503050406030204" pitchFamily="18" charset="0"/>
                <a:ea typeface="Cambria Math" panose="02040503050406030204" pitchFamily="18" charset="0"/>
              </a:rPr>
              <a:t>th</a:t>
            </a:r>
            <a:r>
              <a:rPr lang="en-US" sz="1800" dirty="0" smtClean="0">
                <a:latin typeface="Cambria Math" panose="02040503050406030204" pitchFamily="18" charset="0"/>
                <a:ea typeface="Cambria Math" panose="02040503050406030204" pitchFamily="18" charset="0"/>
              </a:rPr>
              <a:t>, 2022</a:t>
            </a:r>
          </a:p>
          <a:p>
            <a:pPr algn="l"/>
            <a:r>
              <a:rPr lang="en-US" sz="1800" dirty="0" smtClean="0">
                <a:latin typeface="Cambria Math" panose="02040503050406030204" pitchFamily="18" charset="0"/>
                <a:ea typeface="Cambria Math" panose="02040503050406030204" pitchFamily="18" charset="0"/>
              </a:rPr>
              <a:t>1:30 P.M.</a:t>
            </a:r>
            <a:endParaRPr lang="en-US" sz="1800" dirty="0">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27694801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4252347061"/>
              </p:ext>
            </p:extLst>
          </p:nvPr>
        </p:nvGraphicFramePr>
        <p:xfrm>
          <a:off x="490516" y="280940"/>
          <a:ext cx="8382000" cy="6280910"/>
        </p:xfrm>
        <a:graphic>
          <a:graphicData uri="http://schemas.openxmlformats.org/drawingml/2006/chart">
            <c:chart xmlns:c="http://schemas.openxmlformats.org/drawingml/2006/chart" xmlns:r="http://schemas.openxmlformats.org/officeDocument/2006/relationships" r:id="rId3"/>
          </a:graphicData>
        </a:graphic>
      </p:graphicFrame>
      <p:sp>
        <p:nvSpPr>
          <p:cNvPr id="2" name="Slide Number Placeholder 1"/>
          <p:cNvSpPr>
            <a:spLocks noGrp="1"/>
          </p:cNvSpPr>
          <p:nvPr>
            <p:ph type="sldNum" sz="quarter" idx="12"/>
          </p:nvPr>
        </p:nvSpPr>
        <p:spPr/>
        <p:txBody>
          <a:bodyPr/>
          <a:lstStyle/>
          <a:p>
            <a:fld id="{26AB82C1-2951-4DC2-98F2-A29BC6353835}" type="slidenum">
              <a:rPr lang="en-US" smtClean="0"/>
              <a:pPr/>
              <a:t>2</a:t>
            </a:fld>
            <a:endParaRPr lang="en-US"/>
          </a:p>
        </p:txBody>
      </p:sp>
    </p:spTree>
    <p:extLst>
      <p:ext uri="{BB962C8B-B14F-4D97-AF65-F5344CB8AC3E}">
        <p14:creationId xmlns:p14="http://schemas.microsoft.com/office/powerpoint/2010/main" val="20446401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9"/>
          <p:cNvGraphicFramePr>
            <a:graphicFrameLocks noGrp="1"/>
          </p:cNvGraphicFramePr>
          <p:nvPr>
            <p:ph idx="1"/>
            <p:extLst>
              <p:ext uri="{D42A27DB-BD31-4B8C-83A1-F6EECF244321}">
                <p14:modId xmlns:p14="http://schemas.microsoft.com/office/powerpoint/2010/main" val="2187390738"/>
              </p:ext>
            </p:extLst>
          </p:nvPr>
        </p:nvGraphicFramePr>
        <p:xfrm>
          <a:off x="468322" y="397720"/>
          <a:ext cx="8382000" cy="6043246"/>
        </p:xfrm>
        <a:graphic>
          <a:graphicData uri="http://schemas.openxmlformats.org/drawingml/2006/chart">
            <c:chart xmlns:c="http://schemas.openxmlformats.org/drawingml/2006/chart" xmlns:r="http://schemas.openxmlformats.org/officeDocument/2006/relationships" r:id="rId3"/>
          </a:graphicData>
        </a:graphic>
      </p:graphicFrame>
      <p:sp>
        <p:nvSpPr>
          <p:cNvPr id="2" name="Slide Number Placeholder 1"/>
          <p:cNvSpPr>
            <a:spLocks noGrp="1"/>
          </p:cNvSpPr>
          <p:nvPr>
            <p:ph type="sldNum" sz="quarter" idx="12"/>
          </p:nvPr>
        </p:nvSpPr>
        <p:spPr/>
        <p:txBody>
          <a:bodyPr/>
          <a:lstStyle/>
          <a:p>
            <a:fld id="{26AB82C1-2951-4DC2-98F2-A29BC6353835}" type="slidenum">
              <a:rPr lang="en-US" smtClean="0"/>
              <a:pPr/>
              <a:t>3</a:t>
            </a:fld>
            <a:endParaRPr lang="en-US" dirty="0"/>
          </a:p>
        </p:txBody>
      </p:sp>
    </p:spTree>
    <p:extLst>
      <p:ext uri="{BB962C8B-B14F-4D97-AF65-F5344CB8AC3E}">
        <p14:creationId xmlns:p14="http://schemas.microsoft.com/office/powerpoint/2010/main" val="11399513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77931FB-7BB3-4C5F-8047-6C5AE4976A8F}"/>
              </a:ext>
            </a:extLst>
          </p:cNvPr>
          <p:cNvSpPr>
            <a:spLocks noGrp="1"/>
          </p:cNvSpPr>
          <p:nvPr>
            <p:ph type="title"/>
          </p:nvPr>
        </p:nvSpPr>
        <p:spPr>
          <a:xfrm>
            <a:off x="731520" y="533400"/>
            <a:ext cx="7680960" cy="822958"/>
          </a:xfrm>
        </p:spPr>
        <p:txBody>
          <a:bodyPr/>
          <a:lstStyle/>
          <a:p>
            <a:pPr algn="ctr"/>
            <a:r>
              <a:rPr lang="en-US" dirty="0" smtClean="0"/>
              <a:t>FY 2022 vs. FY 2023</a:t>
            </a:r>
            <a:endParaRPr lang="en-US" dirty="0"/>
          </a:p>
        </p:txBody>
      </p:sp>
      <p:sp>
        <p:nvSpPr>
          <p:cNvPr id="3" name="Content Placeholder 2">
            <a:extLst>
              <a:ext uri="{FF2B5EF4-FFF2-40B4-BE49-F238E27FC236}">
                <a16:creationId xmlns="" xmlns:a16="http://schemas.microsoft.com/office/drawing/2014/main" id="{1AF14C60-7CDB-4A17-8CE9-346B65C87B4A}"/>
              </a:ext>
            </a:extLst>
          </p:cNvPr>
          <p:cNvSpPr>
            <a:spLocks noGrp="1"/>
          </p:cNvSpPr>
          <p:nvPr>
            <p:ph idx="1"/>
          </p:nvPr>
        </p:nvSpPr>
        <p:spPr>
          <a:xfrm rot="10800000">
            <a:off x="731520" y="1356359"/>
            <a:ext cx="7680960" cy="45719"/>
          </a:xfrm>
        </p:spPr>
        <p:txBody>
          <a:bodyPr>
            <a:normAutofit fontScale="25000" lnSpcReduction="20000"/>
          </a:bodyPr>
          <a:lstStyle/>
          <a:p>
            <a:pPr marL="0" indent="0">
              <a:buNone/>
            </a:pPr>
            <a:endParaRPr lang="en-US" sz="1600" dirty="0" smtClean="0"/>
          </a:p>
        </p:txBody>
      </p:sp>
      <p:sp>
        <p:nvSpPr>
          <p:cNvPr id="5" name="Slide Number Placeholder 4">
            <a:extLst>
              <a:ext uri="{FF2B5EF4-FFF2-40B4-BE49-F238E27FC236}">
                <a16:creationId xmlns="" xmlns:a16="http://schemas.microsoft.com/office/drawing/2014/main" id="{5F51D034-CCDA-4B05-B1AE-52015DC59939}"/>
              </a:ext>
            </a:extLst>
          </p:cNvPr>
          <p:cNvSpPr>
            <a:spLocks noGrp="1"/>
          </p:cNvSpPr>
          <p:nvPr>
            <p:ph type="sldNum" sz="quarter" idx="12"/>
          </p:nvPr>
        </p:nvSpPr>
        <p:spPr/>
        <p:txBody>
          <a:bodyPr/>
          <a:lstStyle/>
          <a:p>
            <a:fld id="{26AB82C1-2951-4DC2-98F2-A29BC6353835}" type="slidenum">
              <a:rPr lang="en-US" smtClean="0"/>
              <a:pPr/>
              <a:t>4</a:t>
            </a:fld>
            <a:endParaRPr lang="en-US"/>
          </a:p>
        </p:txBody>
      </p:sp>
      <p:graphicFrame>
        <p:nvGraphicFramePr>
          <p:cNvPr id="15" name="Chart 14"/>
          <p:cNvGraphicFramePr/>
          <p:nvPr>
            <p:extLst>
              <p:ext uri="{D42A27DB-BD31-4B8C-83A1-F6EECF244321}">
                <p14:modId xmlns:p14="http://schemas.microsoft.com/office/powerpoint/2010/main" val="968597131"/>
              </p:ext>
            </p:extLst>
          </p:nvPr>
        </p:nvGraphicFramePr>
        <p:xfrm>
          <a:off x="533400" y="1219200"/>
          <a:ext cx="8077200" cy="5357447"/>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p:cNvSpPr txBox="1"/>
          <p:nvPr/>
        </p:nvSpPr>
        <p:spPr>
          <a:xfrm>
            <a:off x="744288" y="3227173"/>
            <a:ext cx="2819400" cy="338554"/>
          </a:xfrm>
          <a:prstGeom prst="rect">
            <a:avLst/>
          </a:prstGeom>
          <a:noFill/>
        </p:spPr>
        <p:txBody>
          <a:bodyPr wrap="square" rtlCol="0">
            <a:spAutoFit/>
          </a:bodyPr>
          <a:lstStyle/>
          <a:p>
            <a:endParaRPr lang="en-US" sz="1600" dirty="0"/>
          </a:p>
        </p:txBody>
      </p:sp>
    </p:spTree>
    <p:extLst>
      <p:ext uri="{BB962C8B-B14F-4D97-AF65-F5344CB8AC3E}">
        <p14:creationId xmlns:p14="http://schemas.microsoft.com/office/powerpoint/2010/main" val="6876038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72300" y="603504"/>
            <a:ext cx="1824228" cy="1161288"/>
          </a:xfrm>
        </p:spPr>
        <p:txBody>
          <a:bodyPr/>
          <a:lstStyle/>
          <a:p>
            <a:r>
              <a:rPr lang="en-US" sz="2000" b="1" dirty="0" smtClean="0"/>
              <a:t>    FY </a:t>
            </a:r>
            <a:r>
              <a:rPr lang="en-US" sz="2000" b="1" dirty="0"/>
              <a:t>2023</a:t>
            </a:r>
            <a:br>
              <a:rPr lang="en-US" sz="2000" b="1" dirty="0"/>
            </a:br>
            <a:r>
              <a:rPr lang="en-US" sz="2000" b="1" dirty="0"/>
              <a:t>    Property Taxes &amp; Levy</a:t>
            </a:r>
            <a:endParaRPr lang="en-US" sz="2000" dirty="0"/>
          </a:p>
        </p:txBody>
      </p:sp>
      <p:pic>
        <p:nvPicPr>
          <p:cNvPr id="7" name="Picture Placeholder 6"/>
          <p:cNvPicPr>
            <a:picLocks noGrp="1" noChangeAspect="1"/>
          </p:cNvPicPr>
          <p:nvPr>
            <p:ph type="pic" idx="1"/>
          </p:nvPr>
        </p:nvPicPr>
        <p:blipFill>
          <a:blip r:embed="rId2">
            <a:extLst>
              <a:ext uri="{28A0092B-C50C-407E-A947-70E740481C1C}">
                <a14:useLocalDpi xmlns:a14="http://schemas.microsoft.com/office/drawing/2010/main" val="0"/>
              </a:ext>
            </a:extLst>
          </a:blip>
          <a:srcRect l="13149" r="13149"/>
          <a:stretch>
            <a:fillRect/>
          </a:stretch>
        </p:blipFill>
        <p:spPr/>
      </p:pic>
      <p:sp>
        <p:nvSpPr>
          <p:cNvPr id="4" name="Text Placeholder 3"/>
          <p:cNvSpPr>
            <a:spLocks noGrp="1"/>
          </p:cNvSpPr>
          <p:nvPr>
            <p:ph type="body" sz="half" idx="2"/>
          </p:nvPr>
        </p:nvSpPr>
        <p:spPr/>
        <p:txBody>
          <a:bodyPr/>
          <a:lstStyle/>
          <a:p>
            <a:r>
              <a:rPr lang="en-US" sz="1800" dirty="0"/>
              <a:t>Board of County Commissioners chose </a:t>
            </a:r>
            <a:r>
              <a:rPr lang="en-US" sz="1800" b="1" dirty="0"/>
              <a:t>NOT</a:t>
            </a:r>
            <a:r>
              <a:rPr lang="en-US" sz="1800" dirty="0"/>
              <a:t> to levy for a total of </a:t>
            </a:r>
            <a:r>
              <a:rPr lang="en-US" sz="1800" b="1" dirty="0"/>
              <a:t>$55,348 </a:t>
            </a:r>
            <a:r>
              <a:rPr lang="en-US" sz="1800" dirty="0"/>
              <a:t>in property tax budget available for FY2023.</a:t>
            </a:r>
          </a:p>
          <a:p>
            <a:endParaRPr lang="en-US" dirty="0"/>
          </a:p>
        </p:txBody>
      </p:sp>
      <p:sp>
        <p:nvSpPr>
          <p:cNvPr id="5" name="Date Placeholder 4"/>
          <p:cNvSpPr>
            <a:spLocks noGrp="1"/>
          </p:cNvSpPr>
          <p:nvPr>
            <p:ph type="dt" sz="half" idx="10"/>
          </p:nvPr>
        </p:nvSpPr>
        <p:spPr/>
        <p:txBody>
          <a:bodyPr/>
          <a:lstStyle/>
          <a:p>
            <a:fld id="{4D73D63A-BA4B-4CC8-83AC-AD3686F56D60}" type="datetime1">
              <a:rPr lang="en-US" smtClean="0"/>
              <a:t>8/30/2022</a:t>
            </a:fld>
            <a:endParaRPr lang="en-US"/>
          </a:p>
        </p:txBody>
      </p:sp>
      <p:sp>
        <p:nvSpPr>
          <p:cNvPr id="6" name="Slide Number Placeholder 5"/>
          <p:cNvSpPr>
            <a:spLocks noGrp="1"/>
          </p:cNvSpPr>
          <p:nvPr>
            <p:ph type="sldNum" sz="quarter" idx="12"/>
          </p:nvPr>
        </p:nvSpPr>
        <p:spPr/>
        <p:txBody>
          <a:bodyPr/>
          <a:lstStyle/>
          <a:p>
            <a:fld id="{26AB82C1-2951-4DC2-98F2-A29BC6353835}" type="slidenum">
              <a:rPr lang="en-US" smtClean="0"/>
              <a:pPr/>
              <a:t>5</a:t>
            </a:fld>
            <a:endParaRPr lang="en-US"/>
          </a:p>
        </p:txBody>
      </p:sp>
    </p:spTree>
    <p:extLst>
      <p:ext uri="{BB962C8B-B14F-4D97-AF65-F5344CB8AC3E}">
        <p14:creationId xmlns:p14="http://schemas.microsoft.com/office/powerpoint/2010/main" val="39817210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27CFDD-DB81-4D9D-95B1-5FB7E99D610D}" type="datetime1">
              <a:rPr lang="en-US" smtClean="0"/>
              <a:t>8/30/2022</a:t>
            </a:fld>
            <a:endParaRPr lang="en-US"/>
          </a:p>
        </p:txBody>
      </p:sp>
      <p:sp>
        <p:nvSpPr>
          <p:cNvPr id="3" name="Slide Number Placeholder 2"/>
          <p:cNvSpPr>
            <a:spLocks noGrp="1"/>
          </p:cNvSpPr>
          <p:nvPr>
            <p:ph type="sldNum" sz="quarter" idx="12"/>
          </p:nvPr>
        </p:nvSpPr>
        <p:spPr/>
        <p:txBody>
          <a:bodyPr/>
          <a:lstStyle/>
          <a:p>
            <a:fld id="{26AB82C1-2951-4DC2-98F2-A29BC6353835}" type="slidenum">
              <a:rPr lang="en-US" smtClean="0"/>
              <a:pPr/>
              <a:t>6</a:t>
            </a:fld>
            <a:endParaRPr lang="en-US"/>
          </a:p>
        </p:txBody>
      </p:sp>
      <p:pic>
        <p:nvPicPr>
          <p:cNvPr id="6" name="Picture 5"/>
          <p:cNvPicPr>
            <a:picLocks noChangeAspect="1"/>
          </p:cNvPicPr>
          <p:nvPr/>
        </p:nvPicPr>
        <p:blipFill>
          <a:blip r:embed="rId3"/>
          <a:stretch>
            <a:fillRect/>
          </a:stretch>
        </p:blipFill>
        <p:spPr>
          <a:xfrm>
            <a:off x="381000" y="685800"/>
            <a:ext cx="8299594" cy="5486400"/>
          </a:xfrm>
          <a:prstGeom prst="rect">
            <a:avLst/>
          </a:prstGeom>
        </p:spPr>
      </p:pic>
    </p:spTree>
    <p:extLst>
      <p:ext uri="{BB962C8B-B14F-4D97-AF65-F5344CB8AC3E}">
        <p14:creationId xmlns:p14="http://schemas.microsoft.com/office/powerpoint/2010/main" val="29964376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MAJOR CHANGES FROM FY2022</a:t>
            </a:r>
            <a:br>
              <a:rPr lang="en-US" dirty="0" smtClean="0"/>
            </a:br>
            <a:r>
              <a:rPr lang="en-US" dirty="0" smtClean="0"/>
              <a:t>BUDGET</a:t>
            </a:r>
            <a:endParaRPr lang="en-US" dirty="0"/>
          </a:p>
        </p:txBody>
      </p:sp>
      <p:sp>
        <p:nvSpPr>
          <p:cNvPr id="8" name="Text Placeholder 7"/>
          <p:cNvSpPr>
            <a:spLocks noGrp="1"/>
          </p:cNvSpPr>
          <p:nvPr>
            <p:ph type="body" idx="1"/>
          </p:nvPr>
        </p:nvSpPr>
        <p:spPr/>
        <p:txBody>
          <a:bodyPr>
            <a:normAutofit/>
          </a:bodyPr>
          <a:lstStyle/>
          <a:p>
            <a:r>
              <a:rPr lang="en-US" sz="2000" b="1" u="sng" dirty="0" smtClean="0"/>
              <a:t>Legislative Action</a:t>
            </a:r>
            <a:endParaRPr lang="en-US" sz="2000" b="1" u="sng" dirty="0"/>
          </a:p>
        </p:txBody>
      </p:sp>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250950" y="3513137"/>
            <a:ext cx="2619375" cy="1685925"/>
          </a:xfrm>
        </p:spPr>
      </p:pic>
      <p:sp>
        <p:nvSpPr>
          <p:cNvPr id="9" name="Text Placeholder 8"/>
          <p:cNvSpPr>
            <a:spLocks noGrp="1"/>
          </p:cNvSpPr>
          <p:nvPr>
            <p:ph type="body" sz="quarter" idx="3"/>
          </p:nvPr>
        </p:nvSpPr>
        <p:spPr/>
        <p:txBody>
          <a:bodyPr>
            <a:normAutofit/>
          </a:bodyPr>
          <a:lstStyle/>
          <a:p>
            <a:r>
              <a:rPr lang="en-US" sz="2000" b="1" u="sng" dirty="0" smtClean="0"/>
              <a:t>Law</a:t>
            </a:r>
            <a:endParaRPr lang="en-US" sz="2000" b="1" u="sng" dirty="0"/>
          </a:p>
        </p:txBody>
      </p:sp>
      <p:pic>
        <p:nvPicPr>
          <p:cNvPr id="11" name="Content Placeholder 10"/>
          <p:cNvPicPr>
            <a:picLocks noGrp="1" noChangeAspect="1"/>
          </p:cNvPicPr>
          <p:nvPr>
            <p:ph sz="quarter" idx="4"/>
          </p:nvPr>
        </p:nvPicPr>
        <p:blipFill>
          <a:blip r:embed="rId4">
            <a:extLst>
              <a:ext uri="{28A0092B-C50C-407E-A947-70E740481C1C}">
                <a14:useLocalDpi xmlns:a14="http://schemas.microsoft.com/office/drawing/2010/main" val="0"/>
              </a:ext>
            </a:extLst>
          </a:blip>
          <a:stretch>
            <a:fillRect/>
          </a:stretch>
        </p:blipFill>
        <p:spPr>
          <a:xfrm>
            <a:off x="5273675" y="3484562"/>
            <a:ext cx="2619375" cy="1743075"/>
          </a:xfrm>
        </p:spPr>
      </p:pic>
      <p:sp>
        <p:nvSpPr>
          <p:cNvPr id="2" name="Date Placeholder 1"/>
          <p:cNvSpPr>
            <a:spLocks noGrp="1"/>
          </p:cNvSpPr>
          <p:nvPr>
            <p:ph type="dt" sz="half" idx="10"/>
          </p:nvPr>
        </p:nvSpPr>
        <p:spPr/>
        <p:txBody>
          <a:bodyPr/>
          <a:lstStyle/>
          <a:p>
            <a:fld id="{EF27CFDD-DB81-4D9D-95B1-5FB7E99D610D}" type="datetime1">
              <a:rPr lang="en-US" smtClean="0"/>
              <a:t>8/30/2022</a:t>
            </a:fld>
            <a:endParaRPr lang="en-US"/>
          </a:p>
        </p:txBody>
      </p:sp>
      <p:sp>
        <p:nvSpPr>
          <p:cNvPr id="3" name="Slide Number Placeholder 2"/>
          <p:cNvSpPr>
            <a:spLocks noGrp="1"/>
          </p:cNvSpPr>
          <p:nvPr>
            <p:ph type="sldNum" sz="quarter" idx="12"/>
          </p:nvPr>
        </p:nvSpPr>
        <p:spPr/>
        <p:txBody>
          <a:bodyPr/>
          <a:lstStyle/>
          <a:p>
            <a:fld id="{26AB82C1-2951-4DC2-98F2-A29BC6353835}" type="slidenum">
              <a:rPr lang="en-US" smtClean="0"/>
              <a:pPr/>
              <a:t>7</a:t>
            </a:fld>
            <a:endParaRPr lang="en-US"/>
          </a:p>
        </p:txBody>
      </p:sp>
      <p:graphicFrame>
        <p:nvGraphicFramePr>
          <p:cNvPr id="12" name="Diagram 11"/>
          <p:cNvGraphicFramePr/>
          <p:nvPr>
            <p:extLst>
              <p:ext uri="{D42A27DB-BD31-4B8C-83A1-F6EECF244321}">
                <p14:modId xmlns:p14="http://schemas.microsoft.com/office/powerpoint/2010/main" val="459608158"/>
              </p:ext>
            </p:extLst>
          </p:nvPr>
        </p:nvGraphicFramePr>
        <p:xfrm>
          <a:off x="3657600" y="2074334"/>
          <a:ext cx="2057400" cy="51646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0705334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27CFDD-DB81-4D9D-95B1-5FB7E99D610D}" type="datetime1">
              <a:rPr lang="en-US" smtClean="0"/>
              <a:t>8/30/2022</a:t>
            </a:fld>
            <a:endParaRPr lang="en-US"/>
          </a:p>
        </p:txBody>
      </p:sp>
      <p:sp>
        <p:nvSpPr>
          <p:cNvPr id="3" name="Slide Number Placeholder 2"/>
          <p:cNvSpPr>
            <a:spLocks noGrp="1"/>
          </p:cNvSpPr>
          <p:nvPr>
            <p:ph type="sldNum" sz="quarter" idx="12"/>
          </p:nvPr>
        </p:nvSpPr>
        <p:spPr/>
        <p:txBody>
          <a:bodyPr/>
          <a:lstStyle/>
          <a:p>
            <a:fld id="{26AB82C1-2951-4DC2-98F2-A29BC6353835}" type="slidenum">
              <a:rPr lang="en-US" smtClean="0"/>
              <a:pPr/>
              <a:t>8</a:t>
            </a:fld>
            <a:endParaRPr lang="en-US"/>
          </a:p>
        </p:txBody>
      </p:sp>
      <p:pic>
        <p:nvPicPr>
          <p:cNvPr id="6" name="Picture 5"/>
          <p:cNvPicPr>
            <a:picLocks noChangeAspect="1"/>
          </p:cNvPicPr>
          <p:nvPr/>
        </p:nvPicPr>
        <p:blipFill>
          <a:blip r:embed="rId3"/>
          <a:stretch>
            <a:fillRect/>
          </a:stretch>
        </p:blipFill>
        <p:spPr>
          <a:xfrm>
            <a:off x="399464" y="449080"/>
            <a:ext cx="8373000" cy="5799320"/>
          </a:xfrm>
          <a:prstGeom prst="rect">
            <a:avLst/>
          </a:prstGeom>
        </p:spPr>
      </p:pic>
    </p:spTree>
    <p:extLst>
      <p:ext uri="{BB962C8B-B14F-4D97-AF65-F5344CB8AC3E}">
        <p14:creationId xmlns:p14="http://schemas.microsoft.com/office/powerpoint/2010/main" val="9115432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31520" y="642594"/>
            <a:ext cx="7680960" cy="652806"/>
          </a:xfrm>
        </p:spPr>
        <p:txBody>
          <a:bodyPr/>
          <a:lstStyle/>
          <a:p>
            <a:pPr algn="ctr"/>
            <a:r>
              <a:rPr lang="en-US" dirty="0" smtClean="0"/>
              <a:t>GENERAL/CURRENT FUND</a:t>
            </a:r>
            <a:endParaRPr lang="en-US" dirty="0"/>
          </a:p>
        </p:txBody>
      </p:sp>
      <p:sp>
        <p:nvSpPr>
          <p:cNvPr id="5" name="Content Placeholder 4"/>
          <p:cNvSpPr>
            <a:spLocks noGrp="1"/>
          </p:cNvSpPr>
          <p:nvPr>
            <p:ph idx="1"/>
          </p:nvPr>
        </p:nvSpPr>
        <p:spPr>
          <a:xfrm>
            <a:off x="731520" y="1371600"/>
            <a:ext cx="7680960" cy="4663440"/>
          </a:xfrm>
        </p:spPr>
        <p:txBody>
          <a:bodyPr>
            <a:normAutofit/>
          </a:bodyPr>
          <a:lstStyle/>
          <a:p>
            <a:r>
              <a:rPr lang="en-US" b="1" dirty="0" smtClean="0"/>
              <a:t>Elections Department:</a:t>
            </a:r>
            <a:r>
              <a:rPr lang="en-US" dirty="0" smtClean="0"/>
              <a:t>  Election staff position previously split with Indigent Program (75/25 in FY22, 100% elections in FY23). Change due to legislative action eliminating Indigent Program/Levy combined with the increased nation-wide emphasis on elections due to technology and media focus on elections.</a:t>
            </a:r>
          </a:p>
          <a:p>
            <a:r>
              <a:rPr lang="en-US" b="1" dirty="0" smtClean="0"/>
              <a:t>Information Technology:  </a:t>
            </a:r>
            <a:r>
              <a:rPr lang="en-US" dirty="0" smtClean="0"/>
              <a:t>FY2022 budget was amended for the acquisition of replacement computers County-wide. Originally budgeted/ordered in FY2021, the supply chain delays created need to amend the FY2022 budget for delivery.</a:t>
            </a:r>
          </a:p>
          <a:p>
            <a:r>
              <a:rPr lang="en-US" b="1" dirty="0" smtClean="0"/>
              <a:t>Planning &amp; Zoning Department: </a:t>
            </a:r>
            <a:r>
              <a:rPr lang="en-US" dirty="0" smtClean="0"/>
              <a:t>FY2022 budget per financial system does not reflect budget amendment of Resolution 2022-23 which increased salary/benefits budget by ~$19K for mid-year staffing changes and adjustments for unforeseen workloads.</a:t>
            </a:r>
          </a:p>
          <a:p>
            <a:r>
              <a:rPr lang="en-US" b="1" dirty="0" smtClean="0"/>
              <a:t>Extraordinary Legal: </a:t>
            </a:r>
            <a:r>
              <a:rPr lang="en-US" dirty="0" smtClean="0"/>
              <a:t>Increase in FY2023 budget is primarily due to an additional $100K appropriation for potential outside legal counsel needs.</a:t>
            </a:r>
            <a:endParaRPr lang="en-US" b="1" dirty="0"/>
          </a:p>
          <a:p>
            <a:pPr marL="0" indent="0">
              <a:buNone/>
            </a:pPr>
            <a:r>
              <a:rPr lang="en-US" dirty="0" smtClean="0"/>
              <a:t>	</a:t>
            </a:r>
            <a:endParaRPr lang="en-US" dirty="0"/>
          </a:p>
        </p:txBody>
      </p:sp>
      <p:sp>
        <p:nvSpPr>
          <p:cNvPr id="2" name="Date Placeholder 1"/>
          <p:cNvSpPr>
            <a:spLocks noGrp="1"/>
          </p:cNvSpPr>
          <p:nvPr>
            <p:ph type="dt" sz="half" idx="10"/>
          </p:nvPr>
        </p:nvSpPr>
        <p:spPr/>
        <p:txBody>
          <a:bodyPr/>
          <a:lstStyle/>
          <a:p>
            <a:fld id="{EF27CFDD-DB81-4D9D-95B1-5FB7E99D610D}" type="datetime1">
              <a:rPr lang="en-US" smtClean="0"/>
              <a:t>8/30/2022</a:t>
            </a:fld>
            <a:endParaRPr lang="en-US"/>
          </a:p>
        </p:txBody>
      </p:sp>
      <p:sp>
        <p:nvSpPr>
          <p:cNvPr id="3" name="Slide Number Placeholder 2"/>
          <p:cNvSpPr>
            <a:spLocks noGrp="1"/>
          </p:cNvSpPr>
          <p:nvPr>
            <p:ph type="sldNum" sz="quarter" idx="12"/>
          </p:nvPr>
        </p:nvSpPr>
        <p:spPr/>
        <p:txBody>
          <a:bodyPr/>
          <a:lstStyle/>
          <a:p>
            <a:fld id="{26AB82C1-2951-4DC2-98F2-A29BC6353835}" type="slidenum">
              <a:rPr lang="en-US" smtClean="0"/>
              <a:pPr/>
              <a:t>9</a:t>
            </a:fld>
            <a:endParaRPr lang="en-US"/>
          </a:p>
        </p:txBody>
      </p:sp>
    </p:spTree>
    <p:extLst>
      <p:ext uri="{BB962C8B-B14F-4D97-AF65-F5344CB8AC3E}">
        <p14:creationId xmlns:p14="http://schemas.microsoft.com/office/powerpoint/2010/main" val="9691385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642594"/>
            <a:ext cx="7680960" cy="805206"/>
          </a:xfrm>
        </p:spPr>
        <p:txBody>
          <a:bodyPr/>
          <a:lstStyle/>
          <a:p>
            <a:pPr algn="ctr"/>
            <a:r>
              <a:rPr lang="en-US" dirty="0" smtClean="0"/>
              <a:t>ROAD &amp; BRIDGE FUND</a:t>
            </a:r>
            <a:endParaRPr lang="en-US" dirty="0"/>
          </a:p>
        </p:txBody>
      </p:sp>
      <p:sp>
        <p:nvSpPr>
          <p:cNvPr id="3" name="Content Placeholder 2"/>
          <p:cNvSpPr>
            <a:spLocks noGrp="1"/>
          </p:cNvSpPr>
          <p:nvPr>
            <p:ph idx="1"/>
          </p:nvPr>
        </p:nvSpPr>
        <p:spPr>
          <a:xfrm>
            <a:off x="731520" y="1447800"/>
            <a:ext cx="7680960" cy="4587240"/>
          </a:xfrm>
        </p:spPr>
        <p:txBody>
          <a:bodyPr/>
          <a:lstStyle/>
          <a:p>
            <a:r>
              <a:rPr lang="en-US" b="1" dirty="0" smtClean="0"/>
              <a:t>New Funding Stream-Legislative Change: </a:t>
            </a:r>
            <a:r>
              <a:rPr lang="en-US" dirty="0" smtClean="0"/>
              <a:t>Effective for State fiscal year 2023, Idaho Code 63-3638, Sales Tax Distribution, was amended, providing for continuous appropriation for transportation purposes at local government level. </a:t>
            </a:r>
            <a:r>
              <a:rPr lang="en-US" u="sng" dirty="0" smtClean="0"/>
              <a:t>Two components at State level:</a:t>
            </a:r>
            <a:r>
              <a:rPr lang="en-US" dirty="0" smtClean="0"/>
              <a:t>  base appropriation of 4.5% (not less than $80M) and excess appropriation (collections at 4.5% and greater than $80M).</a:t>
            </a:r>
          </a:p>
          <a:p>
            <a:r>
              <a:rPr lang="en-US" b="1" dirty="0" smtClean="0"/>
              <a:t>Compensate/Recruit/Retain: </a:t>
            </a:r>
            <a:r>
              <a:rPr lang="en-US" dirty="0" smtClean="0"/>
              <a:t>FY2023 budget reflects increased wages (above the COL 8%) for equipment operators in order to competitively recruit employee candidates and retain existing employees. This was made possible via the new revenue stream.</a:t>
            </a:r>
          </a:p>
          <a:p>
            <a:r>
              <a:rPr lang="en-US" b="1" dirty="0" smtClean="0"/>
              <a:t>Reduction – Capital Paving Projects: </a:t>
            </a:r>
            <a:r>
              <a:rPr lang="en-US" dirty="0" smtClean="0"/>
              <a:t>FY2023 budget focuses on dust abatement, using County owned equipment, as a more cost effective alternative to paving, which has become extremely expensive. </a:t>
            </a:r>
            <a:endParaRPr lang="en-US" b="1" dirty="0"/>
          </a:p>
        </p:txBody>
      </p:sp>
      <p:sp>
        <p:nvSpPr>
          <p:cNvPr id="4" name="Date Placeholder 3"/>
          <p:cNvSpPr>
            <a:spLocks noGrp="1"/>
          </p:cNvSpPr>
          <p:nvPr>
            <p:ph type="dt" sz="half" idx="10"/>
          </p:nvPr>
        </p:nvSpPr>
        <p:spPr/>
        <p:txBody>
          <a:bodyPr/>
          <a:lstStyle/>
          <a:p>
            <a:fld id="{C74BBE28-04BD-45F7-B4FE-4E84A2B14DA1}" type="datetime1">
              <a:rPr lang="en-US" smtClean="0"/>
              <a:t>8/30/2022</a:t>
            </a:fld>
            <a:endParaRPr lang="en-US"/>
          </a:p>
        </p:txBody>
      </p:sp>
      <p:sp>
        <p:nvSpPr>
          <p:cNvPr id="5" name="Slide Number Placeholder 4"/>
          <p:cNvSpPr>
            <a:spLocks noGrp="1"/>
          </p:cNvSpPr>
          <p:nvPr>
            <p:ph type="sldNum" sz="quarter" idx="12"/>
          </p:nvPr>
        </p:nvSpPr>
        <p:spPr/>
        <p:txBody>
          <a:bodyPr/>
          <a:lstStyle/>
          <a:p>
            <a:fld id="{26AB82C1-2951-4DC2-98F2-A29BC6353835}" type="slidenum">
              <a:rPr lang="en-US" smtClean="0"/>
              <a:pPr/>
              <a:t>10</a:t>
            </a:fld>
            <a:endParaRPr lang="en-US"/>
          </a:p>
        </p:txBody>
      </p:sp>
    </p:spTree>
    <p:extLst>
      <p:ext uri="{BB962C8B-B14F-4D97-AF65-F5344CB8AC3E}">
        <p14:creationId xmlns:p14="http://schemas.microsoft.com/office/powerpoint/2010/main" val="38311598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642594"/>
            <a:ext cx="7680960" cy="881406"/>
          </a:xfrm>
        </p:spPr>
        <p:txBody>
          <a:bodyPr/>
          <a:lstStyle/>
          <a:p>
            <a:pPr algn="ctr"/>
            <a:r>
              <a:rPr lang="en-US" sz="3600" dirty="0" smtClean="0"/>
              <a:t>JUSTICE FUND/CONTINGENCIES</a:t>
            </a:r>
            <a:endParaRPr lang="en-US" sz="3600" dirty="0"/>
          </a:p>
        </p:txBody>
      </p:sp>
      <p:sp>
        <p:nvSpPr>
          <p:cNvPr id="3" name="Content Placeholder 2"/>
          <p:cNvSpPr>
            <a:spLocks noGrp="1"/>
          </p:cNvSpPr>
          <p:nvPr>
            <p:ph idx="1"/>
          </p:nvPr>
        </p:nvSpPr>
        <p:spPr>
          <a:xfrm>
            <a:off x="731520" y="1524000"/>
            <a:ext cx="7680960" cy="4511040"/>
          </a:xfrm>
        </p:spPr>
        <p:txBody>
          <a:bodyPr/>
          <a:lstStyle/>
          <a:p>
            <a:r>
              <a:rPr lang="en-US" b="1" dirty="0" smtClean="0"/>
              <a:t>Cash Carryover: </a:t>
            </a:r>
            <a:r>
              <a:rPr lang="en-US" dirty="0" smtClean="0"/>
              <a:t>FY2022 budget included $749K of cash carryover (accumulated cash) to fund debt payoff of Motorola/</a:t>
            </a:r>
            <a:r>
              <a:rPr lang="en-US" dirty="0" err="1" smtClean="0"/>
              <a:t>Spillman</a:t>
            </a:r>
            <a:r>
              <a:rPr lang="en-US" dirty="0" smtClean="0"/>
              <a:t> software suite and vehicle leases. FY2023 Justice Fund budget includes $0 use of cash carryover.</a:t>
            </a:r>
          </a:p>
          <a:p>
            <a:r>
              <a:rPr lang="en-US" b="1" dirty="0" smtClean="0"/>
              <a:t>Justice General Reserve/General Fund Reserve: </a:t>
            </a:r>
            <a:r>
              <a:rPr lang="en-US" dirty="0" smtClean="0"/>
              <a:t>Each of these amounts are provided for by law:</a:t>
            </a:r>
          </a:p>
          <a:p>
            <a:pPr marL="0" indent="0">
              <a:buNone/>
            </a:pPr>
            <a:r>
              <a:rPr lang="en-US" b="1" dirty="0" smtClean="0"/>
              <a:t> 	Justice:  </a:t>
            </a:r>
            <a:r>
              <a:rPr lang="en-US" dirty="0" smtClean="0"/>
              <a:t>Idaho Code 63-805, appropriation cannot exceed 5% of the 	Justice Fund budget as finally adopted (uses previous FY budget amount)</a:t>
            </a:r>
          </a:p>
          <a:p>
            <a:pPr marL="0" indent="0">
              <a:buNone/>
            </a:pPr>
            <a:r>
              <a:rPr lang="en-US" b="1" dirty="0"/>
              <a:t>	</a:t>
            </a:r>
            <a:r>
              <a:rPr lang="en-US" b="1" dirty="0" smtClean="0"/>
              <a:t>General: </a:t>
            </a:r>
            <a:r>
              <a:rPr lang="en-US" dirty="0" smtClean="0"/>
              <a:t>Idaho Code 31-1605, </a:t>
            </a:r>
            <a:r>
              <a:rPr lang="en-US" dirty="0"/>
              <a:t>appropriation cannot exceed 5% of the 	</a:t>
            </a:r>
            <a:r>
              <a:rPr lang="en-US" dirty="0" smtClean="0"/>
              <a:t>General Fund </a:t>
            </a:r>
            <a:r>
              <a:rPr lang="en-US" dirty="0"/>
              <a:t>budget as finally adopted (uses previous FY budget </a:t>
            </a:r>
            <a:r>
              <a:rPr lang="en-US" dirty="0" smtClean="0"/>
              <a:t>	amount</a:t>
            </a:r>
            <a:r>
              <a:rPr lang="en-US" dirty="0"/>
              <a:t>)</a:t>
            </a:r>
          </a:p>
          <a:p>
            <a:pPr marL="0" indent="0">
              <a:buNone/>
            </a:pPr>
            <a:r>
              <a:rPr lang="en-US" b="1" dirty="0" smtClean="0"/>
              <a:t>   			</a:t>
            </a:r>
            <a:endParaRPr lang="en-US" b="1" dirty="0"/>
          </a:p>
        </p:txBody>
      </p:sp>
      <p:sp>
        <p:nvSpPr>
          <p:cNvPr id="4" name="Date Placeholder 3"/>
          <p:cNvSpPr>
            <a:spLocks noGrp="1"/>
          </p:cNvSpPr>
          <p:nvPr>
            <p:ph type="dt" sz="half" idx="10"/>
          </p:nvPr>
        </p:nvSpPr>
        <p:spPr/>
        <p:txBody>
          <a:bodyPr/>
          <a:lstStyle/>
          <a:p>
            <a:fld id="{C74BBE28-04BD-45F7-B4FE-4E84A2B14DA1}" type="datetime1">
              <a:rPr lang="en-US" smtClean="0"/>
              <a:t>8/30/2022</a:t>
            </a:fld>
            <a:endParaRPr lang="en-US"/>
          </a:p>
        </p:txBody>
      </p:sp>
      <p:sp>
        <p:nvSpPr>
          <p:cNvPr id="5" name="Slide Number Placeholder 4"/>
          <p:cNvSpPr>
            <a:spLocks noGrp="1"/>
          </p:cNvSpPr>
          <p:nvPr>
            <p:ph type="sldNum" sz="quarter" idx="12"/>
          </p:nvPr>
        </p:nvSpPr>
        <p:spPr/>
        <p:txBody>
          <a:bodyPr/>
          <a:lstStyle/>
          <a:p>
            <a:fld id="{26AB82C1-2951-4DC2-98F2-A29BC6353835}" type="slidenum">
              <a:rPr lang="en-US" smtClean="0"/>
              <a:pPr/>
              <a:t>11</a:t>
            </a:fld>
            <a:endParaRPr lang="en-US"/>
          </a:p>
        </p:txBody>
      </p:sp>
    </p:spTree>
    <p:extLst>
      <p:ext uri="{BB962C8B-B14F-4D97-AF65-F5344CB8AC3E}">
        <p14:creationId xmlns:p14="http://schemas.microsoft.com/office/powerpoint/2010/main" val="18812795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4BBE28-04BD-45F7-B4FE-4E84A2B14DA1}" type="datetime1">
              <a:rPr lang="en-US" smtClean="0"/>
              <a:t>8/30/2022</a:t>
            </a:fld>
            <a:endParaRPr lang="en-US"/>
          </a:p>
        </p:txBody>
      </p:sp>
      <p:sp>
        <p:nvSpPr>
          <p:cNvPr id="5" name="Slide Number Placeholder 4"/>
          <p:cNvSpPr>
            <a:spLocks noGrp="1"/>
          </p:cNvSpPr>
          <p:nvPr>
            <p:ph type="sldNum" sz="quarter" idx="12"/>
          </p:nvPr>
        </p:nvSpPr>
        <p:spPr/>
        <p:txBody>
          <a:bodyPr/>
          <a:lstStyle/>
          <a:p>
            <a:fld id="{26AB82C1-2951-4DC2-98F2-A29BC6353835}" type="slidenum">
              <a:rPr lang="en-US" smtClean="0"/>
              <a:pPr/>
              <a:t>12</a:t>
            </a:fld>
            <a:endParaRPr lang="en-US"/>
          </a:p>
        </p:txBody>
      </p:sp>
      <p:pic>
        <p:nvPicPr>
          <p:cNvPr id="7" name="Picture 6"/>
          <p:cNvPicPr>
            <a:picLocks noChangeAspect="1"/>
          </p:cNvPicPr>
          <p:nvPr/>
        </p:nvPicPr>
        <p:blipFill>
          <a:blip r:embed="rId3"/>
          <a:stretch>
            <a:fillRect/>
          </a:stretch>
        </p:blipFill>
        <p:spPr>
          <a:xfrm>
            <a:off x="457200" y="457200"/>
            <a:ext cx="8279923" cy="4960524"/>
          </a:xfrm>
          <a:prstGeom prst="rect">
            <a:avLst/>
          </a:prstGeom>
        </p:spPr>
      </p:pic>
    </p:spTree>
    <p:extLst>
      <p:ext uri="{BB962C8B-B14F-4D97-AF65-F5344CB8AC3E}">
        <p14:creationId xmlns:p14="http://schemas.microsoft.com/office/powerpoint/2010/main" val="38072125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642594"/>
            <a:ext cx="7680960" cy="995120"/>
          </a:xfrm>
        </p:spPr>
        <p:txBody>
          <a:bodyPr>
            <a:normAutofit fontScale="90000"/>
          </a:bodyPr>
          <a:lstStyle/>
          <a:p>
            <a:pPr algn="ctr"/>
            <a:r>
              <a:rPr lang="en-US" dirty="0" smtClean="0"/>
              <a:t>GRANT FUND/CAPITAL PROJECTS FUND: NEW IN FY2023</a:t>
            </a:r>
            <a:endParaRPr lang="en-US" dirty="0"/>
          </a:p>
        </p:txBody>
      </p:sp>
      <p:sp>
        <p:nvSpPr>
          <p:cNvPr id="3" name="Content Placeholder 2"/>
          <p:cNvSpPr>
            <a:spLocks noGrp="1"/>
          </p:cNvSpPr>
          <p:nvPr>
            <p:ph idx="1"/>
          </p:nvPr>
        </p:nvSpPr>
        <p:spPr>
          <a:xfrm>
            <a:off x="731520" y="1905000"/>
            <a:ext cx="7680960" cy="4130040"/>
          </a:xfrm>
        </p:spPr>
        <p:txBody>
          <a:bodyPr/>
          <a:lstStyle/>
          <a:p>
            <a:r>
              <a:rPr lang="en-US" b="1" dirty="0" smtClean="0"/>
              <a:t>Grant Fund: </a:t>
            </a:r>
            <a:r>
              <a:rPr lang="en-US" dirty="0" smtClean="0"/>
              <a:t>New fund created in FY2023 budget for the purpose of 1) tracking and managing new grants within the County’s financial system; and 2) establishing a County wide source of funding for grant awards requiring a matching contribution. Initial funding of $65,000 is from estimated revenues for FY2023.</a:t>
            </a:r>
            <a:endParaRPr lang="en-US" b="1" dirty="0" smtClean="0"/>
          </a:p>
          <a:p>
            <a:r>
              <a:rPr lang="en-US" b="1" dirty="0" smtClean="0"/>
              <a:t>Capital Projects Fund: </a:t>
            </a:r>
            <a:r>
              <a:rPr lang="en-US" dirty="0" smtClean="0"/>
              <a:t>New fund created in FY2023 budget for the purpose of accumulating/saving toward future land and/or facility construction for County operations. Initial funding of $1,875,000 is a transfer of General Fund cash reserves (accumulation of revenue over expense in prior years). </a:t>
            </a:r>
          </a:p>
        </p:txBody>
      </p:sp>
      <p:sp>
        <p:nvSpPr>
          <p:cNvPr id="4" name="Date Placeholder 3"/>
          <p:cNvSpPr>
            <a:spLocks noGrp="1"/>
          </p:cNvSpPr>
          <p:nvPr>
            <p:ph type="dt" sz="half" idx="10"/>
          </p:nvPr>
        </p:nvSpPr>
        <p:spPr/>
        <p:txBody>
          <a:bodyPr/>
          <a:lstStyle/>
          <a:p>
            <a:fld id="{C74BBE28-04BD-45F7-B4FE-4E84A2B14DA1}" type="datetime1">
              <a:rPr lang="en-US" smtClean="0"/>
              <a:t>8/30/2022</a:t>
            </a:fld>
            <a:endParaRPr lang="en-US"/>
          </a:p>
        </p:txBody>
      </p:sp>
      <p:sp>
        <p:nvSpPr>
          <p:cNvPr id="5" name="Slide Number Placeholder 4"/>
          <p:cNvSpPr>
            <a:spLocks noGrp="1"/>
          </p:cNvSpPr>
          <p:nvPr>
            <p:ph type="sldNum" sz="quarter" idx="12"/>
          </p:nvPr>
        </p:nvSpPr>
        <p:spPr/>
        <p:txBody>
          <a:bodyPr/>
          <a:lstStyle/>
          <a:p>
            <a:fld id="{26AB82C1-2951-4DC2-98F2-A29BC6353835}" type="slidenum">
              <a:rPr lang="en-US" smtClean="0"/>
              <a:pPr/>
              <a:t>13</a:t>
            </a:fld>
            <a:endParaRPr lang="en-US"/>
          </a:p>
        </p:txBody>
      </p:sp>
    </p:spTree>
    <p:extLst>
      <p:ext uri="{BB962C8B-B14F-4D97-AF65-F5344CB8AC3E}">
        <p14:creationId xmlns:p14="http://schemas.microsoft.com/office/powerpoint/2010/main" val="22336610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642594"/>
            <a:ext cx="7680960" cy="881406"/>
          </a:xfrm>
        </p:spPr>
        <p:txBody>
          <a:bodyPr>
            <a:normAutofit fontScale="90000"/>
          </a:bodyPr>
          <a:lstStyle/>
          <a:p>
            <a:pPr algn="ctr"/>
            <a:r>
              <a:rPr lang="en-US" sz="3600" dirty="0" smtClean="0"/>
              <a:t>HEALTH PREVENTATIVE FUND/INDIGENT FUND</a:t>
            </a:r>
            <a:endParaRPr lang="en-US" sz="3600" dirty="0"/>
          </a:p>
        </p:txBody>
      </p:sp>
      <p:sp>
        <p:nvSpPr>
          <p:cNvPr id="3" name="Content Placeholder 2"/>
          <p:cNvSpPr>
            <a:spLocks noGrp="1"/>
          </p:cNvSpPr>
          <p:nvPr>
            <p:ph idx="1"/>
          </p:nvPr>
        </p:nvSpPr>
        <p:spPr>
          <a:xfrm>
            <a:off x="731520" y="1524000"/>
            <a:ext cx="7680960" cy="4511040"/>
          </a:xfrm>
        </p:spPr>
        <p:txBody>
          <a:bodyPr/>
          <a:lstStyle/>
          <a:p>
            <a:pPr marL="0" indent="0">
              <a:buNone/>
            </a:pPr>
            <a:r>
              <a:rPr lang="en-US" sz="2400" b="1" u="sng" dirty="0" smtClean="0"/>
              <a:t>Impact of Legislative Action</a:t>
            </a:r>
          </a:p>
          <a:p>
            <a:pPr marL="0" indent="0">
              <a:buNone/>
            </a:pPr>
            <a:endParaRPr lang="en-US" sz="2400" b="1" u="sng" dirty="0" smtClean="0"/>
          </a:p>
          <a:p>
            <a:r>
              <a:rPr lang="en-US" b="1" dirty="0" smtClean="0"/>
              <a:t>Health Preventative: </a:t>
            </a:r>
            <a:r>
              <a:rPr lang="en-US" dirty="0"/>
              <a:t> </a:t>
            </a:r>
            <a:r>
              <a:rPr lang="en-US" dirty="0" smtClean="0"/>
              <a:t>County’s fund used for the Central District Health Department annual contract contribution. Legislation from the 2021 session (H316) shifted funding from State to Counties, for the regional health districts. FY2023 is the first full County fiscal year of impact from this legislation. Bill passed with knowledge of H735 which significantly shifted indigent </a:t>
            </a:r>
            <a:r>
              <a:rPr lang="en-US" dirty="0"/>
              <a:t>(medical and public defense) </a:t>
            </a:r>
            <a:r>
              <a:rPr lang="en-US" dirty="0" smtClean="0"/>
              <a:t>funding from counties to State.</a:t>
            </a:r>
          </a:p>
          <a:p>
            <a:r>
              <a:rPr lang="en-US" b="1" dirty="0" smtClean="0"/>
              <a:t>Indigent Fund: </a:t>
            </a:r>
            <a:r>
              <a:rPr lang="en-US" dirty="0" smtClean="0"/>
              <a:t>Holds both the Indigent Program (covering emergent medical care) and the majority of public defense services. H735 from the 2022 legislative session, eliminated the Indigent Program at the county level (and eliminated the levy as well) and also shifted the funding of public defense to the State. FY2023 reflects estimated public defense cost, offset by estimated State funding of ~$168K.</a:t>
            </a:r>
            <a:r>
              <a:rPr lang="en-US" b="1" dirty="0" smtClean="0"/>
              <a:t>			</a:t>
            </a:r>
            <a:endParaRPr lang="en-US" b="1" dirty="0"/>
          </a:p>
        </p:txBody>
      </p:sp>
      <p:sp>
        <p:nvSpPr>
          <p:cNvPr id="4" name="Date Placeholder 3"/>
          <p:cNvSpPr>
            <a:spLocks noGrp="1"/>
          </p:cNvSpPr>
          <p:nvPr>
            <p:ph type="dt" sz="half" idx="10"/>
          </p:nvPr>
        </p:nvSpPr>
        <p:spPr/>
        <p:txBody>
          <a:bodyPr/>
          <a:lstStyle/>
          <a:p>
            <a:fld id="{C74BBE28-04BD-45F7-B4FE-4E84A2B14DA1}" type="datetime1">
              <a:rPr lang="en-US" smtClean="0"/>
              <a:t>8/30/2022</a:t>
            </a:fld>
            <a:endParaRPr lang="en-US"/>
          </a:p>
        </p:txBody>
      </p:sp>
      <p:sp>
        <p:nvSpPr>
          <p:cNvPr id="5" name="Slide Number Placeholder 4"/>
          <p:cNvSpPr>
            <a:spLocks noGrp="1"/>
          </p:cNvSpPr>
          <p:nvPr>
            <p:ph type="sldNum" sz="quarter" idx="12"/>
          </p:nvPr>
        </p:nvSpPr>
        <p:spPr/>
        <p:txBody>
          <a:bodyPr/>
          <a:lstStyle/>
          <a:p>
            <a:fld id="{26AB82C1-2951-4DC2-98F2-A29BC6353835}" type="slidenum">
              <a:rPr lang="en-US" smtClean="0"/>
              <a:pPr/>
              <a:t>14</a:t>
            </a:fld>
            <a:endParaRPr lang="en-US"/>
          </a:p>
        </p:txBody>
      </p:sp>
    </p:spTree>
    <p:extLst>
      <p:ext uri="{BB962C8B-B14F-4D97-AF65-F5344CB8AC3E}">
        <p14:creationId xmlns:p14="http://schemas.microsoft.com/office/powerpoint/2010/main" val="22024107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972300" y="603504"/>
            <a:ext cx="1824228" cy="768096"/>
          </a:xfrm>
        </p:spPr>
        <p:txBody>
          <a:bodyPr/>
          <a:lstStyle/>
          <a:p>
            <a:r>
              <a:rPr lang="en-US" sz="2000" dirty="0" smtClean="0"/>
              <a:t>SOLID WASTE</a:t>
            </a:r>
            <a:br>
              <a:rPr lang="en-US" sz="2000" dirty="0" smtClean="0"/>
            </a:br>
            <a:r>
              <a:rPr lang="en-US" sz="2000" dirty="0"/>
              <a:t> </a:t>
            </a:r>
            <a:r>
              <a:rPr lang="en-US" sz="2000" dirty="0" smtClean="0"/>
              <a:t>      FUND</a:t>
            </a:r>
            <a:endParaRPr lang="en-US" sz="2000" dirty="0"/>
          </a:p>
        </p:txBody>
      </p:sp>
      <p:pic>
        <p:nvPicPr>
          <p:cNvPr id="11" name="Picture Placeholder 10"/>
          <p:cNvPicPr>
            <a:picLocks noGrp="1" noChangeAspect="1"/>
          </p:cNvPicPr>
          <p:nvPr>
            <p:ph type="pic" idx="1"/>
          </p:nvPr>
        </p:nvPicPr>
        <p:blipFill>
          <a:blip r:embed="rId3">
            <a:extLst>
              <a:ext uri="{28A0092B-C50C-407E-A947-70E740481C1C}">
                <a14:useLocalDpi xmlns:a14="http://schemas.microsoft.com/office/drawing/2010/main" val="0"/>
              </a:ext>
            </a:extLst>
          </a:blip>
          <a:srcRect l="13805" r="13805"/>
          <a:stretch>
            <a:fillRect/>
          </a:stretch>
        </p:blipFill>
        <p:spPr/>
      </p:pic>
      <p:sp>
        <p:nvSpPr>
          <p:cNvPr id="8" name="Text Placeholder 7"/>
          <p:cNvSpPr>
            <a:spLocks noGrp="1"/>
          </p:cNvSpPr>
          <p:nvPr>
            <p:ph type="body" sz="half" idx="2"/>
          </p:nvPr>
        </p:nvSpPr>
        <p:spPr>
          <a:xfrm>
            <a:off x="6972300" y="1447800"/>
            <a:ext cx="1824228" cy="4340352"/>
          </a:xfrm>
        </p:spPr>
        <p:txBody>
          <a:bodyPr>
            <a:normAutofit/>
          </a:bodyPr>
          <a:lstStyle/>
          <a:p>
            <a:pPr marL="285750" indent="-285750">
              <a:buFont typeface="Arial" panose="020B0604020202020204" pitchFamily="34" charset="0"/>
              <a:buChar char="•"/>
            </a:pPr>
            <a:r>
              <a:rPr lang="en-US" sz="1600" dirty="0" smtClean="0"/>
              <a:t>Compensation increases  (COL) were offset by change in staffing structure (FT to PT)</a:t>
            </a:r>
          </a:p>
          <a:p>
            <a:pPr marL="285750" indent="-285750">
              <a:buFont typeface="Arial" panose="020B0604020202020204" pitchFamily="34" charset="0"/>
              <a:buChar char="•"/>
            </a:pPr>
            <a:r>
              <a:rPr lang="en-US" sz="1600" dirty="0" smtClean="0"/>
              <a:t>Other expense increase due primarily to contractual increases for hauling and fuel </a:t>
            </a:r>
            <a:endParaRPr lang="en-US" sz="1600" dirty="0"/>
          </a:p>
        </p:txBody>
      </p:sp>
      <p:sp>
        <p:nvSpPr>
          <p:cNvPr id="4" name="Date Placeholder 3"/>
          <p:cNvSpPr>
            <a:spLocks noGrp="1"/>
          </p:cNvSpPr>
          <p:nvPr>
            <p:ph type="dt" sz="half" idx="10"/>
          </p:nvPr>
        </p:nvSpPr>
        <p:spPr/>
        <p:txBody>
          <a:bodyPr/>
          <a:lstStyle/>
          <a:p>
            <a:fld id="{C74BBE28-04BD-45F7-B4FE-4E84A2B14DA1}" type="datetime1">
              <a:rPr lang="en-US" smtClean="0"/>
              <a:t>8/30/2022</a:t>
            </a:fld>
            <a:endParaRPr lang="en-US"/>
          </a:p>
        </p:txBody>
      </p:sp>
      <p:sp>
        <p:nvSpPr>
          <p:cNvPr id="5" name="Slide Number Placeholder 4"/>
          <p:cNvSpPr>
            <a:spLocks noGrp="1"/>
          </p:cNvSpPr>
          <p:nvPr>
            <p:ph type="sldNum" sz="quarter" idx="12"/>
          </p:nvPr>
        </p:nvSpPr>
        <p:spPr/>
        <p:txBody>
          <a:bodyPr/>
          <a:lstStyle/>
          <a:p>
            <a:fld id="{26AB82C1-2951-4DC2-98F2-A29BC6353835}" type="slidenum">
              <a:rPr lang="en-US" smtClean="0"/>
              <a:pPr/>
              <a:t>15</a:t>
            </a:fld>
            <a:endParaRPr lang="en-US"/>
          </a:p>
        </p:txBody>
      </p:sp>
    </p:spTree>
    <p:extLst>
      <p:ext uri="{BB962C8B-B14F-4D97-AF65-F5344CB8AC3E}">
        <p14:creationId xmlns:p14="http://schemas.microsoft.com/office/powerpoint/2010/main" val="21080075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SALARY/BENEFIT CHANGES</a:t>
            </a:r>
            <a:endParaRPr lang="en-US"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22822" y="2014194"/>
            <a:ext cx="5898355" cy="3932237"/>
          </a:xfrm>
        </p:spPr>
      </p:pic>
      <p:sp>
        <p:nvSpPr>
          <p:cNvPr id="4" name="Date Placeholder 3"/>
          <p:cNvSpPr>
            <a:spLocks noGrp="1"/>
          </p:cNvSpPr>
          <p:nvPr>
            <p:ph type="dt" sz="half" idx="10"/>
          </p:nvPr>
        </p:nvSpPr>
        <p:spPr/>
        <p:txBody>
          <a:bodyPr/>
          <a:lstStyle/>
          <a:p>
            <a:fld id="{C74BBE28-04BD-45F7-B4FE-4E84A2B14DA1}" type="datetime1">
              <a:rPr lang="en-US" smtClean="0"/>
              <a:t>8/30/2022</a:t>
            </a:fld>
            <a:endParaRPr lang="en-US"/>
          </a:p>
        </p:txBody>
      </p:sp>
      <p:sp>
        <p:nvSpPr>
          <p:cNvPr id="5" name="Slide Number Placeholder 4"/>
          <p:cNvSpPr>
            <a:spLocks noGrp="1"/>
          </p:cNvSpPr>
          <p:nvPr>
            <p:ph type="sldNum" sz="quarter" idx="12"/>
          </p:nvPr>
        </p:nvSpPr>
        <p:spPr/>
        <p:txBody>
          <a:bodyPr/>
          <a:lstStyle/>
          <a:p>
            <a:fld id="{26AB82C1-2951-4DC2-98F2-A29BC6353835}" type="slidenum">
              <a:rPr lang="en-US" smtClean="0"/>
              <a:pPr/>
              <a:t>16</a:t>
            </a:fld>
            <a:endParaRPr lang="en-US"/>
          </a:p>
        </p:txBody>
      </p:sp>
    </p:spTree>
    <p:extLst>
      <p:ext uri="{BB962C8B-B14F-4D97-AF65-F5344CB8AC3E}">
        <p14:creationId xmlns:p14="http://schemas.microsoft.com/office/powerpoint/2010/main" val="30797286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pPr algn="ctr"/>
            <a:r>
              <a:rPr lang="en-US" dirty="0" smtClean="0"/>
              <a:t>COMPENSATION &amp; THE CONSUMER PRICE INDEX</a:t>
            </a:r>
            <a:endParaRPr lang="en-US" dirty="0"/>
          </a:p>
        </p:txBody>
      </p:sp>
      <p:sp>
        <p:nvSpPr>
          <p:cNvPr id="17" name="Content Placeholder 16"/>
          <p:cNvSpPr>
            <a:spLocks noGrp="1"/>
          </p:cNvSpPr>
          <p:nvPr>
            <p:ph idx="1"/>
          </p:nvPr>
        </p:nvSpPr>
        <p:spPr/>
        <p:txBody>
          <a:bodyPr>
            <a:normAutofit/>
          </a:bodyPr>
          <a:lstStyle/>
          <a:p>
            <a:r>
              <a:rPr lang="en-US" sz="2000" b="1" dirty="0" smtClean="0">
                <a:solidFill>
                  <a:srgbClr val="FF0000"/>
                </a:solidFill>
              </a:rPr>
              <a:t>Tentative Budget vs. Final Budget: </a:t>
            </a:r>
          </a:p>
          <a:p>
            <a:pPr marL="0" indent="0">
              <a:buNone/>
            </a:pPr>
            <a:r>
              <a:rPr lang="en-US" sz="2000" b="1" dirty="0">
                <a:solidFill>
                  <a:srgbClr val="FF0000"/>
                </a:solidFill>
              </a:rPr>
              <a:t>	</a:t>
            </a:r>
            <a:r>
              <a:rPr lang="en-US" sz="2000" dirty="0" smtClean="0"/>
              <a:t>Tentative included up to a </a:t>
            </a:r>
            <a:r>
              <a:rPr lang="en-US" sz="2000" b="1" dirty="0" smtClean="0"/>
              <a:t>10% </a:t>
            </a:r>
            <a:r>
              <a:rPr lang="en-US" sz="2000" dirty="0" smtClean="0"/>
              <a:t>cost of living increase for all 	employees and Elected </a:t>
            </a:r>
            <a:r>
              <a:rPr lang="en-US" sz="2000" dirty="0"/>
              <a:t>O</a:t>
            </a:r>
            <a:r>
              <a:rPr lang="en-US" sz="2000" dirty="0" smtClean="0"/>
              <a:t>fficials, Final Budget provides for up</a:t>
            </a:r>
            <a:br>
              <a:rPr lang="en-US" sz="2000" dirty="0" smtClean="0"/>
            </a:br>
            <a:r>
              <a:rPr lang="en-US" sz="2000" dirty="0" smtClean="0"/>
              <a:t>	to an </a:t>
            </a:r>
            <a:r>
              <a:rPr lang="en-US" sz="2000" b="1" dirty="0" smtClean="0"/>
              <a:t>8%</a:t>
            </a:r>
            <a:r>
              <a:rPr lang="en-US" sz="2000" dirty="0" smtClean="0"/>
              <a:t> COL for employees and elected.</a:t>
            </a:r>
          </a:p>
          <a:p>
            <a:r>
              <a:rPr lang="en-US" sz="2000" b="1" dirty="0" smtClean="0">
                <a:solidFill>
                  <a:srgbClr val="FF0000"/>
                </a:solidFill>
              </a:rPr>
              <a:t>Cost of living (COL): </a:t>
            </a:r>
          </a:p>
          <a:p>
            <a:pPr marL="0" indent="0">
              <a:buNone/>
            </a:pPr>
            <a:r>
              <a:rPr lang="en-US" sz="2000" b="1" dirty="0">
                <a:solidFill>
                  <a:srgbClr val="FF0000"/>
                </a:solidFill>
              </a:rPr>
              <a:t>	</a:t>
            </a:r>
            <a:r>
              <a:rPr lang="en-US" sz="2000" dirty="0"/>
              <a:t>P</a:t>
            </a:r>
            <a:r>
              <a:rPr lang="en-US" sz="2000" dirty="0" smtClean="0"/>
              <a:t>ercentage increase based on data obtained from the Idaho 	Department of Labor website, statistics provided by the U.S.        	Department of Labor. </a:t>
            </a:r>
          </a:p>
          <a:p>
            <a:r>
              <a:rPr lang="en-US" sz="2000" b="1" dirty="0" smtClean="0">
                <a:solidFill>
                  <a:srgbClr val="FF0000"/>
                </a:solidFill>
              </a:rPr>
              <a:t>COL increase:</a:t>
            </a:r>
            <a:r>
              <a:rPr lang="en-US" sz="2000" dirty="0" smtClean="0"/>
              <a:t> </a:t>
            </a:r>
          </a:p>
          <a:p>
            <a:pPr marL="0" indent="0">
              <a:buNone/>
            </a:pPr>
            <a:r>
              <a:rPr lang="en-US" sz="2000" dirty="0"/>
              <a:t>	</a:t>
            </a:r>
            <a:r>
              <a:rPr lang="en-US" sz="2000" b="1" dirty="0" smtClean="0"/>
              <a:t>Increase from July 2021 to July 2022 = 8.5%</a:t>
            </a:r>
          </a:p>
        </p:txBody>
      </p:sp>
      <p:sp>
        <p:nvSpPr>
          <p:cNvPr id="4" name="Date Placeholder 3"/>
          <p:cNvSpPr>
            <a:spLocks noGrp="1"/>
          </p:cNvSpPr>
          <p:nvPr>
            <p:ph type="dt" sz="half" idx="10"/>
          </p:nvPr>
        </p:nvSpPr>
        <p:spPr/>
        <p:txBody>
          <a:bodyPr/>
          <a:lstStyle/>
          <a:p>
            <a:fld id="{C74BBE28-04BD-45F7-B4FE-4E84A2B14DA1}" type="datetime1">
              <a:rPr lang="en-US" smtClean="0"/>
              <a:t>8/30/2022</a:t>
            </a:fld>
            <a:endParaRPr lang="en-US"/>
          </a:p>
        </p:txBody>
      </p:sp>
      <p:sp>
        <p:nvSpPr>
          <p:cNvPr id="5" name="Slide Number Placeholder 4"/>
          <p:cNvSpPr>
            <a:spLocks noGrp="1"/>
          </p:cNvSpPr>
          <p:nvPr>
            <p:ph type="sldNum" sz="quarter" idx="12"/>
          </p:nvPr>
        </p:nvSpPr>
        <p:spPr/>
        <p:txBody>
          <a:bodyPr/>
          <a:lstStyle/>
          <a:p>
            <a:fld id="{26AB82C1-2951-4DC2-98F2-A29BC6353835}" type="slidenum">
              <a:rPr lang="en-US" smtClean="0"/>
              <a:pPr/>
              <a:t>17</a:t>
            </a:fld>
            <a:endParaRPr lang="en-US"/>
          </a:p>
        </p:txBody>
      </p:sp>
    </p:spTree>
    <p:extLst>
      <p:ext uri="{BB962C8B-B14F-4D97-AF65-F5344CB8AC3E}">
        <p14:creationId xmlns:p14="http://schemas.microsoft.com/office/powerpoint/2010/main" val="35315043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023360" y="609601"/>
            <a:ext cx="4526280" cy="1371600"/>
          </a:xfrm>
        </p:spPr>
        <p:txBody>
          <a:bodyPr>
            <a:normAutofit fontScale="90000"/>
          </a:bodyPr>
          <a:lstStyle/>
          <a:p>
            <a:pPr marL="0" indent="0" algn="ctr"/>
            <a:r>
              <a:rPr lang="en-US" b="1" dirty="0"/>
              <a:t>BOISE COUNTY </a:t>
            </a:r>
            <a:br>
              <a:rPr lang="en-US" b="1" dirty="0"/>
            </a:br>
            <a:r>
              <a:rPr lang="en-US" b="1" dirty="0" smtClean="0"/>
              <a:t>PAID BENEFITS</a:t>
            </a:r>
            <a:r>
              <a:rPr lang="en-US" dirty="0"/>
              <a:t/>
            </a:r>
            <a:br>
              <a:rPr lang="en-US" dirty="0"/>
            </a:br>
            <a:endParaRPr lang="en-US" dirty="0"/>
          </a:p>
        </p:txBody>
      </p:sp>
      <p:pic>
        <p:nvPicPr>
          <p:cNvPr id="6" name="Content Placeholder 5"/>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60736" y="511126"/>
            <a:ext cx="3525464" cy="5791200"/>
          </a:xfrm>
        </p:spPr>
      </p:pic>
      <p:sp>
        <p:nvSpPr>
          <p:cNvPr id="8" name="Content Placeholder 7"/>
          <p:cNvSpPr>
            <a:spLocks noGrp="1"/>
          </p:cNvSpPr>
          <p:nvPr>
            <p:ph sz="half" idx="2"/>
          </p:nvPr>
        </p:nvSpPr>
        <p:spPr>
          <a:xfrm>
            <a:off x="3886200" y="1600199"/>
            <a:ext cx="4800600" cy="4800599"/>
          </a:xfrm>
        </p:spPr>
        <p:txBody>
          <a:bodyPr>
            <a:noAutofit/>
          </a:bodyPr>
          <a:lstStyle/>
          <a:p>
            <a:r>
              <a:rPr lang="en-US" sz="1900" dirty="0" smtClean="0"/>
              <a:t>County pays </a:t>
            </a:r>
            <a:r>
              <a:rPr lang="en-US" sz="1900" b="1" dirty="0" smtClean="0"/>
              <a:t>100% of employee premiums.</a:t>
            </a:r>
            <a:r>
              <a:rPr lang="en-US" sz="1900" dirty="0" smtClean="0"/>
              <a:t> Employees pay 100% dependent and spousal premium. </a:t>
            </a:r>
            <a:r>
              <a:rPr lang="en-US" sz="1900" b="1" dirty="0" smtClean="0"/>
              <a:t>Health Insurance</a:t>
            </a:r>
            <a:r>
              <a:rPr lang="en-US" sz="1900" dirty="0" smtClean="0"/>
              <a:t> includes Medical/Dental/Vision coverage.</a:t>
            </a:r>
          </a:p>
          <a:p>
            <a:r>
              <a:rPr lang="en-US" sz="1900" dirty="0" smtClean="0"/>
              <a:t>County is self-insured through the </a:t>
            </a:r>
            <a:r>
              <a:rPr lang="en-US" sz="1900" b="1" dirty="0" smtClean="0"/>
              <a:t>GEM Plan</a:t>
            </a:r>
            <a:r>
              <a:rPr lang="en-US" sz="1900" dirty="0" smtClean="0"/>
              <a:t>, a pooling of 22 Idaho counties. </a:t>
            </a:r>
            <a:r>
              <a:rPr lang="en-US" sz="1900" b="1" dirty="0" smtClean="0"/>
              <a:t>9.5% </a:t>
            </a:r>
            <a:r>
              <a:rPr lang="en-US" sz="1900" b="1" dirty="0"/>
              <a:t>increase for FY </a:t>
            </a:r>
            <a:r>
              <a:rPr lang="en-US" sz="1900" b="1" dirty="0" smtClean="0"/>
              <a:t>2023, increase in medical only.</a:t>
            </a:r>
          </a:p>
          <a:p>
            <a:r>
              <a:rPr lang="en-US" sz="1900" b="1" dirty="0" smtClean="0"/>
              <a:t>PERSI</a:t>
            </a:r>
            <a:r>
              <a:rPr lang="en-US" sz="1900" dirty="0" smtClean="0"/>
              <a:t> (Public Employee Retirement System):  County contributes 11.94% for Regular Employees, and 12.28% for Public Safety. </a:t>
            </a:r>
          </a:p>
          <a:p>
            <a:r>
              <a:rPr lang="en-US" sz="1900" b="1" dirty="0" smtClean="0"/>
              <a:t>State Unemployment Rate:</a:t>
            </a:r>
            <a:r>
              <a:rPr lang="en-US" sz="1900" dirty="0" smtClean="0"/>
              <a:t>  County is self-insured through the Idaho Association of Counties.  Rate of contribution for FY2022 </a:t>
            </a:r>
            <a:br>
              <a:rPr lang="en-US" sz="1900" dirty="0" smtClean="0"/>
            </a:br>
            <a:r>
              <a:rPr lang="en-US" sz="1900" dirty="0" smtClean="0"/>
              <a:t>equaled 0%.</a:t>
            </a:r>
          </a:p>
          <a:p>
            <a:pPr marL="0" indent="0">
              <a:buNone/>
            </a:pPr>
            <a:r>
              <a:rPr lang="en-US" sz="1900" dirty="0"/>
              <a:t>	</a:t>
            </a:r>
            <a:r>
              <a:rPr lang="en-US" sz="1900" b="1" dirty="0" smtClean="0"/>
              <a:t>FY2023 SUTA =  .10%</a:t>
            </a:r>
            <a:endParaRPr lang="en-US" sz="1900" b="1" dirty="0"/>
          </a:p>
        </p:txBody>
      </p:sp>
      <p:sp>
        <p:nvSpPr>
          <p:cNvPr id="4" name="Date Placeholder 3"/>
          <p:cNvSpPr>
            <a:spLocks noGrp="1"/>
          </p:cNvSpPr>
          <p:nvPr>
            <p:ph type="dt" sz="half" idx="10"/>
          </p:nvPr>
        </p:nvSpPr>
        <p:spPr/>
        <p:txBody>
          <a:bodyPr/>
          <a:lstStyle/>
          <a:p>
            <a:fld id="{C74BBE28-04BD-45F7-B4FE-4E84A2B14DA1}" type="datetime1">
              <a:rPr lang="en-US" smtClean="0"/>
              <a:t>8/30/2022</a:t>
            </a:fld>
            <a:endParaRPr lang="en-US"/>
          </a:p>
        </p:txBody>
      </p:sp>
      <p:sp>
        <p:nvSpPr>
          <p:cNvPr id="5" name="Slide Number Placeholder 4"/>
          <p:cNvSpPr>
            <a:spLocks noGrp="1"/>
          </p:cNvSpPr>
          <p:nvPr>
            <p:ph type="sldNum" sz="quarter" idx="12"/>
          </p:nvPr>
        </p:nvSpPr>
        <p:spPr/>
        <p:txBody>
          <a:bodyPr/>
          <a:lstStyle/>
          <a:p>
            <a:fld id="{26AB82C1-2951-4DC2-98F2-A29BC6353835}" type="slidenum">
              <a:rPr lang="en-US" smtClean="0"/>
              <a:pPr/>
              <a:t>18</a:t>
            </a:fld>
            <a:endParaRPr lang="en-US"/>
          </a:p>
        </p:txBody>
      </p:sp>
    </p:spTree>
    <p:extLst>
      <p:ext uri="{BB962C8B-B14F-4D97-AF65-F5344CB8AC3E}">
        <p14:creationId xmlns:p14="http://schemas.microsoft.com/office/powerpoint/2010/main" val="25703232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2133600"/>
            <a:ext cx="5562600" cy="2895600"/>
          </a:xfrm>
        </p:spPr>
        <p:txBody>
          <a:bodyPr>
            <a:noAutofit/>
          </a:bodyPr>
          <a:lstStyle/>
          <a:p>
            <a:pPr marL="182880" indent="0">
              <a:buNone/>
            </a:pPr>
            <a:r>
              <a:rPr lang="en-US" sz="7200" b="1" i="1" dirty="0" smtClean="0">
                <a:latin typeface="Cambria Math" panose="02040503050406030204" pitchFamily="18" charset="0"/>
                <a:ea typeface="Cambria Math" panose="02040503050406030204" pitchFamily="18" charset="0"/>
              </a:rPr>
              <a:t>Discussion</a:t>
            </a:r>
            <a:br>
              <a:rPr lang="en-US" sz="7200" b="1" i="1" dirty="0" smtClean="0">
                <a:latin typeface="Cambria Math" panose="02040503050406030204" pitchFamily="18" charset="0"/>
                <a:ea typeface="Cambria Math" panose="02040503050406030204" pitchFamily="18" charset="0"/>
              </a:rPr>
            </a:br>
            <a:r>
              <a:rPr lang="en-US" sz="7200" b="1" i="1" dirty="0" smtClean="0">
                <a:latin typeface="Cambria Math" panose="02040503050406030204" pitchFamily="18" charset="0"/>
                <a:ea typeface="Cambria Math" panose="02040503050406030204" pitchFamily="18" charset="0"/>
              </a:rPr>
              <a:t>&amp;</a:t>
            </a:r>
            <a:br>
              <a:rPr lang="en-US" sz="7200" b="1" i="1" dirty="0" smtClean="0">
                <a:latin typeface="Cambria Math" panose="02040503050406030204" pitchFamily="18" charset="0"/>
                <a:ea typeface="Cambria Math" panose="02040503050406030204" pitchFamily="18" charset="0"/>
              </a:rPr>
            </a:br>
            <a:r>
              <a:rPr lang="en-US" sz="7200" b="1" i="1" dirty="0" smtClean="0">
                <a:latin typeface="Cambria Math" panose="02040503050406030204" pitchFamily="18" charset="0"/>
                <a:ea typeface="Cambria Math" panose="02040503050406030204" pitchFamily="18" charset="0"/>
              </a:rPr>
              <a:t>questions</a:t>
            </a:r>
            <a:endParaRPr lang="en-US" sz="7200" b="1" i="1" dirty="0">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39275385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736059"/>
      </a:dk2>
      <a:lt2>
        <a:srgbClr val="E7E0C7"/>
      </a:lt2>
      <a:accent1>
        <a:srgbClr val="92B0C8"/>
      </a:accent1>
      <a:accent2>
        <a:srgbClr val="E37C3D"/>
      </a:accent2>
      <a:accent3>
        <a:srgbClr val="A5AB81"/>
      </a:accent3>
      <a:accent4>
        <a:srgbClr val="E9B635"/>
      </a:accent4>
      <a:accent5>
        <a:srgbClr val="7BA79D"/>
      </a:accent5>
      <a:accent6>
        <a:srgbClr val="968C8C"/>
      </a:accent6>
      <a:hlink>
        <a:srgbClr val="F7A115"/>
      </a:hlink>
      <a:folHlink>
        <a:srgbClr val="969696"/>
      </a:folHlink>
    </a:clrScheme>
    <a:fontScheme name="Savon">
      <a:maj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3F20CFC1-E34F-405B-AA49-5BE0E194F1B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Savon</Template>
  <TotalTime>10693</TotalTime>
  <Words>932</Words>
  <Application>Microsoft Office PowerPoint</Application>
  <PresentationFormat>On-screen Show (4:3)</PresentationFormat>
  <Paragraphs>139</Paragraphs>
  <Slides>19</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Cambria Math</vt:lpstr>
      <vt:lpstr>Garamond</vt:lpstr>
      <vt:lpstr>Savon</vt:lpstr>
      <vt:lpstr>BOISE COUNTY</vt:lpstr>
      <vt:lpstr>PowerPoint Presentation</vt:lpstr>
      <vt:lpstr>PowerPoint Presentation</vt:lpstr>
      <vt:lpstr>FY 2022 vs. FY 2023</vt:lpstr>
      <vt:lpstr>    FY 2023     Property Taxes &amp; Levy</vt:lpstr>
      <vt:lpstr>PowerPoint Presentation</vt:lpstr>
      <vt:lpstr>MAJOR CHANGES FROM FY2022 BUDGET</vt:lpstr>
      <vt:lpstr>PowerPoint Presentation</vt:lpstr>
      <vt:lpstr>GENERAL/CURRENT FUND</vt:lpstr>
      <vt:lpstr>ROAD &amp; BRIDGE FUND</vt:lpstr>
      <vt:lpstr>JUSTICE FUND/CONTINGENCIES</vt:lpstr>
      <vt:lpstr>PowerPoint Presentation</vt:lpstr>
      <vt:lpstr>GRANT FUND/CAPITAL PROJECTS FUND: NEW IN FY2023</vt:lpstr>
      <vt:lpstr>HEALTH PREVENTATIVE FUND/INDIGENT FUND</vt:lpstr>
      <vt:lpstr>SOLID WASTE        FUND</vt:lpstr>
      <vt:lpstr>SALARY/BENEFIT CHANGES</vt:lpstr>
      <vt:lpstr>COMPENSATION &amp; THE CONSUMER PRICE INDEX</vt:lpstr>
      <vt:lpstr>BOISE COUNTY  PAID BENEFITS </vt:lpstr>
      <vt:lpstr>Discussion &amp; questions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BOISE COUNTY</dc:title>
  <dc:creator>Melanie Elenes</dc:creator>
  <cp:lastModifiedBy>Mary T. Prisco</cp:lastModifiedBy>
  <cp:revision>842</cp:revision>
  <cp:lastPrinted>2022-08-30T17:04:35Z</cp:lastPrinted>
  <dcterms:created xsi:type="dcterms:W3CDTF">2014-08-20T20:48:46Z</dcterms:created>
  <dcterms:modified xsi:type="dcterms:W3CDTF">2022-08-30T17:39:06Z</dcterms:modified>
</cp:coreProperties>
</file>