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7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36E7D9-47D8-4E2C-8D4E-D3A58EA8BB12}">
  <a:tblStyle styleId="{FA36E7D9-47D8-4E2C-8D4E-D3A58EA8BB12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06099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5799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6069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5164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460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142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7799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3264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213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0085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1516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3048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312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4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8843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797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34425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8498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790" y="4343377"/>
            <a:ext cx="5486395" cy="4114780"/>
          </a:xfrm>
          <a:prstGeom prst="rect">
            <a:avLst/>
          </a:prstGeom>
          <a:noFill/>
          <a:ln>
            <a:noFill/>
          </a:ln>
        </p:spPr>
        <p:txBody>
          <a:bodyPr lIns="89450" tIns="89450" rIns="89450" bIns="8945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1316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29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66961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330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316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00979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142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957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663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369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654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650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6564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012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18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ctrTitle"/>
          </p:nvPr>
        </p:nvSpPr>
        <p:spPr>
          <a:xfrm>
            <a:off x="1484169" y="586153"/>
            <a:ext cx="6390450" cy="153945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Shared Services to </a:t>
            </a:r>
            <a:r>
              <a:rPr lang="en" sz="36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Stretch</a:t>
            </a:r>
            <a: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Technology Dollars</a:t>
            </a:r>
            <a:br>
              <a:rPr lang="en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4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" sz="4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4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" sz="4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sz="4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subTitle" idx="1"/>
          </p:nvPr>
        </p:nvSpPr>
        <p:spPr>
          <a:xfrm>
            <a:off x="1484169" y="2049048"/>
            <a:ext cx="6390300" cy="8931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2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Ohio Educational Technology Conference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2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872765"/>
          </a:xfrm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/>
              <a:t>About the Presenters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idx="1"/>
          </p:nvPr>
        </p:nvSpPr>
        <p:spPr>
          <a:xfrm>
            <a:off x="822960" y="1039906"/>
            <a:ext cx="7543800" cy="3361915"/>
          </a:xfrm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dirty="0"/>
              <a:t>Robert Cireddu, Director of Technology Madison Local Schools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" sz="1200" dirty="0" smtClean="0"/>
              <a:t>Director </a:t>
            </a:r>
            <a:r>
              <a:rPr lang="en" sz="1200" dirty="0"/>
              <a:t>of Technology for the Madison Local School District, Berkshire Local School District, Newbury Local School </a:t>
            </a:r>
            <a:r>
              <a:rPr lang="en" sz="1200" dirty="0" smtClean="0"/>
              <a:t>District, Geneva Area City Schools </a:t>
            </a:r>
            <a:r>
              <a:rPr lang="en" sz="1200" dirty="0"/>
              <a:t>and Fairport Harbor Exempted Village </a:t>
            </a:r>
            <a:r>
              <a:rPr lang="en" sz="1200" dirty="0" smtClean="0"/>
              <a:t>Schools </a:t>
            </a:r>
            <a:endParaRPr lang="en" sz="1200" dirty="0"/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" sz="1200" dirty="0" smtClean="0"/>
              <a:t>Over 25 </a:t>
            </a:r>
            <a:r>
              <a:rPr lang="en" sz="1200" dirty="0"/>
              <a:t>years experience in information </a:t>
            </a:r>
            <a:r>
              <a:rPr lang="en" sz="1200" dirty="0" smtClean="0"/>
              <a:t>technology</a:t>
            </a:r>
          </a:p>
          <a:p>
            <a:pPr marL="150876" lvl="1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endParaRPr lang="en-US" sz="500" dirty="0"/>
          </a:p>
          <a:p>
            <a:pPr>
              <a:spcBef>
                <a:spcPts val="0"/>
              </a:spcBef>
              <a:buNone/>
            </a:pPr>
            <a:r>
              <a:rPr lang="en-US" sz="1800" dirty="0"/>
              <a:t>Mike </a:t>
            </a:r>
            <a:r>
              <a:rPr lang="en-US" sz="1800" dirty="0" err="1"/>
              <a:t>Vaccariello</a:t>
            </a:r>
            <a:r>
              <a:rPr lang="en-US" sz="1800" dirty="0"/>
              <a:t>, Treasurer Madison Local Schools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Nine years in p</a:t>
            </a:r>
            <a:r>
              <a:rPr lang="en-US" sz="1200" dirty="0" smtClean="0"/>
              <a:t>ublic </a:t>
            </a:r>
            <a:r>
              <a:rPr lang="en-US" sz="1200" dirty="0"/>
              <a:t>a</a:t>
            </a:r>
            <a:r>
              <a:rPr lang="en-US" sz="1200" dirty="0" smtClean="0"/>
              <a:t>ccounting </a:t>
            </a:r>
            <a:endParaRPr lang="en-US" sz="1200" dirty="0"/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Treasurer of the Riverside Local Schools for 15 years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1200" dirty="0" smtClean="0"/>
              <a:t>Since </a:t>
            </a:r>
            <a:r>
              <a:rPr lang="en-US" sz="1200" dirty="0"/>
              <a:t>August of 2011, Michael has served as the Treasurer of the Madison Local School District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S</a:t>
            </a:r>
            <a:r>
              <a:rPr lang="en-US" sz="1200" dirty="0" smtClean="0"/>
              <a:t>erves </a:t>
            </a:r>
            <a:r>
              <a:rPr lang="en-US" sz="1200" dirty="0"/>
              <a:t>as the fiscal agent for the Lake County Schools Council and serves as the fiscal agent for shared </a:t>
            </a:r>
            <a:r>
              <a:rPr lang="en-US" sz="1200" dirty="0" smtClean="0"/>
              <a:t>services</a:t>
            </a:r>
          </a:p>
          <a:p>
            <a:pPr marL="150876" lvl="1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endParaRPr lang="en-US" sz="500" dirty="0" smtClean="0"/>
          </a:p>
          <a:p>
            <a:pPr marL="68580" lvl="1" indent="-68580">
              <a:spcBef>
                <a:spcPts val="0"/>
              </a:spcBef>
              <a:spcAft>
                <a:spcPts val="150"/>
              </a:spcAft>
              <a:buSzPct val="100000"/>
              <a:buNone/>
            </a:pPr>
            <a:r>
              <a:rPr lang="en-US" sz="1800" dirty="0"/>
              <a:t>Michelle Mrakovich, Superintendent Newbury Local </a:t>
            </a:r>
            <a:r>
              <a:rPr lang="en-US" sz="1800" dirty="0" smtClean="0"/>
              <a:t>Schools</a:t>
            </a:r>
          </a:p>
          <a:p>
            <a:pPr marL="308610" lvl="2" indent="-171450">
              <a:spcBef>
                <a:spcPts val="0"/>
              </a:spcBef>
              <a:spcAft>
                <a:spcPts val="15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200" dirty="0"/>
              <a:t>5 years, </a:t>
            </a:r>
            <a:r>
              <a:rPr lang="en-US" sz="1200" dirty="0" smtClean="0"/>
              <a:t>manufacturing </a:t>
            </a:r>
            <a:r>
              <a:rPr lang="en-US" sz="1200" dirty="0"/>
              <a:t>s</a:t>
            </a:r>
            <a:r>
              <a:rPr lang="en-US" sz="1200" dirty="0" smtClean="0"/>
              <a:t>upervisor</a:t>
            </a:r>
          </a:p>
          <a:p>
            <a:pPr marL="308610" lvl="2" indent="-171450">
              <a:spcBef>
                <a:spcPts val="0"/>
              </a:spcBef>
              <a:spcAft>
                <a:spcPts val="15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200" dirty="0" smtClean="0"/>
              <a:t>12 </a:t>
            </a:r>
            <a:r>
              <a:rPr lang="en-US" sz="1200" dirty="0"/>
              <a:t>years in </a:t>
            </a:r>
            <a:r>
              <a:rPr lang="en-US" sz="1200" dirty="0" smtClean="0"/>
              <a:t>education and education administration</a:t>
            </a:r>
          </a:p>
          <a:p>
            <a:pPr marL="308610" lvl="2" indent="-171450">
              <a:spcBef>
                <a:spcPts val="0"/>
              </a:spcBef>
              <a:spcAft>
                <a:spcPts val="15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200" dirty="0" smtClean="0"/>
              <a:t>3 years as Superintendent of Newbury Local Schools</a:t>
            </a:r>
            <a:endParaRPr lang="en-US" sz="1200" dirty="0"/>
          </a:p>
          <a:p>
            <a:pPr marL="422910" lvl="2" indent="-285750">
              <a:spcBef>
                <a:spcPts val="0"/>
              </a:spcBef>
              <a:spcAft>
                <a:spcPts val="150"/>
              </a:spcAft>
              <a:buSzPct val="100000"/>
            </a:pPr>
            <a:endParaRPr lang="en-US" sz="1500" dirty="0" smtClean="0"/>
          </a:p>
          <a:p>
            <a:pPr marL="422910" lvl="2" indent="-285750">
              <a:spcBef>
                <a:spcPts val="0"/>
              </a:spcBef>
              <a:spcAft>
                <a:spcPts val="150"/>
              </a:spcAft>
              <a:buSzPct val="100000"/>
            </a:pPr>
            <a:endParaRPr lang="en-US" sz="1500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906010" y="2280276"/>
            <a:ext cx="7460749" cy="16778"/>
          </a:xfrm>
          <a:prstGeom prst="line">
            <a:avLst/>
          </a:prstGeom>
          <a:ln w="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06010" y="3489613"/>
            <a:ext cx="7460749" cy="16778"/>
          </a:xfrm>
          <a:prstGeom prst="line">
            <a:avLst/>
          </a:prstGeom>
          <a:ln w="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/>
              <a:t>Why Shared Services?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idx="1"/>
          </p:nvPr>
        </p:nvSpPr>
        <p:spPr>
          <a:xfrm>
            <a:off x="822960" y="1396883"/>
            <a:ext cx="7543800" cy="3017520"/>
          </a:xfrm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Our Story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Cost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Savings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Other Benefits</a:t>
            </a:r>
          </a:p>
          <a:p>
            <a:pPr marL="228600" indent="0">
              <a:spcBef>
                <a:spcPts val="0"/>
              </a:spcBef>
              <a:buNone/>
            </a:pPr>
            <a:endParaRPr lang="en" sz="1800" dirty="0"/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/>
              <a:t>Newbury’s Story	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Poor Infrastructure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Technical skills lacking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Outdated technology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No technology plan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Searched for best solution</a:t>
            </a:r>
          </a:p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Needed to look at the problem differently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 smtClean="0"/>
              <a:t>$230,000 </a:t>
            </a:r>
            <a:br>
              <a:rPr lang="en" b="1" dirty="0" smtClean="0"/>
            </a:br>
            <a:r>
              <a:rPr lang="en" b="1" dirty="0" smtClean="0"/>
              <a:t>Projected </a:t>
            </a:r>
            <a:r>
              <a:rPr lang="en" b="1" dirty="0"/>
              <a:t>Year 1 </a:t>
            </a:r>
            <a:r>
              <a:rPr lang="en" b="1" dirty="0" smtClean="0"/>
              <a:t>Technology </a:t>
            </a:r>
            <a:r>
              <a:rPr lang="en" b="1" dirty="0"/>
              <a:t>Savings</a:t>
            </a:r>
          </a:p>
        </p:txBody>
      </p:sp>
      <p:graphicFrame>
        <p:nvGraphicFramePr>
          <p:cNvPr id="97" name="Shape 97"/>
          <p:cNvGraphicFramePr/>
          <p:nvPr>
            <p:extLst>
              <p:ext uri="{D42A27DB-BD31-4B8C-83A1-F6EECF244321}">
                <p14:modId xmlns:p14="http://schemas.microsoft.com/office/powerpoint/2010/main" val="1925206365"/>
              </p:ext>
            </p:extLst>
          </p:nvPr>
        </p:nvGraphicFramePr>
        <p:xfrm>
          <a:off x="952500" y="1413989"/>
          <a:ext cx="7832100" cy="2563046"/>
        </p:xfrm>
        <a:graphic>
          <a:graphicData uri="http://schemas.openxmlformats.org/drawingml/2006/table">
            <a:tbl>
              <a:tblPr>
                <a:noFill/>
                <a:tableStyleId>{FA36E7D9-47D8-4E2C-8D4E-D3A58EA8BB12}</a:tableStyleId>
              </a:tblPr>
              <a:tblGrid>
                <a:gridCol w="2610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0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0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579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b="1" dirty="0"/>
                        <a:t>Personnel Savings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Technology Savings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377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Berkshire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30,000.00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20,000.00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6517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Fairport Harbor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15,000.00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10,000.00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9262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Geneva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25,000.00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5,000.00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0054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Madison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20,000.00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40,000.00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0846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Newbury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dirty="0"/>
                        <a:t>$</a:t>
                      </a:r>
                      <a:r>
                        <a:rPr lang="en" dirty="0" smtClean="0"/>
                        <a:t>35,000.00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</a:t>
                      </a:r>
                      <a:r>
                        <a:rPr lang="en" smtClean="0"/>
                        <a:t>30,000.00</a:t>
                      </a:r>
                      <a:endParaRPr lang="en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/>
              <a:t>Other Benefits</a:t>
            </a:r>
            <a:r>
              <a:rPr lang="en" dirty="0"/>
              <a:t>	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Professional Development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Group purchasing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Shared expertise</a:t>
            </a:r>
          </a:p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Professional technology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Did Madison Schools Do This?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Technology Assessment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Lack of funding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Range of skills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Increase staff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Solution?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Increase staff - team</a:t>
            </a:r>
          </a:p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Increase talent</a:t>
            </a:r>
          </a:p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No increase in costs</a:t>
            </a:r>
          </a:p>
          <a:p>
            <a:pPr marL="177800" marR="0" lvl="0" indent="-17145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the Whole Team?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Specialized </a:t>
            </a:r>
            <a:r>
              <a:rPr lang="en" sz="1800" dirty="0" smtClean="0">
                <a:sym typeface="Calibri"/>
              </a:rPr>
              <a:t>talent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 smtClean="0">
                <a:sym typeface="Calibri"/>
              </a:rPr>
              <a:t>Google </a:t>
            </a:r>
            <a:r>
              <a:rPr lang="en" sz="1650" dirty="0">
                <a:sym typeface="Calibri"/>
              </a:rPr>
              <a:t>Suite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Training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Networks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Desktop Support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Classroom Technology Support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Management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More</a:t>
            </a:r>
            <a:r>
              <a:rPr lang="en" sz="165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Madison Afford to Do This?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None/>
            </a:pPr>
            <a:r>
              <a:rPr lang="en" sz="2000" dirty="0" smtClean="0"/>
              <a:t>Current </a:t>
            </a:r>
            <a:r>
              <a:rPr lang="en" sz="2000" dirty="0"/>
              <a:t>cost of technology </a:t>
            </a:r>
            <a:r>
              <a:rPr lang="en" sz="2000" dirty="0" smtClean="0"/>
              <a:t>staff: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None/>
            </a:pPr>
            <a:r>
              <a:rPr lang="en" dirty="0"/>
              <a:t>			</a:t>
            </a:r>
            <a:br>
              <a:rPr lang="en" dirty="0"/>
            </a:br>
            <a:r>
              <a:rPr lang="en" dirty="0"/>
              <a:t>	 				</a:t>
            </a:r>
            <a:r>
              <a:rPr lang="en" dirty="0" smtClean="0"/>
              <a:t>	</a:t>
            </a:r>
            <a:r>
              <a:rPr lang="en" sz="1800" u="sng" dirty="0" smtClean="0"/>
              <a:t>Salary/Benefits </a:t>
            </a:r>
            <a:r>
              <a:rPr lang="en" sz="1800" dirty="0"/>
              <a:t/>
            </a:r>
            <a:br>
              <a:rPr lang="en" sz="1800" dirty="0"/>
            </a:br>
            <a:r>
              <a:rPr lang="en" sz="1800" dirty="0"/>
              <a:t>Director of Information Technology	</a:t>
            </a:r>
            <a:r>
              <a:rPr lang="en" sz="1800" dirty="0" smtClean="0"/>
              <a:t>	 </a:t>
            </a:r>
            <a:r>
              <a:rPr lang="en" sz="1800" dirty="0"/>
              <a:t>$87,098.10 </a:t>
            </a:r>
            <a:br>
              <a:rPr lang="en" sz="1800" dirty="0"/>
            </a:br>
            <a:r>
              <a:rPr lang="en" sz="1800" u="sng" dirty="0"/>
              <a:t>Tech Specialist	 	</a:t>
            </a:r>
            <a:r>
              <a:rPr lang="en" sz="1800" dirty="0"/>
              <a:t>	</a:t>
            </a:r>
            <a:r>
              <a:rPr lang="en" sz="1800" dirty="0" smtClean="0"/>
              <a:t>		 </a:t>
            </a:r>
            <a:r>
              <a:rPr lang="en" sz="1800" u="sng" dirty="0"/>
              <a:t>$49,584.84</a:t>
            </a:r>
            <a:r>
              <a:rPr lang="en" sz="1800" dirty="0"/>
              <a:t> </a:t>
            </a:r>
            <a:br>
              <a:rPr lang="en" sz="1800" dirty="0"/>
            </a:br>
            <a:r>
              <a:rPr lang="en" sz="1800" dirty="0" smtClean="0"/>
              <a:t>Total</a:t>
            </a:r>
            <a:r>
              <a:rPr lang="en" sz="1800" dirty="0"/>
              <a:t>			 		</a:t>
            </a:r>
            <a:r>
              <a:rPr lang="en" sz="1800" dirty="0" smtClean="0"/>
              <a:t>	 $</a:t>
            </a:r>
            <a:r>
              <a:rPr lang="en" sz="1800" dirty="0"/>
              <a:t>136,682.94 </a:t>
            </a:r>
            <a:br>
              <a:rPr lang="en" sz="1800" dirty="0"/>
            </a:br>
            <a:endParaRPr lang="en" sz="1800" dirty="0"/>
          </a:p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Madison Afford to Do This?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Cost of Hiring Technology </a:t>
            </a:r>
            <a:r>
              <a:rPr lang="en" sz="1800" dirty="0" smtClean="0"/>
              <a:t>Solution:</a:t>
            </a:r>
            <a:endParaRPr lang="en" sz="1800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					</a:t>
            </a:r>
            <a:r>
              <a:rPr lang="en" sz="1800" u="sng" dirty="0" smtClean="0"/>
              <a:t>Salary/Benefits</a:t>
            </a:r>
            <a:endParaRPr lang="en" sz="1800" u="sng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Director of Technology			$111,617.26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Asst. Director of Technology		</a:t>
            </a:r>
            <a:r>
              <a:rPr lang="en" sz="1800" dirty="0" smtClean="0"/>
              <a:t>	$63,811.54</a:t>
            </a:r>
            <a:endParaRPr lang="en" sz="1800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Tech Specialist					$48,218.88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Tech Specialist					$39,096.25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 dirty="0"/>
              <a:t>Part Time Tech </a:t>
            </a:r>
            <a:r>
              <a:rPr lang="en" sz="1800" u="sng" dirty="0" smtClean="0"/>
              <a:t>Specialist</a:t>
            </a:r>
            <a:r>
              <a:rPr lang="en" sz="1800" u="sng" dirty="0"/>
              <a:t>	</a:t>
            </a:r>
            <a:r>
              <a:rPr lang="en" sz="1800" dirty="0"/>
              <a:t>		</a:t>
            </a:r>
            <a:r>
              <a:rPr lang="en" sz="1800" u="sng" dirty="0"/>
              <a:t>$11,600.00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Total						</a:t>
            </a:r>
            <a:r>
              <a:rPr lang="en" sz="1800" dirty="0" smtClean="0"/>
              <a:t>$</a:t>
            </a:r>
            <a:r>
              <a:rPr lang="en" sz="1800" dirty="0"/>
              <a:t>274,343.93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Madison Afford to Do This?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635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" sz="1800" dirty="0"/>
              <a:t>Shared Service Agreements: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en" sz="1800" dirty="0"/>
              <a:t>Berkshire		</a:t>
            </a:r>
            <a:r>
              <a:rPr lang="en" sz="1800" dirty="0" smtClean="0"/>
              <a:t>$</a:t>
            </a:r>
            <a:r>
              <a:rPr lang="en" sz="1800" dirty="0"/>
              <a:t>95,000.00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	Newbury		</a:t>
            </a:r>
            <a:r>
              <a:rPr lang="en" sz="1800" dirty="0" smtClean="0"/>
              <a:t>$</a:t>
            </a:r>
            <a:r>
              <a:rPr lang="en" sz="1800" dirty="0"/>
              <a:t>60,000.00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	Fairport Harbor	$80,000.00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	</a:t>
            </a:r>
            <a:r>
              <a:rPr lang="en" sz="1800" u="sng" dirty="0"/>
              <a:t>Geneva	</a:t>
            </a:r>
            <a:r>
              <a:rPr lang="en" sz="1800" dirty="0"/>
              <a:t>	</a:t>
            </a:r>
            <a:r>
              <a:rPr lang="en" sz="1800" u="sng" dirty="0" smtClean="0"/>
              <a:t>$</a:t>
            </a:r>
            <a:r>
              <a:rPr lang="en" sz="1800" u="sng" dirty="0"/>
              <a:t>60,000.00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	Total Income		$295,000.00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Madison Afford to Do This?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635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" sz="1800" dirty="0"/>
              <a:t>Supplementals:</a:t>
            </a:r>
          </a:p>
          <a:p>
            <a:pPr marL="150876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1800" dirty="0"/>
              <a:t>Berkshire			$44,080.00</a:t>
            </a:r>
          </a:p>
          <a:p>
            <a:pPr marL="150876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1800" dirty="0"/>
              <a:t>Newbury			$30,160.00</a:t>
            </a:r>
          </a:p>
          <a:p>
            <a:pPr marL="150876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1800" dirty="0"/>
              <a:t>Fairport Harbor		$37,120.00</a:t>
            </a:r>
          </a:p>
          <a:p>
            <a:pPr marL="150876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1800" u="sng" dirty="0"/>
              <a:t>Geneva	</a:t>
            </a:r>
            <a:r>
              <a:rPr lang="en" sz="1800" dirty="0"/>
              <a:t>		</a:t>
            </a:r>
            <a:r>
              <a:rPr lang="en" sz="1800" u="sng" dirty="0" smtClean="0"/>
              <a:t>$</a:t>
            </a:r>
            <a:r>
              <a:rPr lang="en" sz="1800" u="sng" dirty="0"/>
              <a:t>25,520.00</a:t>
            </a:r>
          </a:p>
          <a:p>
            <a:pPr marL="288036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1800" dirty="0"/>
              <a:t>Total			</a:t>
            </a:r>
            <a:r>
              <a:rPr lang="en" sz="1800" dirty="0" smtClean="0"/>
              <a:t>$</a:t>
            </a:r>
            <a:r>
              <a:rPr lang="en" sz="1800" dirty="0"/>
              <a:t>136,880.00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Madison Afford to Do This?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/>
              <a:t>Cost of former staff					$136,682.94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/>
              <a:t>Cost of new tech team				</a:t>
            </a:r>
            <a:r>
              <a:rPr lang="en" sz="1800" dirty="0" smtClean="0"/>
              <a:t>$</a:t>
            </a:r>
            <a:r>
              <a:rPr lang="en" sz="1800" dirty="0"/>
              <a:t>274,343.93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/>
              <a:t>Additional cost of tech team			</a:t>
            </a:r>
            <a:r>
              <a:rPr lang="en" sz="1800" dirty="0" smtClean="0"/>
              <a:t>	$</a:t>
            </a:r>
            <a:r>
              <a:rPr lang="en" sz="1800" dirty="0"/>
              <a:t>137,660.99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/>
              <a:t>Gross income from shared services			$</a:t>
            </a:r>
            <a:r>
              <a:rPr lang="en" sz="1800" dirty="0" smtClean="0"/>
              <a:t>295,000.00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 smtClean="0"/>
              <a:t>Expenses associated with shared services		-$136,200.00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endParaRPr lang="en" sz="1800" dirty="0" smtClean="0"/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 smtClean="0"/>
              <a:t>Net </a:t>
            </a:r>
            <a:r>
              <a:rPr lang="en" sz="1800" dirty="0"/>
              <a:t>income from shared services			$</a:t>
            </a:r>
            <a:r>
              <a:rPr lang="en" sz="1800" dirty="0" smtClean="0"/>
              <a:t>158,120.00</a:t>
            </a:r>
          </a:p>
          <a:p>
            <a:pPr marL="635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None/>
            </a:pPr>
            <a:r>
              <a:rPr lang="en" sz="1800" dirty="0" smtClean="0"/>
              <a:t>Net </a:t>
            </a:r>
            <a:r>
              <a:rPr lang="en" sz="1800" dirty="0"/>
              <a:t>savings from tech solution			$20,459.01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/>
              <a:t>Advantages/Disadvantage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dirty="0"/>
              <a:t>Advantages:</a:t>
            </a:r>
          </a:p>
          <a:p>
            <a:pPr lvl="0">
              <a:spcBef>
                <a:spcPts val="0"/>
              </a:spcBef>
              <a:buNone/>
            </a:pPr>
            <a:r>
              <a:rPr lang="en" sz="1800" dirty="0"/>
              <a:t>		Shared services - good publicity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dirty="0"/>
              <a:t>		Increased technology and skill level</a:t>
            </a:r>
          </a:p>
          <a:p>
            <a:pPr marL="0" lvl="0" indent="-6985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dirty="0"/>
              <a:t> 	Experiences gained in one district can be applied over all of the districts.</a:t>
            </a:r>
          </a:p>
          <a:p>
            <a:pPr lvl="0">
              <a:spcBef>
                <a:spcPts val="0"/>
              </a:spcBef>
              <a:buNone/>
            </a:pPr>
            <a:r>
              <a:rPr lang="en" sz="1800" dirty="0"/>
              <a:t>Disadvantage: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" sz="1800" dirty="0" smtClean="0"/>
              <a:t>	Salaries </a:t>
            </a:r>
            <a:r>
              <a:rPr lang="en" sz="1800" dirty="0"/>
              <a:t>and supplementals may become high</a:t>
            </a:r>
            <a:r>
              <a:rPr lang="en" dirty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Documents Are Needed?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Shared Service Agreements between districts</a:t>
            </a:r>
          </a:p>
          <a:p>
            <a:pPr marL="733806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50" dirty="0">
                <a:sym typeface="Calibri"/>
              </a:rPr>
              <a:t>Job descriptions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Multiple district responsibilities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Employment contracts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Supplemental contracts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Tied to shared service agreements</a:t>
            </a:r>
          </a:p>
          <a:p>
            <a:pPr marL="514350" marR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sz="1800" dirty="0">
              <a:sym typeface="Calibri"/>
            </a:endParaRPr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b="1" dirty="0"/>
              <a:t>Concerns</a:t>
            </a:r>
          </a:p>
        </p:txBody>
      </p:sp>
      <p:sp>
        <p:nvSpPr>
          <p:cNvPr id="169" name="Shape 16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514350" marR="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Board Considerations/Buy-In</a:t>
            </a:r>
          </a:p>
          <a:p>
            <a:pPr marL="514350" marR="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" sz="1800" dirty="0"/>
          </a:p>
          <a:p>
            <a:pPr marL="514350" marR="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How can the tech team manage this?</a:t>
            </a:r>
          </a:p>
          <a:p>
            <a:pPr marL="514350" marR="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311700" y="47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Technology Growth in School Districts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311700" y="1432008"/>
            <a:ext cx="3999900" cy="3152451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ym typeface="Calibri"/>
              </a:rPr>
              <a:t>Number of computing devices in classrooms has more than doubled to 10.8 million since 2012 (Molnar, 2015)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</p:txBody>
      </p:sp>
      <p:sp>
        <p:nvSpPr>
          <p:cNvPr id="176" name="Shape 176"/>
          <p:cNvSpPr txBox="1">
            <a:spLocks noGrp="1"/>
          </p:cNvSpPr>
          <p:nvPr>
            <p:ph type="body" idx="2"/>
          </p:nvPr>
        </p:nvSpPr>
        <p:spPr>
          <a:xfrm>
            <a:off x="4832400" y="1416423"/>
            <a:ext cx="3999900" cy="315245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 dirty="0">
                <a:sym typeface="Calibri"/>
              </a:rPr>
              <a:t>New Technologies Supported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Chromebooks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iPads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Interactive Boards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LCD Projectors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" sz="1800" dirty="0">
                <a:sym typeface="Calibri"/>
              </a:rPr>
              <a:t>Pervasive Wireless Networks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822960" y="193980"/>
            <a:ext cx="7543800" cy="1088068"/>
          </a:xfrm>
          <a:prstGeom prst="rect">
            <a:avLst/>
          </a:prstGeom>
        </p:spPr>
        <p:txBody>
          <a:bodyPr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dirty="0" smtClean="0"/>
              <a:t>How </a:t>
            </a:r>
            <a:r>
              <a:rPr lang="en" b="1" dirty="0"/>
              <a:t>Do </a:t>
            </a:r>
            <a:r>
              <a:rPr lang="en" b="1" dirty="0" smtClean="0"/>
              <a:t>We Do It</a:t>
            </a:r>
            <a:endParaRPr lang="en" b="1" dirty="0"/>
          </a:p>
        </p:txBody>
      </p:sp>
      <p:sp>
        <p:nvSpPr>
          <p:cNvPr id="182" name="Shape 18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68575" tIns="68575" rIns="68575" bIns="68575" anchor="t" anchorCtr="0">
            <a:noAutofit/>
          </a:bodyPr>
          <a:lstStyle/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Information Technology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Skilled technicians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Empowered to work independently and make decisions</a:t>
            </a:r>
          </a:p>
          <a:p>
            <a:pPr marL="5143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dirty="0"/>
              <a:t>Help Desk request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124</TotalTime>
  <Words>424</Words>
  <Application>Microsoft Office PowerPoint</Application>
  <PresentationFormat>On-screen Show (16:9)</PresentationFormat>
  <Paragraphs>140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Retrospect</vt:lpstr>
      <vt:lpstr>   Using Shared Services to Stretch Technology Dollars   </vt:lpstr>
      <vt:lpstr>About the Presenters</vt:lpstr>
      <vt:lpstr>Why Shared Services?</vt:lpstr>
      <vt:lpstr>Newbury’s Story </vt:lpstr>
      <vt:lpstr>$230,000  Projected Year 1 Technology Savings</vt:lpstr>
      <vt:lpstr>Other Benefits </vt:lpstr>
      <vt:lpstr>Why Did Madison Schools Do This?</vt:lpstr>
      <vt:lpstr>What is the Solution?</vt:lpstr>
      <vt:lpstr>Why the Whole Team?</vt:lpstr>
      <vt:lpstr>How Can Madison Afford to Do This?</vt:lpstr>
      <vt:lpstr>How Can Madison Afford to Do This?</vt:lpstr>
      <vt:lpstr>How Can Madison Afford to Do This?</vt:lpstr>
      <vt:lpstr>How Can Madison Afford to Do This?</vt:lpstr>
      <vt:lpstr>How Can Madison Afford to Do This?</vt:lpstr>
      <vt:lpstr>Advantages/Disadvantage</vt:lpstr>
      <vt:lpstr>What Documents Are Needed?</vt:lpstr>
      <vt:lpstr>Concerns</vt:lpstr>
      <vt:lpstr>Technology Growth in School Districts</vt:lpstr>
      <vt:lpstr>How Do We Do It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Shared Services to Stretch Technology Dollars</dc:title>
  <dc:creator>Michelle Mrakovich</dc:creator>
  <cp:lastModifiedBy>Bob Cireddu</cp:lastModifiedBy>
  <cp:revision>21</cp:revision>
  <dcterms:modified xsi:type="dcterms:W3CDTF">2017-02-15T16:59:50Z</dcterms:modified>
</cp:coreProperties>
</file>